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xml" ContentType="application/vnd.openxmlformats-officedocument.presentationml.notesSlide+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notesSlides/notesSlide5.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6.xml" ContentType="application/vnd.openxmlformats-officedocument.presentationml.notesSlide+xml"/>
  <Override PartName="/ppt/tags/tag67.xml" ContentType="application/vnd.openxmlformats-officedocument.presentationml.tags+xml"/>
  <Override PartName="/ppt/notesSlides/notesSlide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8" r:id="rId4"/>
  </p:sldMasterIdLst>
  <p:notesMasterIdLst>
    <p:notesMasterId r:id="rId42"/>
  </p:notesMasterIdLst>
  <p:handoutMasterIdLst>
    <p:handoutMasterId r:id="rId43"/>
  </p:handoutMasterIdLst>
  <p:sldIdLst>
    <p:sldId id="257" r:id="rId5"/>
    <p:sldId id="2146846392" r:id="rId6"/>
    <p:sldId id="2146846664" r:id="rId7"/>
    <p:sldId id="2146846663" r:id="rId8"/>
    <p:sldId id="2146846665" r:id="rId9"/>
    <p:sldId id="2146846678" r:id="rId10"/>
    <p:sldId id="2146846687" r:id="rId11"/>
    <p:sldId id="2146846666" r:id="rId12"/>
    <p:sldId id="2146846667" r:id="rId13"/>
    <p:sldId id="2146846668" r:id="rId14"/>
    <p:sldId id="2146846706" r:id="rId15"/>
    <p:sldId id="2146846707" r:id="rId16"/>
    <p:sldId id="2146846673" r:id="rId17"/>
    <p:sldId id="2146846694" r:id="rId18"/>
    <p:sldId id="2146846708" r:id="rId19"/>
    <p:sldId id="2146846676" r:id="rId20"/>
    <p:sldId id="2146846697" r:id="rId21"/>
    <p:sldId id="2146846679" r:id="rId22"/>
    <p:sldId id="2146846702" r:id="rId23"/>
    <p:sldId id="2146846712" r:id="rId24"/>
    <p:sldId id="2146846715" r:id="rId25"/>
    <p:sldId id="2146846704" r:id="rId26"/>
    <p:sldId id="2146846680" r:id="rId27"/>
    <p:sldId id="2146846724" r:id="rId28"/>
    <p:sldId id="2146846719" r:id="rId29"/>
    <p:sldId id="2146846725" r:id="rId30"/>
    <p:sldId id="2146846727" r:id="rId31"/>
    <p:sldId id="2146846692" r:id="rId32"/>
    <p:sldId id="2146846695" r:id="rId33"/>
    <p:sldId id="2146846688" r:id="rId34"/>
    <p:sldId id="2146846690" r:id="rId35"/>
    <p:sldId id="2146846716" r:id="rId36"/>
    <p:sldId id="2146846717" r:id="rId37"/>
    <p:sldId id="2146846718" r:id="rId38"/>
    <p:sldId id="2146846709" r:id="rId39"/>
    <p:sldId id="2146846705" r:id="rId40"/>
    <p:sldId id="273" r:id="rId41"/>
  </p:sldIdLst>
  <p:sldSz cx="11879263" cy="6840538"/>
  <p:notesSz cx="6797675" cy="9874250"/>
  <p:custDataLst>
    <p:tags r:id="rId44"/>
  </p:custDataLst>
  <p:defaultTextStyle>
    <a:defPPr>
      <a:defRPr lang="de-DE"/>
    </a:defPPr>
    <a:lvl1pPr marL="0" algn="l" defTabSz="898298" rtl="0" eaLnBrk="1" latinLnBrk="0" hangingPunct="1">
      <a:defRPr sz="1769" kern="1200">
        <a:solidFill>
          <a:schemeClr val="tx1"/>
        </a:solidFill>
        <a:latin typeface="+mn-lt"/>
        <a:ea typeface="+mn-ea"/>
        <a:cs typeface="+mn-cs"/>
      </a:defRPr>
    </a:lvl1pPr>
    <a:lvl2pPr marL="449149" algn="l" defTabSz="898298" rtl="0" eaLnBrk="1" latinLnBrk="0" hangingPunct="1">
      <a:defRPr sz="1769" kern="1200">
        <a:solidFill>
          <a:schemeClr val="tx1"/>
        </a:solidFill>
        <a:latin typeface="+mn-lt"/>
        <a:ea typeface="+mn-ea"/>
        <a:cs typeface="+mn-cs"/>
      </a:defRPr>
    </a:lvl2pPr>
    <a:lvl3pPr marL="898298" algn="l" defTabSz="898298" rtl="0" eaLnBrk="1" latinLnBrk="0" hangingPunct="1">
      <a:defRPr sz="1769" kern="1200">
        <a:solidFill>
          <a:schemeClr val="tx1"/>
        </a:solidFill>
        <a:latin typeface="+mn-lt"/>
        <a:ea typeface="+mn-ea"/>
        <a:cs typeface="+mn-cs"/>
      </a:defRPr>
    </a:lvl3pPr>
    <a:lvl4pPr marL="1347448" algn="l" defTabSz="898298" rtl="0" eaLnBrk="1" latinLnBrk="0" hangingPunct="1">
      <a:defRPr sz="1769" kern="1200">
        <a:solidFill>
          <a:schemeClr val="tx1"/>
        </a:solidFill>
        <a:latin typeface="+mn-lt"/>
        <a:ea typeface="+mn-ea"/>
        <a:cs typeface="+mn-cs"/>
      </a:defRPr>
    </a:lvl4pPr>
    <a:lvl5pPr marL="1796598" algn="l" defTabSz="898298" rtl="0" eaLnBrk="1" latinLnBrk="0" hangingPunct="1">
      <a:defRPr sz="1769" kern="1200">
        <a:solidFill>
          <a:schemeClr val="tx1"/>
        </a:solidFill>
        <a:latin typeface="+mn-lt"/>
        <a:ea typeface="+mn-ea"/>
        <a:cs typeface="+mn-cs"/>
      </a:defRPr>
    </a:lvl5pPr>
    <a:lvl6pPr marL="2245747" algn="l" defTabSz="898298" rtl="0" eaLnBrk="1" latinLnBrk="0" hangingPunct="1">
      <a:defRPr sz="1769" kern="1200">
        <a:solidFill>
          <a:schemeClr val="tx1"/>
        </a:solidFill>
        <a:latin typeface="+mn-lt"/>
        <a:ea typeface="+mn-ea"/>
        <a:cs typeface="+mn-cs"/>
      </a:defRPr>
    </a:lvl6pPr>
    <a:lvl7pPr marL="2694896" algn="l" defTabSz="898298" rtl="0" eaLnBrk="1" latinLnBrk="0" hangingPunct="1">
      <a:defRPr sz="1769" kern="1200">
        <a:solidFill>
          <a:schemeClr val="tx1"/>
        </a:solidFill>
        <a:latin typeface="+mn-lt"/>
        <a:ea typeface="+mn-ea"/>
        <a:cs typeface="+mn-cs"/>
      </a:defRPr>
    </a:lvl7pPr>
    <a:lvl8pPr marL="3144045" algn="l" defTabSz="898298" rtl="0" eaLnBrk="1" latinLnBrk="0" hangingPunct="1">
      <a:defRPr sz="1769" kern="1200">
        <a:solidFill>
          <a:schemeClr val="tx1"/>
        </a:solidFill>
        <a:latin typeface="+mn-lt"/>
        <a:ea typeface="+mn-ea"/>
        <a:cs typeface="+mn-cs"/>
      </a:defRPr>
    </a:lvl8pPr>
    <a:lvl9pPr marL="3593195" algn="l" defTabSz="898298" rtl="0" eaLnBrk="1" latinLnBrk="0" hangingPunct="1">
      <a:defRPr sz="1769"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00BFDDA7-7C7F-498F-89D1-657DD1E27A0B}">
          <p14:sldIdLst>
            <p14:sldId id="257"/>
            <p14:sldId id="2146846392"/>
          </p14:sldIdLst>
        </p14:section>
        <p14:section name="01 Management Summary und Unternehmenspräsentation" id="{6CDE988B-79AB-40DA-9B3B-146EB383B4C3}">
          <p14:sldIdLst>
            <p14:sldId id="2146846664"/>
            <p14:sldId id="2146846663"/>
          </p14:sldIdLst>
        </p14:section>
        <p14:section name="02 Aktuelle Situation beim HSV" id="{16C7DA39-C3F7-4602-9439-93CF0FC62AEB}">
          <p14:sldIdLst>
            <p14:sldId id="2146846665"/>
            <p14:sldId id="2146846678"/>
            <p14:sldId id="2146846687"/>
          </p14:sldIdLst>
        </p14:section>
        <p14:section name="03 Rolle der Außenverteidiger" id="{55943079-053B-484C-96B9-3C93F1003793}">
          <p14:sldIdLst>
            <p14:sldId id="2146846666"/>
            <p14:sldId id="2146846667"/>
            <p14:sldId id="2146846668"/>
            <p14:sldId id="2146846706"/>
            <p14:sldId id="2146846707"/>
          </p14:sldIdLst>
        </p14:section>
        <p14:section name="04 Anforderungen an einen AV" id="{289BF95F-22AA-4077-85AA-6D6E05D11EB7}">
          <p14:sldIdLst>
            <p14:sldId id="2146846673"/>
            <p14:sldId id="2146846694"/>
            <p14:sldId id="2146846708"/>
          </p14:sldIdLst>
        </p14:section>
        <p14:section name="05 Übersetzung in statistische Kriterien" id="{B2BDF0FD-8CFE-41F2-8740-4A206BE52DF0}">
          <p14:sldIdLst>
            <p14:sldId id="2146846676"/>
            <p14:sldId id="2146846697"/>
          </p14:sldIdLst>
        </p14:section>
        <p14:section name="06 Player Shortlist" id="{BB969F0D-FF82-480C-A9E1-4956B4D711CA}">
          <p14:sldIdLst>
            <p14:sldId id="2146846679"/>
            <p14:sldId id="2146846702"/>
            <p14:sldId id="2146846712"/>
            <p14:sldId id="2146846715"/>
            <p14:sldId id="2146846704"/>
          </p14:sldIdLst>
        </p14:section>
        <p14:section name="07 High Level Data Analysis" id="{DEDDF5BE-E642-4D17-BF22-A40126C93328}">
          <p14:sldIdLst>
            <p14:sldId id="2146846680"/>
            <p14:sldId id="2146846724"/>
            <p14:sldId id="2146846719"/>
            <p14:sldId id="2146846725"/>
            <p14:sldId id="2146846727"/>
          </p14:sldIdLst>
        </p14:section>
        <p14:section name="09 Limitationen und nächste Schritte" id="{7444CCDB-B9B3-4731-AB3F-703F9F631793}">
          <p14:sldIdLst>
            <p14:sldId id="2146846692"/>
            <p14:sldId id="2146846695"/>
            <p14:sldId id="2146846688"/>
            <p14:sldId id="2146846690"/>
          </p14:sldIdLst>
        </p14:section>
        <p14:section name="Anhang" id="{6C52E04D-4A36-4E78-BD04-D66EB49BAF20}">
          <p14:sldIdLst>
            <p14:sldId id="2146846716"/>
            <p14:sldId id="2146846717"/>
            <p14:sldId id="2146846718"/>
            <p14:sldId id="2146846709"/>
            <p14:sldId id="2146846705"/>
            <p14:sldId id="2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las Hemmer-Hiltenkamp" initials="NHH" lastIdx="1" clrIdx="0">
    <p:extLst>
      <p:ext uri="{19B8F6BF-5375-455C-9EA6-DF929625EA0E}">
        <p15:presenceInfo xmlns:p15="http://schemas.microsoft.com/office/powerpoint/2012/main" userId="S::Niklas.Hemmer-Hiltenkamp@simon-kucher.com::b85c3f7e-e4fb-4640-b7ef-44e3ad840e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779ED0"/>
    <a:srgbClr val="1A5CB0"/>
    <a:srgbClr val="B0C5E0"/>
    <a:srgbClr val="457BC0"/>
    <a:srgbClr val="000000"/>
    <a:srgbClr val="6794BA"/>
    <a:srgbClr val="66FF33"/>
    <a:srgbClr val="1D2B3A"/>
    <a:srgbClr val="2B4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26" autoAdjust="0"/>
    <p:restoredTop sz="94660"/>
  </p:normalViewPr>
  <p:slideViewPr>
    <p:cSldViewPr snapToGrid="0">
      <p:cViewPr varScale="1">
        <p:scale>
          <a:sx n="59" d="100"/>
          <a:sy n="59" d="100"/>
        </p:scale>
        <p:origin x="952" y="52"/>
      </p:cViewPr>
      <p:guideLst/>
    </p:cSldViewPr>
  </p:slideViewPr>
  <p:notesTextViewPr>
    <p:cViewPr>
      <p:scale>
        <a:sx n="50" d="100"/>
        <a:sy n="50" d="100"/>
      </p:scale>
      <p:origin x="0" y="0"/>
    </p:cViewPr>
  </p:notesTextViewPr>
  <p:notesViewPr>
    <p:cSldViewPr snapToGrid="0" showGuides="1">
      <p:cViewPr varScale="1">
        <p:scale>
          <a:sx n="41" d="100"/>
          <a:sy n="41" d="100"/>
        </p:scale>
        <p:origin x="284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1270E6B-F214-4783-B1F7-49AF5C336478}"/>
              </a:ext>
            </a:extLst>
          </p:cNvPr>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CD373F0-40DC-4735-9E73-3BD7E27AD055}"/>
              </a:ext>
            </a:extLst>
          </p:cNvPr>
          <p:cNvSpPr>
            <a:spLocks noGrp="1"/>
          </p:cNvSpPr>
          <p:nvPr>
            <p:ph type="dt" sz="quarter" idx="1"/>
          </p:nvPr>
        </p:nvSpPr>
        <p:spPr>
          <a:xfrm>
            <a:off x="3849688" y="0"/>
            <a:ext cx="2946400" cy="495300"/>
          </a:xfrm>
          <a:prstGeom prst="rect">
            <a:avLst/>
          </a:prstGeom>
        </p:spPr>
        <p:txBody>
          <a:bodyPr vert="horz" lIns="91440" tIns="45720" rIns="91440" bIns="45720" rtlCol="0"/>
          <a:lstStyle>
            <a:lvl1pPr algn="r">
              <a:defRPr sz="1200"/>
            </a:lvl1pPr>
          </a:lstStyle>
          <a:p>
            <a:fld id="{5741B594-3DFC-43A1-8AA9-30991D8AB1F7}" type="datetimeFigureOut">
              <a:rPr lang="en-US" smtClean="0"/>
              <a:t>7/20/2022</a:t>
            </a:fld>
            <a:endParaRPr lang="en-US"/>
          </a:p>
        </p:txBody>
      </p:sp>
      <p:sp>
        <p:nvSpPr>
          <p:cNvPr id="4" name="Footer Placeholder 3">
            <a:extLst>
              <a:ext uri="{FF2B5EF4-FFF2-40B4-BE49-F238E27FC236}">
                <a16:creationId xmlns:a16="http://schemas.microsoft.com/office/drawing/2014/main" id="{1D0F01AE-4DDC-44A5-BA35-7EE5B3433ED5}"/>
              </a:ext>
            </a:extLst>
          </p:cNvPr>
          <p:cNvSpPr>
            <a:spLocks noGrp="1"/>
          </p:cNvSpPr>
          <p:nvPr>
            <p:ph type="ftr" sz="quarter" idx="2"/>
          </p:nvPr>
        </p:nvSpPr>
        <p:spPr>
          <a:xfrm>
            <a:off x="0" y="9378950"/>
            <a:ext cx="2946400" cy="4953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7B120B-15D6-413A-B917-A24C9ABB4501}"/>
              </a:ext>
            </a:extLst>
          </p:cNvPr>
          <p:cNvSpPr>
            <a:spLocks noGrp="1"/>
          </p:cNvSpPr>
          <p:nvPr>
            <p:ph type="sldNum" sz="quarter" idx="3"/>
          </p:nvPr>
        </p:nvSpPr>
        <p:spPr>
          <a:xfrm>
            <a:off x="3849688" y="9378950"/>
            <a:ext cx="2946400" cy="495300"/>
          </a:xfrm>
          <a:prstGeom prst="rect">
            <a:avLst/>
          </a:prstGeom>
        </p:spPr>
        <p:txBody>
          <a:bodyPr vert="horz" lIns="91440" tIns="45720" rIns="91440" bIns="45720" rtlCol="0" anchor="b"/>
          <a:lstStyle>
            <a:lvl1pPr algn="r">
              <a:defRPr sz="1200"/>
            </a:lvl1pPr>
          </a:lstStyle>
          <a:p>
            <a:fld id="{F799F5AC-CEFE-487A-B0D4-D8D4A25B2466}"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5428"/>
          </a:xfrm>
          <a:prstGeom prst="rect">
            <a:avLst/>
          </a:prstGeom>
        </p:spPr>
        <p:txBody>
          <a:bodyPr vert="horz" lIns="91440" tIns="45720" rIns="91440" bIns="45720" rtlCol="0"/>
          <a:lstStyle>
            <a:lvl1pPr algn="l">
              <a:defRPr sz="1200" b="0" i="0">
                <a:latin typeface="Arial" charset="0"/>
              </a:defRPr>
            </a:lvl1pPr>
          </a:lstStyle>
          <a:p>
            <a:endParaRPr lang="de-DE"/>
          </a:p>
        </p:txBody>
      </p:sp>
      <p:sp>
        <p:nvSpPr>
          <p:cNvPr id="3" name="Datumsplatzhalter 2"/>
          <p:cNvSpPr>
            <a:spLocks noGrp="1"/>
          </p:cNvSpPr>
          <p:nvPr>
            <p:ph type="dt" idx="1"/>
          </p:nvPr>
        </p:nvSpPr>
        <p:spPr>
          <a:xfrm>
            <a:off x="3850444" y="0"/>
            <a:ext cx="2945659" cy="495428"/>
          </a:xfrm>
          <a:prstGeom prst="rect">
            <a:avLst/>
          </a:prstGeom>
        </p:spPr>
        <p:txBody>
          <a:bodyPr vert="horz" lIns="91440" tIns="45720" rIns="91440" bIns="45720" rtlCol="0"/>
          <a:lstStyle>
            <a:lvl1pPr algn="r">
              <a:defRPr sz="1200" b="0" i="0">
                <a:latin typeface="Arial" charset="0"/>
              </a:defRPr>
            </a:lvl1pPr>
          </a:lstStyle>
          <a:p>
            <a:fld id="{5CE855E1-BC17-E44E-840A-97665C2C3B4F}" type="datetimeFigureOut">
              <a:rPr lang="de-DE" smtClean="0"/>
              <a:pPr/>
              <a:t>20.07.2022</a:t>
            </a:fld>
            <a:endParaRPr lang="de-DE"/>
          </a:p>
        </p:txBody>
      </p:sp>
      <p:sp>
        <p:nvSpPr>
          <p:cNvPr id="4" name="Folienbildplatzhalter 3"/>
          <p:cNvSpPr>
            <a:spLocks noGrp="1" noRot="1" noChangeAspect="1"/>
          </p:cNvSpPr>
          <p:nvPr>
            <p:ph type="sldImg" idx="2"/>
          </p:nvPr>
        </p:nvSpPr>
        <p:spPr>
          <a:xfrm>
            <a:off x="506413" y="1235075"/>
            <a:ext cx="5784850" cy="3330575"/>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79768" y="4751984"/>
            <a:ext cx="5438140" cy="3887986"/>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378826"/>
            <a:ext cx="2945659" cy="495427"/>
          </a:xfrm>
          <a:prstGeom prst="rect">
            <a:avLst/>
          </a:prstGeom>
        </p:spPr>
        <p:txBody>
          <a:bodyPr vert="horz" lIns="91440" tIns="45720" rIns="91440" bIns="45720" rtlCol="0" anchor="b"/>
          <a:lstStyle>
            <a:lvl1pPr algn="l">
              <a:defRPr sz="1200" b="0" i="0">
                <a:latin typeface="Arial" charset="0"/>
              </a:defRPr>
            </a:lvl1pPr>
          </a:lstStyle>
          <a:p>
            <a:endParaRPr lang="de-DE"/>
          </a:p>
        </p:txBody>
      </p:sp>
      <p:sp>
        <p:nvSpPr>
          <p:cNvPr id="7" name="Foliennummernplatzhalter 6"/>
          <p:cNvSpPr>
            <a:spLocks noGrp="1"/>
          </p:cNvSpPr>
          <p:nvPr>
            <p:ph type="sldNum" sz="quarter" idx="5"/>
          </p:nvPr>
        </p:nvSpPr>
        <p:spPr>
          <a:xfrm>
            <a:off x="3850444" y="9378826"/>
            <a:ext cx="2945659" cy="495427"/>
          </a:xfrm>
          <a:prstGeom prst="rect">
            <a:avLst/>
          </a:prstGeom>
        </p:spPr>
        <p:txBody>
          <a:bodyPr vert="horz" lIns="91440" tIns="45720" rIns="91440" bIns="45720" rtlCol="0" anchor="b"/>
          <a:lstStyle>
            <a:lvl1pPr algn="r">
              <a:defRPr sz="1200" b="0" i="0">
                <a:latin typeface="Arial" charset="0"/>
              </a:defRPr>
            </a:lvl1pPr>
          </a:lstStyle>
          <a:p>
            <a:fld id="{B39186B3-EEA6-0A41-BEAB-A5B4D4317AD9}" type="slidenum">
              <a:rPr lang="de-DE" smtClean="0"/>
              <a:pPr/>
              <a:t>‹#›</a:t>
            </a:fld>
            <a:endParaRPr lang="de-DE"/>
          </a:p>
        </p:txBody>
      </p:sp>
    </p:spTree>
    <p:extLst>
      <p:ext uri="{BB962C8B-B14F-4D97-AF65-F5344CB8AC3E}">
        <p14:creationId xmlns:p14="http://schemas.microsoft.com/office/powerpoint/2010/main" val="1526459918"/>
      </p:ext>
    </p:extLst>
  </p:cSld>
  <p:clrMap bg1="lt1" tx1="dk1" bg2="lt2" tx2="dk2" accent1="accent1" accent2="accent2" accent3="accent3" accent4="accent4" accent5="accent5" accent6="accent6" hlink="hlink" folHlink="folHlink"/>
  <p:notesStyle>
    <a:lvl1pPr marL="0" algn="l" defTabSz="898298" rtl="0" eaLnBrk="1" latinLnBrk="0" hangingPunct="1">
      <a:defRPr sz="1179" b="0" i="0" kern="1200">
        <a:solidFill>
          <a:schemeClr val="tx1"/>
        </a:solidFill>
        <a:latin typeface="Arial" charset="0"/>
        <a:ea typeface="+mn-ea"/>
        <a:cs typeface="+mn-cs"/>
      </a:defRPr>
    </a:lvl1pPr>
    <a:lvl2pPr marL="449149" algn="l" defTabSz="898298" rtl="0" eaLnBrk="1" latinLnBrk="0" hangingPunct="1">
      <a:defRPr sz="1179" b="0" i="0" kern="1200">
        <a:solidFill>
          <a:schemeClr val="tx1"/>
        </a:solidFill>
        <a:latin typeface="Arial" charset="0"/>
        <a:ea typeface="+mn-ea"/>
        <a:cs typeface="+mn-cs"/>
      </a:defRPr>
    </a:lvl2pPr>
    <a:lvl3pPr marL="898298" algn="l" defTabSz="898298" rtl="0" eaLnBrk="1" latinLnBrk="0" hangingPunct="1">
      <a:defRPr sz="1179" b="0" i="0" kern="1200">
        <a:solidFill>
          <a:schemeClr val="tx1"/>
        </a:solidFill>
        <a:latin typeface="Arial" charset="0"/>
        <a:ea typeface="+mn-ea"/>
        <a:cs typeface="+mn-cs"/>
      </a:defRPr>
    </a:lvl3pPr>
    <a:lvl4pPr marL="1347448" algn="l" defTabSz="898298" rtl="0" eaLnBrk="1" latinLnBrk="0" hangingPunct="1">
      <a:defRPr sz="1179" b="0" i="0" kern="1200">
        <a:solidFill>
          <a:schemeClr val="tx1"/>
        </a:solidFill>
        <a:latin typeface="Arial" charset="0"/>
        <a:ea typeface="+mn-ea"/>
        <a:cs typeface="+mn-cs"/>
      </a:defRPr>
    </a:lvl4pPr>
    <a:lvl5pPr marL="1796598" algn="l" defTabSz="898298" rtl="0" eaLnBrk="1" latinLnBrk="0" hangingPunct="1">
      <a:defRPr sz="1179" b="0" i="0" kern="1200">
        <a:solidFill>
          <a:schemeClr val="tx1"/>
        </a:solidFill>
        <a:latin typeface="Arial" charset="0"/>
        <a:ea typeface="+mn-ea"/>
        <a:cs typeface="+mn-cs"/>
      </a:defRPr>
    </a:lvl5pPr>
    <a:lvl6pPr marL="2245747" algn="l" defTabSz="898298" rtl="0" eaLnBrk="1" latinLnBrk="0" hangingPunct="1">
      <a:defRPr sz="1179" kern="1200">
        <a:solidFill>
          <a:schemeClr val="tx1"/>
        </a:solidFill>
        <a:latin typeface="+mn-lt"/>
        <a:ea typeface="+mn-ea"/>
        <a:cs typeface="+mn-cs"/>
      </a:defRPr>
    </a:lvl6pPr>
    <a:lvl7pPr marL="2694896" algn="l" defTabSz="898298" rtl="0" eaLnBrk="1" latinLnBrk="0" hangingPunct="1">
      <a:defRPr sz="1179" kern="1200">
        <a:solidFill>
          <a:schemeClr val="tx1"/>
        </a:solidFill>
        <a:latin typeface="+mn-lt"/>
        <a:ea typeface="+mn-ea"/>
        <a:cs typeface="+mn-cs"/>
      </a:defRPr>
    </a:lvl7pPr>
    <a:lvl8pPr marL="3144045" algn="l" defTabSz="898298" rtl="0" eaLnBrk="1" latinLnBrk="0" hangingPunct="1">
      <a:defRPr sz="1179" kern="1200">
        <a:solidFill>
          <a:schemeClr val="tx1"/>
        </a:solidFill>
        <a:latin typeface="+mn-lt"/>
        <a:ea typeface="+mn-ea"/>
        <a:cs typeface="+mn-cs"/>
      </a:defRPr>
    </a:lvl8pPr>
    <a:lvl9pPr marL="3593195" algn="l" defTabSz="898298" rtl="0" eaLnBrk="1" latinLnBrk="0" hangingPunct="1">
      <a:defRPr sz="117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B39186B3-EEA6-0A41-BEAB-A5B4D4317AD9}" type="slidenum">
              <a:rPr lang="de-DE" smtClean="0"/>
              <a:pPr/>
              <a:t>4</a:t>
            </a:fld>
            <a:endParaRPr lang="de-DE"/>
          </a:p>
        </p:txBody>
      </p:sp>
    </p:spTree>
    <p:extLst>
      <p:ext uri="{BB962C8B-B14F-4D97-AF65-F5344CB8AC3E}">
        <p14:creationId xmlns:p14="http://schemas.microsoft.com/office/powerpoint/2010/main" val="116524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404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27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69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9186B3-EEA6-0A41-BEAB-A5B4D4317AD9}" type="slidenum">
              <a:rPr lang="de-DE" smtClean="0"/>
              <a:pPr/>
              <a:t>33</a:t>
            </a:fld>
            <a:endParaRPr lang="de-DE"/>
          </a:p>
        </p:txBody>
      </p:sp>
    </p:spTree>
    <p:extLst>
      <p:ext uri="{BB962C8B-B14F-4D97-AF65-F5344CB8AC3E}">
        <p14:creationId xmlns:p14="http://schemas.microsoft.com/office/powerpoint/2010/main" val="2759007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6464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5.emf"/><Relationship Id="rId4" Type="http://schemas.openxmlformats.org/officeDocument/2006/relationships/oleObject" Target="../embeddings/oleObject3.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Versandpräsentation)">
    <p:bg>
      <p:bgRef idx="1001">
        <a:schemeClr val="bg1"/>
      </p:bgRef>
    </p:bg>
    <p:spTree>
      <p:nvGrpSpPr>
        <p:cNvPr id="1" name=""/>
        <p:cNvGrpSpPr/>
        <p:nvPr/>
      </p:nvGrpSpPr>
      <p:grpSpPr>
        <a:xfrm>
          <a:off x="0" y="0"/>
          <a:ext cx="0" cy="0"/>
          <a:chOff x="0" y="0"/>
          <a:chExt cx="0" cy="0"/>
        </a:xfrm>
      </p:grpSpPr>
      <p:pic>
        <p:nvPicPr>
          <p:cNvPr id="36" name="Picture 2" descr="Der HSV (hier Glatzel und Muheim) ist der Favorit auf den Aufstieg">
            <a:extLst>
              <a:ext uri="{FF2B5EF4-FFF2-40B4-BE49-F238E27FC236}">
                <a16:creationId xmlns:a16="http://schemas.microsoft.com/office/drawing/2014/main" id="{04F926EC-62DE-452E-B551-0DD06C1219AA}"/>
              </a:ext>
            </a:extLst>
          </p:cNvPr>
          <p:cNvPicPr>
            <a:picLocks noChangeAspect="1" noChangeArrowheads="1"/>
          </p:cNvPicPr>
          <p:nvPr userDrawn="1"/>
        </p:nvPicPr>
        <p:blipFill>
          <a:blip r:embed="rId2">
            <a:alphaModFix amt="70000"/>
            <a:extLst>
              <a:ext uri="{28A0092B-C50C-407E-A947-70E740481C1C}">
                <a14:useLocalDpi xmlns:a14="http://schemas.microsoft.com/office/drawing/2010/main" val="0"/>
              </a:ext>
            </a:extLst>
          </a:blip>
          <a:srcRect/>
          <a:stretch>
            <a:fillRect/>
          </a:stretch>
        </p:blipFill>
        <p:spPr bwMode="auto">
          <a:xfrm>
            <a:off x="1" y="-1"/>
            <a:ext cx="11879264" cy="683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15235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Schlussfolie (hell)">
    <p:bg>
      <p:bgRef idx="1001">
        <a:schemeClr val="bg1"/>
      </p:bgRef>
    </p:bg>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E251E0BE-5703-41BB-AB5D-2BF1CB31A125}"/>
              </a:ext>
            </a:extLst>
          </p:cNvPr>
          <p:cNvGraphicFramePr>
            <a:graphicFrameLocks noChangeAspect="1"/>
          </p:cNvGraphicFramePr>
          <p:nvPr userDrawn="1">
            <p:custDataLst>
              <p:tags r:id="rId2"/>
            </p:custDataLst>
            <p:extLst>
              <p:ext uri="{D42A27DB-BD31-4B8C-83A1-F6EECF244321}">
                <p14:modId xmlns:p14="http://schemas.microsoft.com/office/powerpoint/2010/main" val="3006462119"/>
              </p:ext>
            </p:extLst>
          </p:nvPr>
        </p:nvGraphicFramePr>
        <p:xfrm>
          <a:off x="2066" y="2116"/>
          <a:ext cx="2063" cy="2112"/>
        </p:xfrm>
        <a:graphic>
          <a:graphicData uri="http://schemas.openxmlformats.org/presentationml/2006/ole">
            <mc:AlternateContent xmlns:mc="http://schemas.openxmlformats.org/markup-compatibility/2006">
              <mc:Choice xmlns:v="urn:schemas-microsoft-com:vml" Requires="v">
                <p:oleObj spid="_x0000_s13335" name="think-cell Slide" r:id="rId4" imgW="526" imgH="526" progId="TCLayout.ActiveDocument.1">
                  <p:embed/>
                </p:oleObj>
              </mc:Choice>
              <mc:Fallback>
                <p:oleObj name="think-cell Slide" r:id="rId4" imgW="526" imgH="526" progId="TCLayout.ActiveDocument.1">
                  <p:embed/>
                  <p:pic>
                    <p:nvPicPr>
                      <p:cNvPr id="5" name="Objekt 4" hidden="1">
                        <a:extLst>
                          <a:ext uri="{FF2B5EF4-FFF2-40B4-BE49-F238E27FC236}">
                            <a16:creationId xmlns:a16="http://schemas.microsoft.com/office/drawing/2014/main" id="{E251E0BE-5703-41BB-AB5D-2BF1CB31A125}"/>
                          </a:ext>
                        </a:extLst>
                      </p:cNvPr>
                      <p:cNvPicPr/>
                      <p:nvPr/>
                    </p:nvPicPr>
                    <p:blipFill>
                      <a:blip r:embed="rId5"/>
                      <a:stretch>
                        <a:fillRect/>
                      </a:stretch>
                    </p:blipFill>
                    <p:spPr>
                      <a:xfrm>
                        <a:off x="2066" y="2116"/>
                        <a:ext cx="2063" cy="2112"/>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C034CB17-58D9-4104-BF5B-BE48B14A521A}"/>
              </a:ext>
            </a:extLst>
          </p:cNvPr>
          <p:cNvSpPr/>
          <p:nvPr userDrawn="1"/>
        </p:nvSpPr>
        <p:spPr>
          <a:xfrm>
            <a:off x="2" y="2"/>
            <a:ext cx="11879263"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grpSp>
        <p:nvGrpSpPr>
          <p:cNvPr id="9" name="Group 8">
            <a:extLst>
              <a:ext uri="{FF2B5EF4-FFF2-40B4-BE49-F238E27FC236}">
                <a16:creationId xmlns:a16="http://schemas.microsoft.com/office/drawing/2014/main" id="{5C8E5835-12E8-4C45-8F2B-E06BB289D9AF}"/>
              </a:ext>
            </a:extLst>
          </p:cNvPr>
          <p:cNvGrpSpPr/>
          <p:nvPr userDrawn="1"/>
        </p:nvGrpSpPr>
        <p:grpSpPr>
          <a:xfrm>
            <a:off x="2992308" y="2152903"/>
            <a:ext cx="5894653" cy="2534736"/>
            <a:chOff x="2781300" y="1895475"/>
            <a:chExt cx="5305425" cy="2228850"/>
          </a:xfrm>
        </p:grpSpPr>
        <p:cxnSp>
          <p:nvCxnSpPr>
            <p:cNvPr id="8" name="Straight Connector 7">
              <a:extLst>
                <a:ext uri="{FF2B5EF4-FFF2-40B4-BE49-F238E27FC236}">
                  <a16:creationId xmlns:a16="http://schemas.microsoft.com/office/drawing/2014/main" id="{F0A3EE3E-9E6E-4394-9ACE-03367BFC8A2A}"/>
                </a:ext>
              </a:extLst>
            </p:cNvPr>
            <p:cNvCxnSpPr/>
            <p:nvPr userDrawn="1"/>
          </p:nvCxnSpPr>
          <p:spPr>
            <a:xfrm>
              <a:off x="2781300" y="1895475"/>
              <a:ext cx="5305425" cy="0"/>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FA8782-66DB-408C-8A30-AE01814F6BE5}"/>
                </a:ext>
              </a:extLst>
            </p:cNvPr>
            <p:cNvCxnSpPr/>
            <p:nvPr userDrawn="1"/>
          </p:nvCxnSpPr>
          <p:spPr>
            <a:xfrm>
              <a:off x="2781300" y="4124325"/>
              <a:ext cx="5305425" cy="0"/>
            </a:xfrm>
            <a:prstGeom prst="line">
              <a:avLst/>
            </a:prstGeom>
            <a:ln w="57150" cap="rnd">
              <a:solidFill>
                <a:schemeClr val="tx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597644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hel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59975" y="-1"/>
            <a:ext cx="10759520" cy="807426"/>
          </a:xfrm>
        </p:spPr>
        <p:txBody>
          <a:bodyPr/>
          <a:lstStyle>
            <a:lvl1pPr>
              <a:defRPr>
                <a:solidFill>
                  <a:schemeClr val="tx1"/>
                </a:solidFill>
              </a:defRPr>
            </a:lvl1pPr>
          </a:lstStyle>
          <a:p>
            <a:r>
              <a:rPr lang="de-DE"/>
              <a:t>Headline kurz und knapp</a:t>
            </a:r>
          </a:p>
        </p:txBody>
      </p:sp>
      <p:sp>
        <p:nvSpPr>
          <p:cNvPr id="3" name="Fußzeilenplatzhalter 2"/>
          <p:cNvSpPr>
            <a:spLocks noGrp="1"/>
          </p:cNvSpPr>
          <p:nvPr>
            <p:ph type="ftr" sz="quarter" idx="10"/>
          </p:nvPr>
        </p:nvSpPr>
        <p:spPr/>
        <p:txBody>
          <a:bodyPr/>
          <a:lstStyle>
            <a:lvl1pPr>
              <a:defRPr>
                <a:solidFill>
                  <a:schemeClr val="tx1"/>
                </a:solidFill>
              </a:defRPr>
            </a:lvl1pPr>
          </a:lstStyle>
          <a:p>
            <a:endParaRPr lang="de-DE"/>
          </a:p>
        </p:txBody>
      </p:sp>
      <p:sp>
        <p:nvSpPr>
          <p:cNvPr id="4" name="Foliennummernplatzhalter 3"/>
          <p:cNvSpPr>
            <a:spLocks noGrp="1"/>
          </p:cNvSpPr>
          <p:nvPr>
            <p:ph type="sldNum" sz="quarter" idx="11"/>
          </p:nvPr>
        </p:nvSpPr>
        <p:spPr/>
        <p:txBody>
          <a:bodyPr/>
          <a:lstStyle>
            <a:lvl1pPr>
              <a:defRPr>
                <a:solidFill>
                  <a:schemeClr val="tx1"/>
                </a:solidFill>
                <a:latin typeface="+mj-lt"/>
              </a:defRPr>
            </a:lvl1pPr>
          </a:lstStyle>
          <a:p>
            <a:fld id="{07AB412F-5F68-FF4B-85B7-62534E294F92}" type="slidenum">
              <a:rPr lang="de-DE" smtClean="0"/>
              <a:pPr/>
              <a:t>‹#›</a:t>
            </a:fld>
            <a:endParaRPr lang="de-DE"/>
          </a:p>
        </p:txBody>
      </p:sp>
      <p:sp>
        <p:nvSpPr>
          <p:cNvPr id="8" name="Textplatzhalter 7"/>
          <p:cNvSpPr>
            <a:spLocks noGrp="1"/>
          </p:cNvSpPr>
          <p:nvPr>
            <p:ph type="body" sz="quarter" idx="12" hasCustomPrompt="1"/>
          </p:nvPr>
        </p:nvSpPr>
        <p:spPr>
          <a:xfrm>
            <a:off x="1399939" y="1228219"/>
            <a:ext cx="9919558" cy="4994755"/>
          </a:xfrm>
        </p:spPr>
        <p:txBody>
          <a:bodyPr bIns="180000"/>
          <a:lstStyle>
            <a:lvl1pPr marL="0" indent="0">
              <a:spcBef>
                <a:spcPts val="1558"/>
              </a:spcBef>
              <a:buFont typeface="+mj-lt"/>
              <a:buNone/>
              <a:defRPr sz="1777" b="1" baseline="0">
                <a:solidFill>
                  <a:schemeClr val="tx1"/>
                </a:solidFill>
              </a:defRPr>
            </a:lvl1pPr>
            <a:lvl2pPr marL="0" indent="0">
              <a:spcBef>
                <a:spcPts val="130"/>
              </a:spcBef>
              <a:buFont typeface="+mj-lt"/>
              <a:buNone/>
              <a:defRPr sz="1333" baseline="0">
                <a:solidFill>
                  <a:schemeClr val="tx2"/>
                </a:solidFill>
              </a:defRPr>
            </a:lvl2pPr>
          </a:lstStyle>
          <a:p>
            <a:pPr lvl="0"/>
            <a:r>
              <a:rPr lang="de-DE"/>
              <a:t>Kapitel (bitte nur einzeiliger Text. Wenn zu lang, bitte kürzen)</a:t>
            </a:r>
          </a:p>
          <a:p>
            <a:pPr lvl="1"/>
            <a:r>
              <a:rPr lang="de-DE"/>
              <a:t>Untertitel (bitte nur einzeiliger Text. Wenn zu lang, bitte kürzen)</a:t>
            </a:r>
          </a:p>
        </p:txBody>
      </p:sp>
      <p:sp>
        <p:nvSpPr>
          <p:cNvPr id="7" name="Textplatzhalter 7"/>
          <p:cNvSpPr>
            <a:spLocks noGrp="1"/>
          </p:cNvSpPr>
          <p:nvPr>
            <p:ph type="body" sz="quarter" idx="13" hasCustomPrompt="1"/>
          </p:nvPr>
        </p:nvSpPr>
        <p:spPr>
          <a:xfrm>
            <a:off x="559975" y="1228219"/>
            <a:ext cx="841838" cy="4994755"/>
          </a:xfrm>
        </p:spPr>
        <p:txBody>
          <a:bodyPr bIns="0"/>
          <a:lstStyle>
            <a:lvl1pPr marL="0" indent="0">
              <a:lnSpc>
                <a:spcPct val="87000"/>
              </a:lnSpc>
              <a:spcBef>
                <a:spcPts val="961"/>
              </a:spcBef>
              <a:buFont typeface="+mj-lt"/>
              <a:buNone/>
              <a:defRPr sz="4222" b="1" baseline="0">
                <a:solidFill>
                  <a:schemeClr val="tx1"/>
                </a:solidFill>
              </a:defRPr>
            </a:lvl1pPr>
            <a:lvl2pPr marL="0" indent="0">
              <a:spcBef>
                <a:spcPts val="130"/>
              </a:spcBef>
              <a:buFont typeface="+mj-lt"/>
              <a:buNone/>
              <a:defRPr sz="1298" baseline="0">
                <a:solidFill>
                  <a:schemeClr val="tx1">
                    <a:lumMod val="50000"/>
                    <a:lumOff val="50000"/>
                  </a:schemeClr>
                </a:solidFill>
              </a:defRPr>
            </a:lvl2pPr>
          </a:lstStyle>
          <a:p>
            <a:pPr lvl="0"/>
            <a:r>
              <a:rPr lang="de-DE"/>
              <a:t>01</a:t>
            </a:r>
          </a:p>
        </p:txBody>
      </p:sp>
    </p:spTree>
    <p:extLst>
      <p:ext uri="{BB962C8B-B14F-4D97-AF65-F5344CB8AC3E}">
        <p14:creationId xmlns:p14="http://schemas.microsoft.com/office/powerpoint/2010/main" val="240804314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nfolie (hell)">
    <p:spTree>
      <p:nvGrpSpPr>
        <p:cNvPr id="1" name=""/>
        <p:cNvGrpSpPr/>
        <p:nvPr/>
      </p:nvGrpSpPr>
      <p:grpSpPr>
        <a:xfrm>
          <a:off x="0" y="0"/>
          <a:ext cx="0" cy="0"/>
          <a:chOff x="0" y="0"/>
          <a:chExt cx="0" cy="0"/>
        </a:xfrm>
      </p:grpSpPr>
      <p:sp>
        <p:nvSpPr>
          <p:cNvPr id="10" name="Textplatzhalter 7">
            <a:extLst>
              <a:ext uri="{FF2B5EF4-FFF2-40B4-BE49-F238E27FC236}">
                <a16:creationId xmlns:a16="http://schemas.microsoft.com/office/drawing/2014/main" id="{A85E7D47-C56A-D841-B8EC-17D219F73FD4}"/>
              </a:ext>
            </a:extLst>
          </p:cNvPr>
          <p:cNvSpPr>
            <a:spLocks noGrp="1"/>
          </p:cNvSpPr>
          <p:nvPr>
            <p:ph type="body" sz="quarter" idx="13" hasCustomPrompt="1"/>
          </p:nvPr>
        </p:nvSpPr>
        <p:spPr>
          <a:xfrm>
            <a:off x="-2270473" y="-1762071"/>
            <a:ext cx="8270979" cy="10080056"/>
          </a:xfrm>
        </p:spPr>
        <p:txBody>
          <a:bodyPr wrap="none" bIns="0" anchor="b" anchorCtr="0">
            <a:spAutoFit/>
          </a:bodyPr>
          <a:lstStyle>
            <a:lvl1pPr marL="0" indent="0" algn="l">
              <a:lnSpc>
                <a:spcPct val="100000"/>
              </a:lnSpc>
              <a:spcBef>
                <a:spcPts val="0"/>
              </a:spcBef>
              <a:buFont typeface="+mj-lt"/>
              <a:buNone/>
              <a:defRPr sz="64995" b="1" spc="-3897" baseline="0">
                <a:solidFill>
                  <a:schemeClr val="accent3"/>
                </a:solidFill>
              </a:defRPr>
            </a:lvl1pPr>
            <a:lvl2pPr marL="0" indent="0">
              <a:spcBef>
                <a:spcPts val="130"/>
              </a:spcBef>
              <a:buFont typeface="+mj-lt"/>
              <a:buNone/>
              <a:defRPr sz="1298" baseline="0">
                <a:solidFill>
                  <a:schemeClr val="tx1">
                    <a:lumMod val="50000"/>
                    <a:lumOff val="50000"/>
                  </a:schemeClr>
                </a:solidFill>
              </a:defRPr>
            </a:lvl2pPr>
          </a:lstStyle>
          <a:p>
            <a:pPr lvl="0"/>
            <a:r>
              <a:rPr lang="de-DE"/>
              <a:t>01</a:t>
            </a:r>
          </a:p>
        </p:txBody>
      </p:sp>
      <p:sp>
        <p:nvSpPr>
          <p:cNvPr id="3" name="Fußzeilenplatzhalter 2"/>
          <p:cNvSpPr>
            <a:spLocks noGrp="1"/>
          </p:cNvSpPr>
          <p:nvPr>
            <p:ph type="ftr" sz="quarter" idx="10"/>
          </p:nvPr>
        </p:nvSpPr>
        <p:spPr/>
        <p:txBody>
          <a:bodyPr/>
          <a:lstStyle/>
          <a:p>
            <a:endParaRPr lang="de-DE"/>
          </a:p>
        </p:txBody>
      </p:sp>
      <p:sp>
        <p:nvSpPr>
          <p:cNvPr id="4" name="Foliennummernplatzhalter 3"/>
          <p:cNvSpPr>
            <a:spLocks noGrp="1"/>
          </p:cNvSpPr>
          <p:nvPr>
            <p:ph type="sldNum" sz="quarter" idx="11"/>
          </p:nvPr>
        </p:nvSpPr>
        <p:spPr/>
        <p:txBody>
          <a:bodyPr/>
          <a:lstStyle>
            <a:lvl1pPr>
              <a:defRPr>
                <a:latin typeface="+mj-lt"/>
              </a:defRPr>
            </a:lvl1pPr>
          </a:lstStyle>
          <a:p>
            <a:fld id="{07AB412F-5F68-FF4B-85B7-62534E294F92}" type="slidenum">
              <a:rPr lang="de-DE" smtClean="0"/>
              <a:pPr/>
              <a:t>‹#›</a:t>
            </a:fld>
            <a:endParaRPr lang="de-DE"/>
          </a:p>
        </p:txBody>
      </p:sp>
      <p:sp>
        <p:nvSpPr>
          <p:cNvPr id="11" name="Titel 1"/>
          <p:cNvSpPr>
            <a:spLocks noGrp="1"/>
          </p:cNvSpPr>
          <p:nvPr>
            <p:ph type="title" hasCustomPrompt="1"/>
          </p:nvPr>
        </p:nvSpPr>
        <p:spPr>
          <a:xfrm>
            <a:off x="559975" y="3250303"/>
            <a:ext cx="10759520" cy="346516"/>
          </a:xfrm>
        </p:spPr>
        <p:txBody>
          <a:bodyPr tIns="0" bIns="0" anchor="b" anchorCtr="0">
            <a:spAutoFit/>
          </a:bodyPr>
          <a:lstStyle>
            <a:lvl1pPr algn="l">
              <a:defRPr>
                <a:solidFill>
                  <a:schemeClr val="tx1"/>
                </a:solidFill>
              </a:defRPr>
            </a:lvl1pPr>
          </a:lstStyle>
          <a:p>
            <a:r>
              <a:rPr lang="de-DE"/>
              <a:t>Kapitel</a:t>
            </a:r>
          </a:p>
        </p:txBody>
      </p:sp>
      <p:sp>
        <p:nvSpPr>
          <p:cNvPr id="12" name="Textplatzhalter 5"/>
          <p:cNvSpPr>
            <a:spLocks noGrp="1"/>
          </p:cNvSpPr>
          <p:nvPr>
            <p:ph type="body" sz="quarter" idx="18" hasCustomPrompt="1"/>
          </p:nvPr>
        </p:nvSpPr>
        <p:spPr>
          <a:xfrm>
            <a:off x="559975" y="3638714"/>
            <a:ext cx="10759520" cy="273473"/>
          </a:xfrm>
        </p:spPr>
        <p:txBody>
          <a:bodyPr bIns="0" anchor="t" anchorCtr="0">
            <a:spAutoFit/>
          </a:bodyPr>
          <a:lstStyle>
            <a:lvl1pPr marL="0" indent="0" algn="l">
              <a:buNone/>
              <a:defRPr sz="1777" baseline="0">
                <a:solidFill>
                  <a:schemeClr val="tx1"/>
                </a:solidFill>
                <a:latin typeface="+mn-lt"/>
              </a:defRPr>
            </a:lvl1pPr>
          </a:lstStyle>
          <a:p>
            <a:pPr lvl="0"/>
            <a:r>
              <a:rPr lang="de-DE"/>
              <a:t>Kernaussage des Kapitels</a:t>
            </a:r>
          </a:p>
        </p:txBody>
      </p:sp>
    </p:spTree>
    <p:extLst>
      <p:ext uri="{BB962C8B-B14F-4D97-AF65-F5344CB8AC3E}">
        <p14:creationId xmlns:p14="http://schemas.microsoft.com/office/powerpoint/2010/main" val="201564891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folie (hell)">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0E7077A-4D63-4138-981B-67FF6241FF33}"/>
              </a:ext>
            </a:extLst>
          </p:cNvPr>
          <p:cNvGraphicFramePr>
            <a:graphicFrameLocks noChangeAspect="1"/>
          </p:cNvGraphicFramePr>
          <p:nvPr userDrawn="1">
            <p:custDataLst>
              <p:tags r:id="rId2"/>
            </p:custDataLst>
            <p:extLst>
              <p:ext uri="{D42A27DB-BD31-4B8C-83A1-F6EECF244321}">
                <p14:modId xmlns:p14="http://schemas.microsoft.com/office/powerpoint/2010/main" val="4181747463"/>
              </p:ext>
            </p:extLst>
          </p:nvPr>
        </p:nvGraphicFramePr>
        <p:xfrm>
          <a:off x="1764" y="1808"/>
          <a:ext cx="1764" cy="1806"/>
        </p:xfrm>
        <a:graphic>
          <a:graphicData uri="http://schemas.openxmlformats.org/presentationml/2006/ole">
            <mc:AlternateContent xmlns:mc="http://schemas.openxmlformats.org/markup-compatibility/2006">
              <mc:Choice xmlns:v="urn:schemas-microsoft-com:vml" Requires="v">
                <p:oleObj spid="_x0000_s160782"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764" y="1808"/>
                        <a:ext cx="1764" cy="1806"/>
                      </a:xfrm>
                      <a:prstGeom prst="rect">
                        <a:avLst/>
                      </a:prstGeom>
                    </p:spPr>
                  </p:pic>
                </p:oleObj>
              </mc:Fallback>
            </mc:AlternateContent>
          </a:graphicData>
        </a:graphic>
      </p:graphicFrame>
      <p:sp>
        <p:nvSpPr>
          <p:cNvPr id="2" name="Titel 1"/>
          <p:cNvSpPr>
            <a:spLocks noGrp="1"/>
          </p:cNvSpPr>
          <p:nvPr>
            <p:ph type="title" hasCustomPrompt="1"/>
          </p:nvPr>
        </p:nvSpPr>
        <p:spPr/>
        <p:txBody>
          <a:bodyPr vert="horz"/>
          <a:lstStyle/>
          <a:p>
            <a:r>
              <a:rPr lang="de-DE"/>
              <a:t>Headline kurz und knapp</a:t>
            </a:r>
          </a:p>
        </p:txBody>
      </p:sp>
      <p:sp>
        <p:nvSpPr>
          <p:cNvPr id="3" name="Fußzeilenplatzhalter 2"/>
          <p:cNvSpPr>
            <a:spLocks noGrp="1"/>
          </p:cNvSpPr>
          <p:nvPr>
            <p:ph type="ftr" sz="quarter" idx="10"/>
          </p:nvPr>
        </p:nvSpPr>
        <p:spPr>
          <a:xfrm>
            <a:off x="959372" y="6224115"/>
            <a:ext cx="6001357" cy="616428"/>
          </a:xfrm>
        </p:spPr>
        <p:txBody>
          <a:bodyPr/>
          <a:lstStyle/>
          <a:p>
            <a:endParaRPr lang="de-DE"/>
          </a:p>
        </p:txBody>
      </p:sp>
      <p:sp>
        <p:nvSpPr>
          <p:cNvPr id="4" name="Foliennummernplatzhalter 3"/>
          <p:cNvSpPr>
            <a:spLocks noGrp="1"/>
          </p:cNvSpPr>
          <p:nvPr>
            <p:ph type="sldNum" sz="quarter" idx="11"/>
          </p:nvPr>
        </p:nvSpPr>
        <p:spPr/>
        <p:txBody>
          <a:bodyPr/>
          <a:lstStyle>
            <a:lvl1pPr>
              <a:defRPr>
                <a:latin typeface="+mj-lt"/>
              </a:defRPr>
            </a:lvl1pPr>
          </a:lstStyle>
          <a:p>
            <a:fld id="{07AB412F-5F68-FF4B-85B7-62534E294F92}" type="slidenum">
              <a:rPr lang="de-DE" smtClean="0"/>
              <a:pPr/>
              <a:t>‹#›</a:t>
            </a:fld>
            <a:endParaRPr lang="de-DE"/>
          </a:p>
        </p:txBody>
      </p:sp>
    </p:spTree>
    <p:extLst>
      <p:ext uri="{BB962C8B-B14F-4D97-AF65-F5344CB8AC3E}">
        <p14:creationId xmlns:p14="http://schemas.microsoft.com/office/powerpoint/2010/main" val="89848163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extfolie (hell)">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59976" y="0"/>
            <a:ext cx="10759520" cy="807426"/>
          </a:xfrm>
        </p:spPr>
        <p:txBody>
          <a:bodyPr/>
          <a:lstStyle/>
          <a:p>
            <a:r>
              <a:rPr lang="de-DE" dirty="0"/>
              <a:t>Headline kurz und knapp</a:t>
            </a:r>
          </a:p>
        </p:txBody>
      </p:sp>
      <p:sp>
        <p:nvSpPr>
          <p:cNvPr id="3" name="Fußzeilenplatzhalter 2"/>
          <p:cNvSpPr>
            <a:spLocks noGrp="1"/>
          </p:cNvSpPr>
          <p:nvPr>
            <p:ph type="ftr" sz="quarter" idx="10"/>
          </p:nvPr>
        </p:nvSpPr>
        <p:spPr/>
        <p:txBody>
          <a:bodyPr/>
          <a:lstStyle/>
          <a:p>
            <a:endParaRPr lang="de-DE" dirty="0"/>
          </a:p>
        </p:txBody>
      </p:sp>
      <p:sp>
        <p:nvSpPr>
          <p:cNvPr id="4" name="Foliennummernplatzhalter 3"/>
          <p:cNvSpPr>
            <a:spLocks noGrp="1"/>
          </p:cNvSpPr>
          <p:nvPr>
            <p:ph type="sldNum" sz="quarter" idx="11"/>
          </p:nvPr>
        </p:nvSpPr>
        <p:spPr/>
        <p:txBody>
          <a:bodyPr/>
          <a:lstStyle>
            <a:lvl1pPr>
              <a:defRPr>
                <a:latin typeface="+mj-lt"/>
              </a:defRPr>
            </a:lvl1pPr>
          </a:lstStyle>
          <a:p>
            <a:fld id="{07AB412F-5F68-FF4B-85B7-62534E294F92}" type="slidenum">
              <a:rPr lang="de-DE" smtClean="0"/>
              <a:pPr/>
              <a:t>‹#›</a:t>
            </a:fld>
            <a:endParaRPr lang="de-DE" dirty="0"/>
          </a:p>
        </p:txBody>
      </p:sp>
      <p:sp>
        <p:nvSpPr>
          <p:cNvPr id="6" name="Textplatzhalter 5"/>
          <p:cNvSpPr>
            <a:spLocks noGrp="1"/>
          </p:cNvSpPr>
          <p:nvPr>
            <p:ph type="body" sz="quarter" idx="12"/>
          </p:nvPr>
        </p:nvSpPr>
        <p:spPr>
          <a:xfrm>
            <a:off x="559975" y="1228219"/>
            <a:ext cx="10759520" cy="4994755"/>
          </a:xfrm>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5011235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Layout - White">
    <p:spTree>
      <p:nvGrpSpPr>
        <p:cNvPr id="1" name=""/>
        <p:cNvGrpSpPr/>
        <p:nvPr/>
      </p:nvGrpSpPr>
      <p:grpSpPr>
        <a:xfrm>
          <a:off x="0" y="0"/>
          <a:ext cx="0" cy="0"/>
          <a:chOff x="0" y="0"/>
          <a:chExt cx="0" cy="0"/>
        </a:xfrm>
      </p:grpSpPr>
      <p:sp>
        <p:nvSpPr>
          <p:cNvPr id="5" name="Slide Number"/>
          <p:cNvSpPr>
            <a:spLocks noGrp="1"/>
          </p:cNvSpPr>
          <p:nvPr>
            <p:ph type="sldNum" sz="quarter" idx="18"/>
          </p:nvPr>
        </p:nvSpPr>
        <p:spPr/>
        <p:txBody>
          <a:bodyPr/>
          <a:lstStyle/>
          <a:p>
            <a:pPr defTabSz="785769"/>
            <a:fld id="{3A65056A-10E9-40C8-A093-AA138EB7B919}" type="slidenum">
              <a:rPr lang="de-DE" smtClean="0">
                <a:solidFill>
                  <a:srgbClr val="39322B">
                    <a:tint val="75000"/>
                  </a:srgbClr>
                </a:solidFill>
              </a:rPr>
              <a:pPr defTabSz="785769"/>
              <a:t>‹#›</a:t>
            </a:fld>
            <a:endParaRPr lang="de-DE" dirty="0">
              <a:solidFill>
                <a:srgbClr val="39322B">
                  <a:tint val="75000"/>
                </a:srgbClr>
              </a:solidFill>
            </a:endParaRPr>
          </a:p>
        </p:txBody>
      </p:sp>
      <p:sp>
        <p:nvSpPr>
          <p:cNvPr id="2" name="Footer"/>
          <p:cNvSpPr>
            <a:spLocks noGrp="1"/>
          </p:cNvSpPr>
          <p:nvPr>
            <p:ph type="ftr" sz="quarter" idx="17"/>
          </p:nvPr>
        </p:nvSpPr>
        <p:spPr>
          <a:xfrm>
            <a:off x="383067" y="6612805"/>
            <a:ext cx="8273197" cy="111400"/>
          </a:xfrm>
        </p:spPr>
        <p:txBody>
          <a:bodyPr/>
          <a:lstStyle>
            <a:lvl1pPr>
              <a:defRPr>
                <a:solidFill>
                  <a:srgbClr val="6D6E6A"/>
                </a:solidFill>
              </a:defRPr>
            </a:lvl1pPr>
          </a:lstStyle>
          <a:p>
            <a:pPr defTabSz="785769"/>
            <a:r>
              <a:rPr lang="de-DE"/>
              <a:t>Template 16:9</a:t>
            </a:r>
            <a:endParaRPr lang="de-DE" dirty="0"/>
          </a:p>
        </p:txBody>
      </p:sp>
      <p:sp>
        <p:nvSpPr>
          <p:cNvPr id="8" name="Source"/>
          <p:cNvSpPr>
            <a:spLocks noGrp="1"/>
          </p:cNvSpPr>
          <p:nvPr>
            <p:ph type="body" sz="quarter" idx="14" hasCustomPrompt="1"/>
          </p:nvPr>
        </p:nvSpPr>
        <p:spPr>
          <a:xfrm>
            <a:off x="383067" y="6446818"/>
            <a:ext cx="11112578" cy="97475"/>
          </a:xfrm>
          <a:prstGeom prst="rect">
            <a:avLst/>
          </a:prstGeom>
        </p:spPr>
        <p:txBody>
          <a:bodyPr wrap="square" lIns="0" tIns="0" rIns="0" bIns="0" anchor="b" anchorCtr="0">
            <a:spAutoFit/>
          </a:bodyPr>
          <a:lstStyle>
            <a:lvl1pPr marL="0" indent="0">
              <a:lnSpc>
                <a:spcPct val="100000"/>
              </a:lnSpc>
              <a:spcBef>
                <a:spcPts val="0"/>
              </a:spcBef>
              <a:buFont typeface="Wingdings" panose="05000000000000000000" pitchFamily="2" charset="2"/>
              <a:buNone/>
              <a:defRPr sz="619">
                <a:solidFill>
                  <a:schemeClr val="tx1"/>
                </a:solidFill>
              </a:defRPr>
            </a:lvl1pPr>
            <a:lvl2pPr marL="254563" indent="-127282">
              <a:lnSpc>
                <a:spcPct val="100000"/>
              </a:lnSpc>
              <a:spcBef>
                <a:spcPts val="0"/>
              </a:spcBef>
              <a:defRPr sz="707"/>
            </a:lvl2pPr>
            <a:lvl3pPr marL="381845" indent="-127282">
              <a:lnSpc>
                <a:spcPct val="100000"/>
              </a:lnSpc>
              <a:spcBef>
                <a:spcPts val="0"/>
              </a:spcBef>
              <a:defRPr sz="707"/>
            </a:lvl3pPr>
            <a:lvl4pPr marL="509126" indent="-127282">
              <a:lnSpc>
                <a:spcPct val="100000"/>
              </a:lnSpc>
              <a:spcBef>
                <a:spcPts val="0"/>
              </a:spcBef>
              <a:defRPr sz="707"/>
            </a:lvl4pPr>
            <a:lvl5pPr marL="636408" indent="-127282">
              <a:lnSpc>
                <a:spcPct val="100000"/>
              </a:lnSpc>
              <a:spcBef>
                <a:spcPts val="0"/>
              </a:spcBef>
              <a:defRPr sz="707"/>
            </a:lvl5pPr>
            <a:lvl6pPr marL="763690" indent="-127282">
              <a:lnSpc>
                <a:spcPct val="100000"/>
              </a:lnSpc>
              <a:spcBef>
                <a:spcPts val="0"/>
              </a:spcBef>
              <a:defRPr sz="707"/>
            </a:lvl6pPr>
            <a:lvl7pPr marL="890971" indent="-127282">
              <a:lnSpc>
                <a:spcPct val="100000"/>
              </a:lnSpc>
              <a:spcBef>
                <a:spcPts val="0"/>
              </a:spcBef>
              <a:defRPr sz="707"/>
            </a:lvl7pPr>
            <a:lvl8pPr marL="1018253" indent="-127282">
              <a:lnSpc>
                <a:spcPct val="100000"/>
              </a:lnSpc>
              <a:spcBef>
                <a:spcPts val="0"/>
              </a:spcBef>
              <a:defRPr sz="707"/>
            </a:lvl8pPr>
            <a:lvl9pPr marL="1018253" indent="0">
              <a:lnSpc>
                <a:spcPct val="100000"/>
              </a:lnSpc>
              <a:spcBef>
                <a:spcPts val="0"/>
              </a:spcBef>
              <a:buNone/>
              <a:defRPr sz="707"/>
            </a:lvl9pPr>
          </a:lstStyle>
          <a:p>
            <a:pPr lvl="0"/>
            <a:r>
              <a:rPr lang="en-US" dirty="0"/>
              <a:t>Click to edit source</a:t>
            </a:r>
          </a:p>
        </p:txBody>
      </p:sp>
      <p:sp>
        <p:nvSpPr>
          <p:cNvPr id="23" name="Subtitle"/>
          <p:cNvSpPr>
            <a:spLocks noGrp="1"/>
          </p:cNvSpPr>
          <p:nvPr>
            <p:ph type="subTitle" idx="13" hasCustomPrompt="1"/>
          </p:nvPr>
        </p:nvSpPr>
        <p:spPr>
          <a:xfrm>
            <a:off x="383067" y="1042413"/>
            <a:ext cx="11112579" cy="222798"/>
          </a:xfrm>
          <a:prstGeom prst="rect">
            <a:avLst/>
          </a:prstGeom>
        </p:spPr>
        <p:txBody>
          <a:bodyPr wrap="square" lIns="0" tIns="0" rIns="0" bIns="0">
            <a:spAutoFit/>
          </a:bodyPr>
          <a:lstStyle>
            <a:lvl1pPr marL="0" indent="0" algn="l">
              <a:lnSpc>
                <a:spcPct val="100000"/>
              </a:lnSpc>
              <a:spcBef>
                <a:spcPts val="0"/>
              </a:spcBef>
              <a:buFont typeface="Wingdings" panose="05000000000000000000" pitchFamily="2" charset="2"/>
              <a:buNone/>
              <a:defRPr sz="1414"/>
            </a:lvl1pPr>
            <a:lvl2pPr marL="478489" indent="-222743" algn="l">
              <a:spcBef>
                <a:spcPts val="0"/>
              </a:spcBef>
              <a:buFont typeface="Symbol" panose="05050102010706020507" pitchFamily="18" charset="2"/>
              <a:buChar char="-"/>
              <a:defRPr sz="1414"/>
            </a:lvl2pPr>
            <a:lvl3pPr marL="712821" indent="-222743" algn="l">
              <a:spcBef>
                <a:spcPts val="0"/>
              </a:spcBef>
              <a:buFont typeface="Symbol" panose="05050102010706020507" pitchFamily="18" charset="2"/>
              <a:buChar char="-"/>
              <a:defRPr sz="1414"/>
            </a:lvl3pPr>
            <a:lvl4pPr marL="947155" indent="-222743" algn="l">
              <a:spcBef>
                <a:spcPts val="0"/>
              </a:spcBef>
              <a:buFont typeface="Symbol" panose="05050102010706020507" pitchFamily="18" charset="2"/>
              <a:buChar char="-"/>
              <a:defRPr sz="1414"/>
            </a:lvl4pPr>
            <a:lvl5pPr marL="1191310" indent="-222743" algn="l">
              <a:spcBef>
                <a:spcPts val="0"/>
              </a:spcBef>
              <a:buFont typeface="Symbol" panose="05050102010706020507" pitchFamily="18" charset="2"/>
              <a:buChar char="-"/>
              <a:defRPr sz="1414"/>
            </a:lvl5pPr>
            <a:lvl6pPr marL="1425642" indent="-222743" algn="l">
              <a:spcBef>
                <a:spcPts val="0"/>
              </a:spcBef>
              <a:buFont typeface="Symbol" panose="05050102010706020507" pitchFamily="18" charset="2"/>
              <a:buChar char="-"/>
              <a:defRPr sz="1414"/>
            </a:lvl6pPr>
            <a:lvl7pPr marL="1679620" indent="-222743" algn="l">
              <a:spcBef>
                <a:spcPts val="0"/>
              </a:spcBef>
              <a:buFont typeface="Symbol" panose="05050102010706020507" pitchFamily="18" charset="2"/>
              <a:buChar char="-"/>
              <a:defRPr sz="1414"/>
            </a:lvl7pPr>
            <a:lvl8pPr marL="1999548" indent="-222743" algn="l">
              <a:spcBef>
                <a:spcPts val="0"/>
              </a:spcBef>
              <a:buFont typeface="Symbol" panose="05050102010706020507" pitchFamily="18" charset="2"/>
              <a:buChar char="-"/>
              <a:defRPr sz="1414"/>
            </a:lvl8pPr>
            <a:lvl9pPr marL="2222655" indent="-244155" algn="l">
              <a:spcBef>
                <a:spcPts val="0"/>
              </a:spcBef>
              <a:buFont typeface="Symbol" panose="05050102010706020507" pitchFamily="18" charset="2"/>
              <a:buChar char="-"/>
              <a:defRPr sz="1414"/>
            </a:lvl9pPr>
          </a:lstStyle>
          <a:p>
            <a:r>
              <a:rPr lang="en-US" dirty="0"/>
              <a:t>Click to edit subtitle</a:t>
            </a:r>
          </a:p>
        </p:txBody>
      </p:sp>
      <p:sp>
        <p:nvSpPr>
          <p:cNvPr id="4" name="Title"/>
          <p:cNvSpPr>
            <a:spLocks noGrp="1"/>
          </p:cNvSpPr>
          <p:nvPr>
            <p:ph type="title"/>
          </p:nvPr>
        </p:nvSpPr>
        <p:spPr>
          <a:xfrm>
            <a:off x="383067" y="589771"/>
            <a:ext cx="8273197" cy="829034"/>
          </a:xfrm>
          <a:prstGeom prst="rect">
            <a:avLst/>
          </a:prstGeom>
        </p:spPr>
        <p:txBody>
          <a:bodyPr/>
          <a:lstStyle/>
          <a:p>
            <a:r>
              <a:rPr lang="en-US"/>
              <a:t>Click to edit Master title style</a:t>
            </a:r>
            <a:endParaRPr lang="de-DE" dirty="0"/>
          </a:p>
        </p:txBody>
      </p:sp>
    </p:spTree>
    <p:extLst>
      <p:ext uri="{BB962C8B-B14F-4D97-AF65-F5344CB8AC3E}">
        <p14:creationId xmlns:p14="http://schemas.microsoft.com/office/powerpoint/2010/main" val="4070900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6021E4-8BF7-465E-B6A3-23FA04BCA3DC}"/>
              </a:ext>
            </a:extLst>
          </p:cNvPr>
          <p:cNvGraphicFramePr>
            <a:graphicFrameLocks noChangeAspect="1"/>
          </p:cNvGraphicFramePr>
          <p:nvPr userDrawn="1">
            <p:custDataLst>
              <p:tags r:id="rId10"/>
            </p:custDataLst>
            <p:extLst>
              <p:ext uri="{D42A27DB-BD31-4B8C-83A1-F6EECF244321}">
                <p14:modId xmlns:p14="http://schemas.microsoft.com/office/powerpoint/2010/main" val="3396643266"/>
              </p:ext>
            </p:extLst>
          </p:nvPr>
        </p:nvGraphicFramePr>
        <p:xfrm>
          <a:off x="1764" y="1808"/>
          <a:ext cx="1764" cy="1806"/>
        </p:xfrm>
        <a:graphic>
          <a:graphicData uri="http://schemas.openxmlformats.org/presentationml/2006/ole">
            <mc:AlternateContent xmlns:mc="http://schemas.openxmlformats.org/markup-compatibility/2006">
              <mc:Choice xmlns:v="urn:schemas-microsoft-com:vml" Requires="v">
                <p:oleObj spid="_x0000_s12314" name="think-cell Slide" r:id="rId11" imgW="526" imgH="526" progId="TCLayout.ActiveDocument.1">
                  <p:embed/>
                </p:oleObj>
              </mc:Choice>
              <mc:Fallback>
                <p:oleObj name="think-cell Slide" r:id="rId11" imgW="526" imgH="526" progId="TCLayout.ActiveDocument.1">
                  <p:embed/>
                  <p:pic>
                    <p:nvPicPr>
                      <p:cNvPr id="7" name="Object 6" hidden="1">
                        <a:extLst>
                          <a:ext uri="{FF2B5EF4-FFF2-40B4-BE49-F238E27FC236}">
                            <a16:creationId xmlns:a16="http://schemas.microsoft.com/office/drawing/2014/main" id="{8C6021E4-8BF7-465E-B6A3-23FA04BCA3DC}"/>
                          </a:ext>
                        </a:extLst>
                      </p:cNvPr>
                      <p:cNvPicPr/>
                      <p:nvPr/>
                    </p:nvPicPr>
                    <p:blipFill>
                      <a:blip r:embed="rId12"/>
                      <a:stretch>
                        <a:fillRect/>
                      </a:stretch>
                    </p:blipFill>
                    <p:spPr>
                      <a:xfrm>
                        <a:off x="1764" y="1808"/>
                        <a:ext cx="1764" cy="1806"/>
                      </a:xfrm>
                      <a:prstGeom prst="rect">
                        <a:avLst/>
                      </a:prstGeom>
                    </p:spPr>
                  </p:pic>
                </p:oleObj>
              </mc:Fallback>
            </mc:AlternateContent>
          </a:graphicData>
        </a:graphic>
      </p:graphicFrame>
      <p:sp>
        <p:nvSpPr>
          <p:cNvPr id="2" name="Titelplatzhalter 1"/>
          <p:cNvSpPr>
            <a:spLocks noGrp="1"/>
          </p:cNvSpPr>
          <p:nvPr>
            <p:ph type="title"/>
          </p:nvPr>
        </p:nvSpPr>
        <p:spPr>
          <a:xfrm>
            <a:off x="559975" y="0"/>
            <a:ext cx="10759520" cy="856734"/>
          </a:xfrm>
          <a:prstGeom prst="rect">
            <a:avLst/>
          </a:prstGeom>
        </p:spPr>
        <p:txBody>
          <a:bodyPr vert="horz" lIns="0" tIns="237600" rIns="0" bIns="226800" rtlCol="0" anchor="t" anchorCtr="0">
            <a:spAutoFit/>
          </a:bodyPr>
          <a:lstStyle/>
          <a:p>
            <a:r>
              <a:rPr lang="de-DE" noProof="0" dirty="0"/>
              <a:t>Headline kurz und knapp</a:t>
            </a:r>
          </a:p>
        </p:txBody>
      </p:sp>
      <p:sp>
        <p:nvSpPr>
          <p:cNvPr id="3" name="Textplatzhalter 2"/>
          <p:cNvSpPr>
            <a:spLocks noGrp="1"/>
          </p:cNvSpPr>
          <p:nvPr>
            <p:ph type="body" idx="1"/>
          </p:nvPr>
        </p:nvSpPr>
        <p:spPr>
          <a:xfrm>
            <a:off x="559975" y="1093583"/>
            <a:ext cx="10759520" cy="5129393"/>
          </a:xfrm>
          <a:prstGeom prst="rect">
            <a:avLst/>
          </a:prstGeom>
        </p:spPr>
        <p:txBody>
          <a:bodyPr vert="horz" lIns="0" tIns="0" rIns="0" bIns="180000" rtlCol="0" anchor="t" anchorCtr="0">
            <a:noAutofit/>
          </a:bodyPr>
          <a:lstStyle/>
          <a:p>
            <a:pPr lvl="0"/>
            <a:r>
              <a:rPr lang="de-DE" dirty="0"/>
              <a:t>Mastertextformat bearbeiten</a:t>
            </a:r>
          </a:p>
          <a:p>
            <a:pPr lvl="1"/>
            <a:r>
              <a:rPr lang="de-DE" dirty="0"/>
              <a:t>Zweite Ebene</a:t>
            </a:r>
          </a:p>
          <a:p>
            <a:pPr lvl="2"/>
            <a:r>
              <a:rPr lang="de-DE" dirty="0"/>
              <a:t>Dritte Ebene</a:t>
            </a:r>
          </a:p>
        </p:txBody>
      </p:sp>
      <p:sp>
        <p:nvSpPr>
          <p:cNvPr id="5" name="Fußzeilenplatzhalter 4"/>
          <p:cNvSpPr>
            <a:spLocks noGrp="1"/>
          </p:cNvSpPr>
          <p:nvPr>
            <p:ph type="ftr" sz="quarter" idx="3"/>
          </p:nvPr>
        </p:nvSpPr>
        <p:spPr>
          <a:xfrm>
            <a:off x="959372" y="6224115"/>
            <a:ext cx="6001357" cy="616428"/>
          </a:xfrm>
          <a:prstGeom prst="rect">
            <a:avLst/>
          </a:prstGeom>
        </p:spPr>
        <p:txBody>
          <a:bodyPr vert="horz" lIns="0" tIns="0" rIns="0" bIns="0" rtlCol="0" anchor="ctr"/>
          <a:lstStyle>
            <a:lvl1pPr algn="l">
              <a:defRPr sz="889" spc="-25" baseline="0">
                <a:solidFill>
                  <a:schemeClr val="tx1"/>
                </a:solidFill>
                <a:latin typeface="+mn-lt"/>
              </a:defRPr>
            </a:lvl1pPr>
          </a:lstStyle>
          <a:p>
            <a:r>
              <a:rPr lang="de-DE"/>
              <a:t>Fußzeile</a:t>
            </a:r>
          </a:p>
        </p:txBody>
      </p:sp>
      <p:sp>
        <p:nvSpPr>
          <p:cNvPr id="6" name="Foliennummernplatzhalter 5"/>
          <p:cNvSpPr>
            <a:spLocks noGrp="1"/>
          </p:cNvSpPr>
          <p:nvPr>
            <p:ph type="sldNum" sz="quarter" idx="4"/>
          </p:nvPr>
        </p:nvSpPr>
        <p:spPr>
          <a:xfrm>
            <a:off x="559976" y="6224115"/>
            <a:ext cx="399982" cy="616428"/>
          </a:xfrm>
          <a:prstGeom prst="rect">
            <a:avLst/>
          </a:prstGeom>
        </p:spPr>
        <p:txBody>
          <a:bodyPr vert="horz" lIns="0" tIns="0" rIns="0" bIns="0" rtlCol="0" anchor="ctr"/>
          <a:lstStyle>
            <a:lvl1pPr algn="l">
              <a:defRPr sz="889" spc="-25" baseline="0">
                <a:solidFill>
                  <a:schemeClr val="tx1"/>
                </a:solidFill>
                <a:latin typeface="+mn-lt"/>
              </a:defRPr>
            </a:lvl1pPr>
          </a:lstStyle>
          <a:p>
            <a:fld id="{07AB412F-5F68-FF4B-85B7-62534E294F92}" type="slidenum">
              <a:rPr lang="de-DE" smtClean="0"/>
              <a:pPr/>
              <a:t>‹#›</a:t>
            </a:fld>
            <a:endParaRPr lang="de-DE"/>
          </a:p>
        </p:txBody>
      </p:sp>
      <p:pic>
        <p:nvPicPr>
          <p:cNvPr id="36" name="Picture 2">
            <a:extLst>
              <a:ext uri="{FF2B5EF4-FFF2-40B4-BE49-F238E27FC236}">
                <a16:creationId xmlns:a16="http://schemas.microsoft.com/office/drawing/2014/main" id="{171AB414-C47C-4327-A8C9-8514C16183F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729235" y="6298802"/>
            <a:ext cx="590260" cy="44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37552"/>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Lst>
  <p:hf hdr="0" dt="0"/>
  <p:txStyles>
    <p:title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p:titleStyle>
    <p:bodyStyle>
      <a:lvl1pPr marL="163688" indent="-163688" algn="l" defTabSz="467679" rtl="0" eaLnBrk="1" latinLnBrk="0" hangingPunct="1">
        <a:lnSpc>
          <a:spcPct val="100000"/>
        </a:lnSpc>
        <a:spcBef>
          <a:spcPts val="780"/>
        </a:spcBef>
        <a:spcAft>
          <a:spcPts val="0"/>
        </a:spcAft>
        <a:buClr>
          <a:schemeClr val="accent6"/>
        </a:buClr>
        <a:buFont typeface="Arial" panose="020B0604020202020204" pitchFamily="34" charset="0"/>
        <a:buChar char="›"/>
        <a:defRPr sz="1558" b="0" kern="1200" spc="-25" baseline="0">
          <a:solidFill>
            <a:schemeClr val="tx1"/>
          </a:solidFill>
          <a:latin typeface="+mn-lt"/>
          <a:ea typeface="+mn-ea"/>
          <a:cs typeface="+mn-cs"/>
        </a:defRPr>
      </a:lvl1pPr>
      <a:lvl2pPr marL="303991" indent="-140304" algn="l" defTabSz="467679" rtl="0" eaLnBrk="1" latinLnBrk="0" hangingPunct="1">
        <a:lnSpc>
          <a:spcPct val="100000"/>
        </a:lnSpc>
        <a:spcBef>
          <a:spcPts val="390"/>
        </a:spcBef>
        <a:spcAft>
          <a:spcPts val="0"/>
        </a:spcAft>
        <a:buClr>
          <a:schemeClr val="accent6"/>
        </a:buClr>
        <a:buFont typeface="Arial" panose="020B0604020202020204" pitchFamily="34" charset="0"/>
        <a:buChar char="›"/>
        <a:defRPr sz="1333" kern="1200" spc="-25" baseline="0">
          <a:solidFill>
            <a:schemeClr val="tx1"/>
          </a:solidFill>
          <a:latin typeface="+mn-lt"/>
          <a:ea typeface="+mn-ea"/>
          <a:cs typeface="+mn-cs"/>
        </a:defRPr>
      </a:lvl2pPr>
      <a:lvl3pPr marL="444295" indent="-140304" algn="l" defTabSz="890927" rtl="0" eaLnBrk="1" latinLnBrk="0" hangingPunct="1">
        <a:lnSpc>
          <a:spcPct val="100000"/>
        </a:lnSpc>
        <a:spcBef>
          <a:spcPts val="486"/>
        </a:spcBef>
        <a:buClr>
          <a:schemeClr val="accent6"/>
        </a:buClr>
        <a:buFont typeface="Arial" panose="020B0604020202020204" pitchFamily="34" charset="0"/>
        <a:buChar char="›"/>
        <a:defRPr sz="1111" kern="1200" spc="-25">
          <a:solidFill>
            <a:schemeClr val="tx1"/>
          </a:solidFill>
          <a:latin typeface="+mn-lt"/>
          <a:ea typeface="+mn-ea"/>
          <a:cs typeface="+mn-cs"/>
        </a:defRPr>
      </a:lvl3pPr>
      <a:lvl4pPr marL="1559123" indent="-222731" algn="l" defTabSz="890927" rtl="0" eaLnBrk="1" latinLnBrk="0" hangingPunct="1">
        <a:lnSpc>
          <a:spcPct val="90000"/>
        </a:lnSpc>
        <a:spcBef>
          <a:spcPts val="486"/>
        </a:spcBef>
        <a:buFont typeface="Arial"/>
        <a:buChar char="•"/>
        <a:defRPr sz="1755" kern="1200">
          <a:solidFill>
            <a:schemeClr val="tx1"/>
          </a:solidFill>
          <a:latin typeface="+mn-lt"/>
          <a:ea typeface="+mn-ea"/>
          <a:cs typeface="+mn-cs"/>
        </a:defRPr>
      </a:lvl4pPr>
      <a:lvl5pPr marL="2004586" indent="-222731" algn="l" defTabSz="890927" rtl="0" eaLnBrk="1" latinLnBrk="0" hangingPunct="1">
        <a:lnSpc>
          <a:spcPct val="90000"/>
        </a:lnSpc>
        <a:spcBef>
          <a:spcPts val="486"/>
        </a:spcBef>
        <a:buFont typeface="Arial"/>
        <a:buChar char="•"/>
        <a:defRPr sz="1755" kern="1200">
          <a:solidFill>
            <a:schemeClr val="tx1"/>
          </a:solidFill>
          <a:latin typeface="+mn-lt"/>
          <a:ea typeface="+mn-ea"/>
          <a:cs typeface="+mn-cs"/>
        </a:defRPr>
      </a:lvl5pPr>
      <a:lvl6pPr marL="2450051" indent="-222731" algn="l" defTabSz="890927" rtl="0" eaLnBrk="1" latinLnBrk="0" hangingPunct="1">
        <a:lnSpc>
          <a:spcPct val="90000"/>
        </a:lnSpc>
        <a:spcBef>
          <a:spcPts val="486"/>
        </a:spcBef>
        <a:buFont typeface="Arial"/>
        <a:buChar char="•"/>
        <a:defRPr sz="1755" kern="1200">
          <a:solidFill>
            <a:schemeClr val="tx1"/>
          </a:solidFill>
          <a:latin typeface="+mn-lt"/>
          <a:ea typeface="+mn-ea"/>
          <a:cs typeface="+mn-cs"/>
        </a:defRPr>
      </a:lvl6pPr>
      <a:lvl7pPr marL="2895514" indent="-222731" algn="l" defTabSz="890927" rtl="0" eaLnBrk="1" latinLnBrk="0" hangingPunct="1">
        <a:lnSpc>
          <a:spcPct val="90000"/>
        </a:lnSpc>
        <a:spcBef>
          <a:spcPts val="486"/>
        </a:spcBef>
        <a:buFont typeface="Arial"/>
        <a:buChar char="•"/>
        <a:defRPr sz="1755" kern="1200">
          <a:solidFill>
            <a:schemeClr val="tx1"/>
          </a:solidFill>
          <a:latin typeface="+mn-lt"/>
          <a:ea typeface="+mn-ea"/>
          <a:cs typeface="+mn-cs"/>
        </a:defRPr>
      </a:lvl7pPr>
      <a:lvl8pPr marL="3340978" indent="-222731" algn="l" defTabSz="890927" rtl="0" eaLnBrk="1" latinLnBrk="0" hangingPunct="1">
        <a:lnSpc>
          <a:spcPct val="90000"/>
        </a:lnSpc>
        <a:spcBef>
          <a:spcPts val="486"/>
        </a:spcBef>
        <a:buFont typeface="Arial"/>
        <a:buChar char="•"/>
        <a:defRPr sz="1755" kern="1200">
          <a:solidFill>
            <a:schemeClr val="tx1"/>
          </a:solidFill>
          <a:latin typeface="+mn-lt"/>
          <a:ea typeface="+mn-ea"/>
          <a:cs typeface="+mn-cs"/>
        </a:defRPr>
      </a:lvl8pPr>
      <a:lvl9pPr marL="3786441" indent="-222731" algn="l" defTabSz="890927" rtl="0" eaLnBrk="1" latinLnBrk="0" hangingPunct="1">
        <a:lnSpc>
          <a:spcPct val="90000"/>
        </a:lnSpc>
        <a:spcBef>
          <a:spcPts val="486"/>
        </a:spcBef>
        <a:buFont typeface="Arial"/>
        <a:buChar char="•"/>
        <a:defRPr sz="1755" kern="1200">
          <a:solidFill>
            <a:schemeClr val="tx1"/>
          </a:solidFill>
          <a:latin typeface="+mn-lt"/>
          <a:ea typeface="+mn-ea"/>
          <a:cs typeface="+mn-cs"/>
        </a:defRPr>
      </a:lvl9pPr>
    </p:bodyStyle>
    <p:otherStyle>
      <a:defPPr>
        <a:defRPr lang="de-DE"/>
      </a:defPPr>
      <a:lvl1pPr marL="0" algn="l" defTabSz="890927" rtl="0" eaLnBrk="1" latinLnBrk="0" hangingPunct="1">
        <a:defRPr sz="1755" kern="1200">
          <a:solidFill>
            <a:schemeClr val="tx1"/>
          </a:solidFill>
          <a:latin typeface="+mn-lt"/>
          <a:ea typeface="+mn-ea"/>
          <a:cs typeface="+mn-cs"/>
        </a:defRPr>
      </a:lvl1pPr>
      <a:lvl2pPr marL="445464" algn="l" defTabSz="890927" rtl="0" eaLnBrk="1" latinLnBrk="0" hangingPunct="1">
        <a:defRPr sz="1755" kern="1200">
          <a:solidFill>
            <a:schemeClr val="tx1"/>
          </a:solidFill>
          <a:latin typeface="+mn-lt"/>
          <a:ea typeface="+mn-ea"/>
          <a:cs typeface="+mn-cs"/>
        </a:defRPr>
      </a:lvl2pPr>
      <a:lvl3pPr marL="890927" algn="l" defTabSz="890927" rtl="0" eaLnBrk="1" latinLnBrk="0" hangingPunct="1">
        <a:defRPr sz="1755" kern="1200">
          <a:solidFill>
            <a:schemeClr val="tx1"/>
          </a:solidFill>
          <a:latin typeface="+mn-lt"/>
          <a:ea typeface="+mn-ea"/>
          <a:cs typeface="+mn-cs"/>
        </a:defRPr>
      </a:lvl3pPr>
      <a:lvl4pPr marL="1336391" algn="l" defTabSz="890927" rtl="0" eaLnBrk="1" latinLnBrk="0" hangingPunct="1">
        <a:defRPr sz="1755" kern="1200">
          <a:solidFill>
            <a:schemeClr val="tx1"/>
          </a:solidFill>
          <a:latin typeface="+mn-lt"/>
          <a:ea typeface="+mn-ea"/>
          <a:cs typeface="+mn-cs"/>
        </a:defRPr>
      </a:lvl4pPr>
      <a:lvl5pPr marL="1781854" algn="l" defTabSz="890927" rtl="0" eaLnBrk="1" latinLnBrk="0" hangingPunct="1">
        <a:defRPr sz="1755" kern="1200">
          <a:solidFill>
            <a:schemeClr val="tx1"/>
          </a:solidFill>
          <a:latin typeface="+mn-lt"/>
          <a:ea typeface="+mn-ea"/>
          <a:cs typeface="+mn-cs"/>
        </a:defRPr>
      </a:lvl5pPr>
      <a:lvl6pPr marL="2227318" algn="l" defTabSz="890927" rtl="0" eaLnBrk="1" latinLnBrk="0" hangingPunct="1">
        <a:defRPr sz="1755" kern="1200">
          <a:solidFill>
            <a:schemeClr val="tx1"/>
          </a:solidFill>
          <a:latin typeface="+mn-lt"/>
          <a:ea typeface="+mn-ea"/>
          <a:cs typeface="+mn-cs"/>
        </a:defRPr>
      </a:lvl6pPr>
      <a:lvl7pPr marL="2672782" algn="l" defTabSz="890927" rtl="0" eaLnBrk="1" latinLnBrk="0" hangingPunct="1">
        <a:defRPr sz="1755" kern="1200">
          <a:solidFill>
            <a:schemeClr val="tx1"/>
          </a:solidFill>
          <a:latin typeface="+mn-lt"/>
          <a:ea typeface="+mn-ea"/>
          <a:cs typeface="+mn-cs"/>
        </a:defRPr>
      </a:lvl7pPr>
      <a:lvl8pPr marL="3118247" algn="l" defTabSz="890927" rtl="0" eaLnBrk="1" latinLnBrk="0" hangingPunct="1">
        <a:defRPr sz="1755" kern="1200">
          <a:solidFill>
            <a:schemeClr val="tx1"/>
          </a:solidFill>
          <a:latin typeface="+mn-lt"/>
          <a:ea typeface="+mn-ea"/>
          <a:cs typeface="+mn-cs"/>
        </a:defRPr>
      </a:lvl8pPr>
      <a:lvl9pPr marL="3563710" algn="l" defTabSz="890927" rtl="0" eaLnBrk="1" latinLnBrk="0" hangingPunct="1">
        <a:defRPr sz="175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4" userDrawn="1">
          <p15:clr>
            <a:srgbClr val="F26B43"/>
          </p15:clr>
        </p15:guide>
        <p15:guide id="2" pos="7129" userDrawn="1">
          <p15:clr>
            <a:srgbClr val="F26B43"/>
          </p15:clr>
        </p15:guide>
        <p15:guide id="3" pos="7483" userDrawn="1">
          <p15:clr>
            <a:srgbClr val="F26B43"/>
          </p15:clr>
        </p15:guide>
        <p15:guide id="4" orient="horz" pos="3921" userDrawn="1">
          <p15:clr>
            <a:srgbClr val="F26B43"/>
          </p15:clr>
        </p15:guide>
        <p15:guide id="5" orient="horz" pos="689" userDrawn="1">
          <p15:clr>
            <a:srgbClr val="F26B43"/>
          </p15:clr>
        </p15:guide>
        <p15:guide id="6" orient="horz" userDrawn="1">
          <p15:clr>
            <a:srgbClr val="F26B43"/>
          </p15:clr>
        </p15:guide>
        <p15:guide id="7" orient="horz" pos="4309" userDrawn="1">
          <p15:clr>
            <a:srgbClr val="F26B43"/>
          </p15:clr>
        </p15:guide>
        <p15:guide id="8" userDrawn="1">
          <p15:clr>
            <a:srgbClr val="F26B43"/>
          </p15:clr>
        </p15:guide>
        <p15:guide id="9" orient="horz" pos="2260" userDrawn="1">
          <p15:clr>
            <a:srgbClr val="F26B43"/>
          </p15:clr>
        </p15:guide>
        <p15:guide id="10" pos="2614" userDrawn="1">
          <p15:clr>
            <a:srgbClr val="F26B43"/>
          </p15:clr>
        </p15:guide>
        <p15:guide id="11" pos="4869" userDrawn="1">
          <p15:clr>
            <a:srgbClr val="F26B43"/>
          </p15:clr>
        </p15:guide>
        <p15:guide id="12" pos="1483" userDrawn="1">
          <p15:clr>
            <a:srgbClr val="F26B43"/>
          </p15:clr>
        </p15:guide>
        <p15:guide id="13" pos="6000" userDrawn="1">
          <p15:clr>
            <a:srgbClr val="F26B43"/>
          </p15:clr>
        </p15:guide>
        <p15:guide id="14" pos="374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tags" Target="../tags/tag33.xml"/><Relationship Id="rId1" Type="http://schemas.openxmlformats.org/officeDocument/2006/relationships/vmlDrawing" Target="../drawings/vmlDrawing13.vml"/><Relationship Id="rId6" Type="http://schemas.openxmlformats.org/officeDocument/2006/relationships/image" Target="../media/image8.png"/><Relationship Id="rId5" Type="http://schemas.openxmlformats.org/officeDocument/2006/relationships/image" Target="../media/image5.emf"/><Relationship Id="rId4" Type="http://schemas.openxmlformats.org/officeDocument/2006/relationships/oleObject" Target="../embeddings/oleObject13.bin"/></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png"/><Relationship Id="rId2" Type="http://schemas.openxmlformats.org/officeDocument/2006/relationships/tags" Target="../tags/tag34.xml"/><Relationship Id="rId1" Type="http://schemas.openxmlformats.org/officeDocument/2006/relationships/vmlDrawing" Target="../drawings/vmlDrawing14.vml"/><Relationship Id="rId6" Type="http://schemas.openxmlformats.org/officeDocument/2006/relationships/image" Target="../media/image10.png"/><Relationship Id="rId5" Type="http://schemas.openxmlformats.org/officeDocument/2006/relationships/image" Target="../media/image5.emf"/><Relationship Id="rId4" Type="http://schemas.openxmlformats.org/officeDocument/2006/relationships/oleObject" Target="../embeddings/oleObject14.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3.png"/><Relationship Id="rId2" Type="http://schemas.openxmlformats.org/officeDocument/2006/relationships/tags" Target="../tags/tag35.xml"/><Relationship Id="rId1" Type="http://schemas.openxmlformats.org/officeDocument/2006/relationships/vmlDrawing" Target="../drawings/vmlDrawing15.v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oleObject" Target="../embeddings/oleObject15.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vmlDrawing" Target="../drawings/vmlDrawing16.vml"/><Relationship Id="rId5" Type="http://schemas.openxmlformats.org/officeDocument/2006/relationships/image" Target="../media/image5.emf"/><Relationship Id="rId4"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5.png"/><Relationship Id="rId2" Type="http://schemas.openxmlformats.org/officeDocument/2006/relationships/tags" Target="../tags/tag37.xml"/><Relationship Id="rId1" Type="http://schemas.openxmlformats.org/officeDocument/2006/relationships/vmlDrawing" Target="../drawings/vmlDrawing17.vml"/><Relationship Id="rId6" Type="http://schemas.openxmlformats.org/officeDocument/2006/relationships/image" Target="../media/image14.png"/><Relationship Id="rId5" Type="http://schemas.openxmlformats.org/officeDocument/2006/relationships/image" Target="../media/image5.emf"/><Relationship Id="rId4" Type="http://schemas.openxmlformats.org/officeDocument/2006/relationships/oleObject" Target="../embeddings/oleObject17.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7.png"/><Relationship Id="rId2" Type="http://schemas.openxmlformats.org/officeDocument/2006/relationships/tags" Target="../tags/tag38.xml"/><Relationship Id="rId1" Type="http://schemas.openxmlformats.org/officeDocument/2006/relationships/vmlDrawing" Target="../drawings/vmlDrawing18.vml"/><Relationship Id="rId6" Type="http://schemas.openxmlformats.org/officeDocument/2006/relationships/image" Target="../media/image16.png"/><Relationship Id="rId5" Type="http://schemas.openxmlformats.org/officeDocument/2006/relationships/image" Target="../media/image5.emf"/><Relationship Id="rId4" Type="http://schemas.openxmlformats.org/officeDocument/2006/relationships/oleObject" Target="../embeddings/oleObject18.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0.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png"/><Relationship Id="rId2" Type="http://schemas.openxmlformats.org/officeDocument/2006/relationships/tags" Target="../tags/tag42.xml"/><Relationship Id="rId1" Type="http://schemas.openxmlformats.org/officeDocument/2006/relationships/vmlDrawing" Target="../drawings/vmlDrawing22.vml"/><Relationship Id="rId6" Type="http://schemas.openxmlformats.org/officeDocument/2006/relationships/image" Target="../media/image18.png"/><Relationship Id="rId5" Type="http://schemas.openxmlformats.org/officeDocument/2006/relationships/image" Target="../media/image5.emf"/><Relationship Id="rId4" Type="http://schemas.openxmlformats.org/officeDocument/2006/relationships/oleObject" Target="../embeddings/oleObject22.bin"/></Relationships>
</file>

<file path=ppt/slides/_rels/slide2.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tags" Target="../tags/tag22.xml"/><Relationship Id="rId3" Type="http://schemas.openxmlformats.org/officeDocument/2006/relationships/tags" Target="../tags/tag7.xml"/><Relationship Id="rId21" Type="http://schemas.openxmlformats.org/officeDocument/2006/relationships/tags" Target="../tags/tag25.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slide" Target="slide13.xml"/><Relationship Id="rId2" Type="http://schemas.openxmlformats.org/officeDocument/2006/relationships/tags" Target="../tags/tag6.xml"/><Relationship Id="rId16" Type="http://schemas.openxmlformats.org/officeDocument/2006/relationships/tags" Target="../tags/tag20.xml"/><Relationship Id="rId20"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tags" Target="../tags/tag10.xml"/><Relationship Id="rId11" Type="http://schemas.openxmlformats.org/officeDocument/2006/relationships/tags" Target="../tags/tag15.xml"/><Relationship Id="rId24" Type="http://schemas.openxmlformats.org/officeDocument/2006/relationships/image" Target="../media/image4.emf"/><Relationship Id="rId5" Type="http://schemas.openxmlformats.org/officeDocument/2006/relationships/tags" Target="../tags/tag9.xml"/><Relationship Id="rId15" Type="http://schemas.openxmlformats.org/officeDocument/2006/relationships/tags" Target="../tags/tag19.xml"/><Relationship Id="rId23" Type="http://schemas.openxmlformats.org/officeDocument/2006/relationships/oleObject" Target="../embeddings/oleObject5.bin"/><Relationship Id="rId10" Type="http://schemas.openxmlformats.org/officeDocument/2006/relationships/tags" Target="../tags/tag14.xml"/><Relationship Id="rId19" Type="http://schemas.openxmlformats.org/officeDocument/2006/relationships/tags" Target="../tags/tag23.xml"/><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 Id="rId22"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44.xml"/><Relationship Id="rId7" Type="http://schemas.openxmlformats.org/officeDocument/2006/relationships/oleObject" Target="../embeddings/oleObject23.bin"/><Relationship Id="rId2" Type="http://schemas.openxmlformats.org/officeDocument/2006/relationships/tags" Target="../tags/tag43.xml"/><Relationship Id="rId1" Type="http://schemas.openxmlformats.org/officeDocument/2006/relationships/vmlDrawing" Target="../drawings/vmlDrawing23.vml"/><Relationship Id="rId6" Type="http://schemas.openxmlformats.org/officeDocument/2006/relationships/slideLayout" Target="../slideLayouts/slideLayout5.xml"/><Relationship Id="rId5" Type="http://schemas.openxmlformats.org/officeDocument/2006/relationships/tags" Target="../tags/tag46.xml"/><Relationship Id="rId4" Type="http://schemas.openxmlformats.org/officeDocument/2006/relationships/tags" Target="../tags/tag45.xml"/></Relationships>
</file>

<file path=ppt/slides/_rels/slide2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48.xml"/><Relationship Id="rId7" Type="http://schemas.openxmlformats.org/officeDocument/2006/relationships/oleObject" Target="../embeddings/oleObject24.bin"/><Relationship Id="rId2" Type="http://schemas.openxmlformats.org/officeDocument/2006/relationships/tags" Target="../tags/tag47.xml"/><Relationship Id="rId1" Type="http://schemas.openxmlformats.org/officeDocument/2006/relationships/vmlDrawing" Target="../drawings/vmlDrawing24.vml"/><Relationship Id="rId6" Type="http://schemas.openxmlformats.org/officeDocument/2006/relationships/slideLayout" Target="../slideLayouts/slideLayout5.xml"/><Relationship Id="rId5" Type="http://schemas.openxmlformats.org/officeDocument/2006/relationships/tags" Target="../tags/tag50.xml"/><Relationship Id="rId4" Type="http://schemas.openxmlformats.org/officeDocument/2006/relationships/tags" Target="../tags/tag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5.xml"/><Relationship Id="rId7" Type="http://schemas.openxmlformats.org/officeDocument/2006/relationships/image" Target="../media/image20.png"/><Relationship Id="rId2" Type="http://schemas.openxmlformats.org/officeDocument/2006/relationships/tags" Target="../tags/tag52.xml"/><Relationship Id="rId1" Type="http://schemas.openxmlformats.org/officeDocument/2006/relationships/vmlDrawing" Target="../drawings/vmlDrawing26.vml"/><Relationship Id="rId6" Type="http://schemas.openxmlformats.org/officeDocument/2006/relationships/image" Target="../media/image5.emf"/><Relationship Id="rId5" Type="http://schemas.openxmlformats.org/officeDocument/2006/relationships/oleObject" Target="../embeddings/oleObject26.bin"/><Relationship Id="rId4" Type="http://schemas.openxmlformats.org/officeDocument/2006/relationships/notesSlide" Target="../notesSlides/notesSlide2.xml"/></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png"/><Relationship Id="rId2" Type="http://schemas.openxmlformats.org/officeDocument/2006/relationships/tags" Target="../tags/tag53.xml"/><Relationship Id="rId1" Type="http://schemas.openxmlformats.org/officeDocument/2006/relationships/vmlDrawing" Target="../drawings/vmlDrawing27.vml"/><Relationship Id="rId6" Type="http://schemas.openxmlformats.org/officeDocument/2006/relationships/image" Target="../media/image5.emf"/><Relationship Id="rId5" Type="http://schemas.openxmlformats.org/officeDocument/2006/relationships/oleObject" Target="../embeddings/oleObject27.bin"/><Relationship Id="rId4"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5.xml"/><Relationship Id="rId7" Type="http://schemas.openxmlformats.org/officeDocument/2006/relationships/image" Target="../media/image24.png"/><Relationship Id="rId2" Type="http://schemas.openxmlformats.org/officeDocument/2006/relationships/tags" Target="../tags/tag54.xml"/><Relationship Id="rId1" Type="http://schemas.openxmlformats.org/officeDocument/2006/relationships/vmlDrawing" Target="../drawings/vmlDrawing28.vml"/><Relationship Id="rId6" Type="http://schemas.openxmlformats.org/officeDocument/2006/relationships/image" Target="../media/image5.emf"/><Relationship Id="rId5" Type="http://schemas.openxmlformats.org/officeDocument/2006/relationships/oleObject" Target="../embeddings/oleObject28.bin"/><Relationship Id="rId4" Type="http://schemas.openxmlformats.org/officeDocument/2006/relationships/notesSlide" Target="../notesSlides/notesSlide4.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5.xml"/><Relationship Id="rId7" Type="http://schemas.openxmlformats.org/officeDocument/2006/relationships/image" Target="../media/image26.png"/><Relationship Id="rId2" Type="http://schemas.openxmlformats.org/officeDocument/2006/relationships/tags" Target="../tags/tag55.xml"/><Relationship Id="rId1" Type="http://schemas.openxmlformats.org/officeDocument/2006/relationships/vmlDrawing" Target="../drawings/vmlDrawing29.vml"/><Relationship Id="rId6" Type="http://schemas.openxmlformats.org/officeDocument/2006/relationships/image" Target="../media/image5.emf"/><Relationship Id="rId5" Type="http://schemas.openxmlformats.org/officeDocument/2006/relationships/oleObject" Target="../embeddings/oleObject29.bin"/><Relationship Id="rId4" Type="http://schemas.openxmlformats.org/officeDocument/2006/relationships/notesSlide" Target="../notesSlides/notesSlide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vmlDrawing" Target="../drawings/vmlDrawing30.vml"/><Relationship Id="rId5" Type="http://schemas.openxmlformats.org/officeDocument/2006/relationships/image" Target="../media/image5.emf"/><Relationship Id="rId4" Type="http://schemas.openxmlformats.org/officeDocument/2006/relationships/oleObject" Target="../embeddings/oleObject30.bin"/></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5.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vmlDrawing" Target="../drawings/vmlDrawing31.v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image" Target="../media/image4.emf"/><Relationship Id="rId4" Type="http://schemas.openxmlformats.org/officeDocument/2006/relationships/tags" Target="../tags/tag59.xml"/><Relationship Id="rId9" Type="http://schemas.openxmlformats.org/officeDocument/2006/relationships/oleObject" Target="../embeddings/oleObject31.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3.xml"/><Relationship Id="rId1" Type="http://schemas.openxmlformats.org/officeDocument/2006/relationships/vmlDrawing" Target="../drawings/vmlDrawing32.vml"/><Relationship Id="rId5" Type="http://schemas.openxmlformats.org/officeDocument/2006/relationships/image" Target="../media/image5.emf"/><Relationship Id="rId4" Type="http://schemas.openxmlformats.org/officeDocument/2006/relationships/oleObject" Target="../embeddings/oleObject32.bin"/></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4.xml"/><Relationship Id="rId1" Type="http://schemas.openxmlformats.org/officeDocument/2006/relationships/vmlDrawing" Target="../drawings/vmlDrawing33.vml"/><Relationship Id="rId5" Type="http://schemas.openxmlformats.org/officeDocument/2006/relationships/image" Target="../media/image5.emf"/><Relationship Id="rId4" Type="http://schemas.openxmlformats.org/officeDocument/2006/relationships/oleObject" Target="../embeddings/oleObject33.bin"/></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vmlDrawing" Target="../drawings/vmlDrawing34.vml"/><Relationship Id="rId5" Type="http://schemas.openxmlformats.org/officeDocument/2006/relationships/image" Target="../media/image5.emf"/><Relationship Id="rId4" Type="http://schemas.openxmlformats.org/officeDocument/2006/relationships/oleObject" Target="../embeddings/oleObject34.bin"/></Relationships>
</file>

<file path=ppt/slides/_rels/slide3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28.png"/><Relationship Id="rId2" Type="http://schemas.openxmlformats.org/officeDocument/2006/relationships/tags" Target="../tags/tag66.xml"/><Relationship Id="rId1" Type="http://schemas.openxmlformats.org/officeDocument/2006/relationships/vmlDrawing" Target="../drawings/vmlDrawing35.vml"/><Relationship Id="rId6" Type="http://schemas.openxmlformats.org/officeDocument/2006/relationships/image" Target="../media/image5.emf"/><Relationship Id="rId5" Type="http://schemas.openxmlformats.org/officeDocument/2006/relationships/oleObject" Target="../embeddings/oleObject35.bin"/><Relationship Id="rId4"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5.xml"/><Relationship Id="rId7" Type="http://schemas.openxmlformats.org/officeDocument/2006/relationships/image" Target="../media/image30.png"/><Relationship Id="rId2" Type="http://schemas.openxmlformats.org/officeDocument/2006/relationships/tags" Target="../tags/tag67.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8.xml"/><Relationship Id="rId1" Type="http://schemas.openxmlformats.org/officeDocument/2006/relationships/vmlDrawing" Target="../drawings/vmlDrawing37.vml"/><Relationship Id="rId5" Type="http://schemas.openxmlformats.org/officeDocument/2006/relationships/image" Target="../media/image5.emf"/><Relationship Id="rId4" Type="http://schemas.openxmlformats.org/officeDocument/2006/relationships/oleObject" Target="../embeddings/oleObject37.bin"/></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9.xml"/><Relationship Id="rId1" Type="http://schemas.openxmlformats.org/officeDocument/2006/relationships/vmlDrawing" Target="../drawings/vmlDrawing38.vml"/><Relationship Id="rId5" Type="http://schemas.openxmlformats.org/officeDocument/2006/relationships/image" Target="../media/image5.emf"/><Relationship Id="rId4" Type="http://schemas.openxmlformats.org/officeDocument/2006/relationships/oleObject" Target="../embeddings/oleObject38.bin"/></Relationships>
</file>

<file path=ppt/slides/_rels/slide3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tags" Target="../tags/tag70.xml"/><Relationship Id="rId1" Type="http://schemas.openxmlformats.org/officeDocument/2006/relationships/vmlDrawing" Target="../drawings/vmlDrawing39.vml"/><Relationship Id="rId6" Type="http://schemas.openxmlformats.org/officeDocument/2006/relationships/image" Target="../media/image32.png"/><Relationship Id="rId5" Type="http://schemas.openxmlformats.org/officeDocument/2006/relationships/image" Target="../media/image5.emf"/><Relationship Id="rId10" Type="http://schemas.openxmlformats.org/officeDocument/2006/relationships/image" Target="../media/image36.png"/><Relationship Id="rId4" Type="http://schemas.openxmlformats.org/officeDocument/2006/relationships/oleObject" Target="../embeddings/oleObject39.bin"/><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vmlDrawing" Target="../drawings/vmlDrawing8.vml"/><Relationship Id="rId5" Type="http://schemas.openxmlformats.org/officeDocument/2006/relationships/image" Target="../media/image5.emf"/><Relationship Id="rId4" Type="http://schemas.openxmlformats.org/officeDocument/2006/relationships/oleObject" Target="../embeddings/oleObject8.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9.xml"/><Relationship Id="rId1" Type="http://schemas.openxmlformats.org/officeDocument/2006/relationships/vmlDrawing" Target="../drawings/vmlDrawing9.vml"/><Relationship Id="rId5" Type="http://schemas.openxmlformats.org/officeDocument/2006/relationships/image" Target="../media/image5.emf"/><Relationship Id="rId4" Type="http://schemas.openxmlformats.org/officeDocument/2006/relationships/oleObject" Target="../embeddings/oleObject9.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0.xml"/><Relationship Id="rId1" Type="http://schemas.openxmlformats.org/officeDocument/2006/relationships/vmlDrawing" Target="../drawings/vmlDrawing10.vml"/><Relationship Id="rId5" Type="http://schemas.openxmlformats.org/officeDocument/2006/relationships/image" Target="../media/image5.emf"/><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vmlDrawing" Target="../drawings/vmlDrawing11.vml"/><Relationship Id="rId5" Type="http://schemas.openxmlformats.org/officeDocument/2006/relationships/image" Target="../media/image5.emf"/><Relationship Id="rId4"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tags" Target="../tags/tag32.xml"/><Relationship Id="rId1" Type="http://schemas.openxmlformats.org/officeDocument/2006/relationships/vmlDrawing" Target="../drawings/vmlDrawing1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B77E26B-FB6D-42A8-AB52-A5F8402CCB5A}"/>
              </a:ext>
            </a:extLst>
          </p:cNvPr>
          <p:cNvGraphicFramePr>
            <a:graphicFrameLocks noChangeAspect="1"/>
          </p:cNvGraphicFramePr>
          <p:nvPr>
            <p:custDataLst>
              <p:tags r:id="rId2"/>
            </p:custDataLst>
            <p:extLst>
              <p:ext uri="{D42A27DB-BD31-4B8C-83A1-F6EECF244321}">
                <p14:modId xmlns:p14="http://schemas.microsoft.com/office/powerpoint/2010/main" val="2183717707"/>
              </p:ext>
            </p:extLst>
          </p:nvPr>
        </p:nvGraphicFramePr>
        <p:xfrm>
          <a:off x="1764" y="80990"/>
          <a:ext cx="1764" cy="1764"/>
        </p:xfrm>
        <a:graphic>
          <a:graphicData uri="http://schemas.openxmlformats.org/presentationml/2006/ole">
            <mc:AlternateContent xmlns:mc="http://schemas.openxmlformats.org/markup-compatibility/2006">
              <mc:Choice xmlns:v="urn:schemas-microsoft-com:vml" Requires="v">
                <p:oleObj spid="_x0000_s161812"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764" y="80990"/>
                        <a:ext cx="1764" cy="1764"/>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B3DC2750-249B-4457-8EE4-9BEA630A82F0}"/>
              </a:ext>
            </a:extLst>
          </p:cNvPr>
          <p:cNvSpPr/>
          <p:nvPr/>
        </p:nvSpPr>
        <p:spPr>
          <a:xfrm>
            <a:off x="-2" y="3585188"/>
            <a:ext cx="11879265" cy="1947246"/>
          </a:xfrm>
          <a:prstGeom prst="rect">
            <a:avLst/>
          </a:prstGeom>
          <a:solidFill>
            <a:schemeClr val="bg1">
              <a:alpha val="66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a:solidFill>
                <a:schemeClr val="tx1"/>
              </a:solidFill>
            </a:endParaRPr>
          </a:p>
        </p:txBody>
      </p:sp>
      <p:grpSp>
        <p:nvGrpSpPr>
          <p:cNvPr id="17" name="Group 16">
            <a:extLst>
              <a:ext uri="{FF2B5EF4-FFF2-40B4-BE49-F238E27FC236}">
                <a16:creationId xmlns:a16="http://schemas.microsoft.com/office/drawing/2014/main" id="{F5F35833-63AB-4CFB-B2A3-286174BAE2A8}"/>
              </a:ext>
            </a:extLst>
          </p:cNvPr>
          <p:cNvGrpSpPr/>
          <p:nvPr/>
        </p:nvGrpSpPr>
        <p:grpSpPr>
          <a:xfrm>
            <a:off x="559975" y="3894870"/>
            <a:ext cx="10761798" cy="1330291"/>
            <a:chOff x="504000" y="3371175"/>
            <a:chExt cx="9686049" cy="1197315"/>
          </a:xfrm>
        </p:grpSpPr>
        <p:sp>
          <p:nvSpPr>
            <p:cNvPr id="4" name="Titel 5">
              <a:extLst>
                <a:ext uri="{FF2B5EF4-FFF2-40B4-BE49-F238E27FC236}">
                  <a16:creationId xmlns:a16="http://schemas.microsoft.com/office/drawing/2014/main" id="{84085A1F-DA92-4A43-8909-DCFBAF62C404}"/>
                </a:ext>
              </a:extLst>
            </p:cNvPr>
            <p:cNvSpPr txBox="1">
              <a:spLocks/>
            </p:cNvSpPr>
            <p:nvPr/>
          </p:nvSpPr>
          <p:spPr>
            <a:xfrm>
              <a:off x="506049" y="3371175"/>
              <a:ext cx="9684000" cy="472357"/>
            </a:xfrm>
            <a:prstGeom prst="rect">
              <a:avLst/>
            </a:prstGeom>
          </p:spPr>
          <p:txBody>
            <a:bodyPr vert="horz"/>
            <a:lstStyle>
              <a:lvl1pPr algn="l" defTabSz="420948" rtl="0" eaLnBrk="1" latinLnBrk="0" hangingPunct="1">
                <a:lnSpc>
                  <a:spcPct val="90000"/>
                </a:lnSpc>
                <a:spcBef>
                  <a:spcPct val="0"/>
                </a:spcBef>
                <a:buNone/>
                <a:defRPr sz="2200" b="1" kern="1200" spc="-82" baseline="0">
                  <a:solidFill>
                    <a:schemeClr val="tx1"/>
                  </a:solidFill>
                  <a:latin typeface="+mj-lt"/>
                  <a:ea typeface="+mj-ea"/>
                  <a:cs typeface="+mj-cs"/>
                </a:defRPr>
              </a:lvl1pPr>
            </a:lstStyle>
            <a:p>
              <a:pPr algn="ctr"/>
              <a:r>
                <a:rPr lang="de-DE" sz="3600" dirty="0"/>
                <a:t>Suche eines neuen Rechtsverteidigers</a:t>
              </a:r>
            </a:p>
          </p:txBody>
        </p:sp>
        <p:sp>
          <p:nvSpPr>
            <p:cNvPr id="5" name="Textplatzhalter 12">
              <a:extLst>
                <a:ext uri="{FF2B5EF4-FFF2-40B4-BE49-F238E27FC236}">
                  <a16:creationId xmlns:a16="http://schemas.microsoft.com/office/drawing/2014/main" id="{A6AB706A-13E5-4D23-AE6B-5F21AFABB765}"/>
                </a:ext>
              </a:extLst>
            </p:cNvPr>
            <p:cNvSpPr txBox="1">
              <a:spLocks/>
            </p:cNvSpPr>
            <p:nvPr/>
          </p:nvSpPr>
          <p:spPr>
            <a:xfrm>
              <a:off x="504000" y="3911311"/>
              <a:ext cx="9684000" cy="294700"/>
            </a:xfrm>
            <a:prstGeom prst="rect">
              <a:avLst/>
            </a:prstGeom>
          </p:spPr>
          <p:txBody>
            <a:bodyPr/>
            <a:lstStyle>
              <a:lvl1pPr marL="147332" indent="-147332" algn="l" defTabSz="420948" rtl="0" eaLnBrk="1" latinLnBrk="0" hangingPunct="1">
                <a:lnSpc>
                  <a:spcPct val="100000"/>
                </a:lnSpc>
                <a:spcBef>
                  <a:spcPts val="702"/>
                </a:spcBef>
                <a:spcAft>
                  <a:spcPts val="0"/>
                </a:spcAft>
                <a:buClr>
                  <a:schemeClr val="accent6"/>
                </a:buClr>
                <a:buFont typeface="Arial" panose="020B0604020202020204" pitchFamily="34" charset="0"/>
                <a:buChar char="›"/>
                <a:defRPr sz="1403" b="0" kern="1200" spc="-23" baseline="0">
                  <a:solidFill>
                    <a:schemeClr val="tx1"/>
                  </a:solidFill>
                  <a:latin typeface="+mn-lt"/>
                  <a:ea typeface="+mn-ea"/>
                  <a:cs typeface="+mn-cs"/>
                </a:defRPr>
              </a:lvl1pPr>
              <a:lvl2pPr marL="273616" indent="-126284" algn="l" defTabSz="420948" rtl="0" eaLnBrk="1" latinLnBrk="0" hangingPunct="1">
                <a:lnSpc>
                  <a:spcPct val="100000"/>
                </a:lnSpc>
                <a:spcBef>
                  <a:spcPts val="351"/>
                </a:spcBef>
                <a:spcAft>
                  <a:spcPts val="0"/>
                </a:spcAft>
                <a:buClr>
                  <a:schemeClr val="accent6"/>
                </a:buClr>
                <a:buFont typeface="Arial" panose="020B0604020202020204" pitchFamily="34" charset="0"/>
                <a:buChar char="›"/>
                <a:defRPr sz="1200" kern="1200" spc="-23" baseline="0">
                  <a:solidFill>
                    <a:schemeClr val="tx1"/>
                  </a:solidFill>
                  <a:latin typeface="+mn-lt"/>
                  <a:ea typeface="+mn-ea"/>
                  <a:cs typeface="+mn-cs"/>
                </a:defRPr>
              </a:lvl2pPr>
              <a:lvl3pPr marL="399901" indent="-126284" algn="l" defTabSz="801906" rtl="0" eaLnBrk="1" latinLnBrk="0" hangingPunct="1">
                <a:lnSpc>
                  <a:spcPct val="100000"/>
                </a:lnSpc>
                <a:spcBef>
                  <a:spcPts val="438"/>
                </a:spcBef>
                <a:buClr>
                  <a:schemeClr val="accent6"/>
                </a:buClr>
                <a:buFont typeface="Arial" panose="020B0604020202020204" pitchFamily="34" charset="0"/>
                <a:buChar char="›"/>
                <a:defRPr sz="1000" kern="1200" spc="-23">
                  <a:solidFill>
                    <a:schemeClr val="tx1"/>
                  </a:solidFill>
                  <a:latin typeface="+mn-lt"/>
                  <a:ea typeface="+mn-ea"/>
                  <a:cs typeface="+mn-cs"/>
                </a:defRPr>
              </a:lvl3pPr>
              <a:lvl4pPr marL="1403335"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4pPr>
              <a:lvl5pPr marL="1804288"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5pPr>
              <a:lvl6pPr marL="2205241"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6pPr>
              <a:lvl7pPr marL="2606194"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7pPr>
              <a:lvl8pPr marL="3007147"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8pPr>
              <a:lvl9pPr marL="3408100"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9pPr>
            </a:lstStyle>
            <a:p>
              <a:pPr marL="0" indent="0" algn="ctr">
                <a:spcBef>
                  <a:spcPts val="0"/>
                </a:spcBef>
                <a:buNone/>
              </a:pPr>
              <a:r>
                <a:rPr lang="de-DE" sz="1777" dirty="0"/>
                <a:t>Analyse möglicher Kandidaten als Ersatz für den verkauften </a:t>
              </a:r>
              <a:r>
                <a:rPr lang="de-DE" sz="1777" dirty="0" err="1"/>
                <a:t>Josha</a:t>
              </a:r>
              <a:r>
                <a:rPr lang="de-DE" sz="1777" dirty="0"/>
                <a:t> </a:t>
              </a:r>
              <a:r>
                <a:rPr lang="de-DE" sz="1777" dirty="0" err="1"/>
                <a:t>Vagnoman</a:t>
              </a:r>
              <a:r>
                <a:rPr lang="de-DE" sz="1777" dirty="0"/>
                <a:t>  </a:t>
              </a:r>
              <a:endParaRPr lang="de-DE" sz="1777" b="1" i="1" dirty="0"/>
            </a:p>
          </p:txBody>
        </p:sp>
        <p:sp>
          <p:nvSpPr>
            <p:cNvPr id="6" name="Textplatzhalter 7">
              <a:extLst>
                <a:ext uri="{FF2B5EF4-FFF2-40B4-BE49-F238E27FC236}">
                  <a16:creationId xmlns:a16="http://schemas.microsoft.com/office/drawing/2014/main" id="{0FBB963F-4F96-43D1-9EC4-F1D3281A377B}"/>
                </a:ext>
              </a:extLst>
            </p:cNvPr>
            <p:cNvSpPr txBox="1">
              <a:spLocks/>
            </p:cNvSpPr>
            <p:nvPr/>
          </p:nvSpPr>
          <p:spPr>
            <a:xfrm>
              <a:off x="504000" y="4273790"/>
              <a:ext cx="9684000" cy="294700"/>
            </a:xfrm>
            <a:prstGeom prst="rect">
              <a:avLst/>
            </a:prstGeom>
          </p:spPr>
          <p:txBody>
            <a:bodyPr/>
            <a:lstStyle>
              <a:lvl1pPr marL="147332" indent="-147332" algn="l" defTabSz="420948" rtl="0" eaLnBrk="1" latinLnBrk="0" hangingPunct="1">
                <a:lnSpc>
                  <a:spcPct val="100000"/>
                </a:lnSpc>
                <a:spcBef>
                  <a:spcPts val="702"/>
                </a:spcBef>
                <a:spcAft>
                  <a:spcPts val="0"/>
                </a:spcAft>
                <a:buClr>
                  <a:schemeClr val="accent6"/>
                </a:buClr>
                <a:buFont typeface="Arial" panose="020B0604020202020204" pitchFamily="34" charset="0"/>
                <a:buChar char="›"/>
                <a:defRPr sz="1403" b="0" kern="1200" spc="-23" baseline="0">
                  <a:solidFill>
                    <a:schemeClr val="tx1"/>
                  </a:solidFill>
                  <a:latin typeface="+mn-lt"/>
                  <a:ea typeface="+mn-ea"/>
                  <a:cs typeface="+mn-cs"/>
                </a:defRPr>
              </a:lvl1pPr>
              <a:lvl2pPr marL="273616" indent="-126284" algn="l" defTabSz="420948" rtl="0" eaLnBrk="1" latinLnBrk="0" hangingPunct="1">
                <a:lnSpc>
                  <a:spcPct val="100000"/>
                </a:lnSpc>
                <a:spcBef>
                  <a:spcPts val="351"/>
                </a:spcBef>
                <a:spcAft>
                  <a:spcPts val="0"/>
                </a:spcAft>
                <a:buClr>
                  <a:schemeClr val="accent6"/>
                </a:buClr>
                <a:buFont typeface="Arial" panose="020B0604020202020204" pitchFamily="34" charset="0"/>
                <a:buChar char="›"/>
                <a:defRPr sz="1200" kern="1200" spc="-23" baseline="0">
                  <a:solidFill>
                    <a:schemeClr val="tx1"/>
                  </a:solidFill>
                  <a:latin typeface="+mn-lt"/>
                  <a:ea typeface="+mn-ea"/>
                  <a:cs typeface="+mn-cs"/>
                </a:defRPr>
              </a:lvl2pPr>
              <a:lvl3pPr marL="399901" indent="-126284" algn="l" defTabSz="801906" rtl="0" eaLnBrk="1" latinLnBrk="0" hangingPunct="1">
                <a:lnSpc>
                  <a:spcPct val="100000"/>
                </a:lnSpc>
                <a:spcBef>
                  <a:spcPts val="438"/>
                </a:spcBef>
                <a:buClr>
                  <a:schemeClr val="accent6"/>
                </a:buClr>
                <a:buFont typeface="Arial" panose="020B0604020202020204" pitchFamily="34" charset="0"/>
                <a:buChar char="›"/>
                <a:defRPr sz="1000" kern="1200" spc="-23">
                  <a:solidFill>
                    <a:schemeClr val="tx1"/>
                  </a:solidFill>
                  <a:latin typeface="+mn-lt"/>
                  <a:ea typeface="+mn-ea"/>
                  <a:cs typeface="+mn-cs"/>
                </a:defRPr>
              </a:lvl3pPr>
              <a:lvl4pPr marL="1403335"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4pPr>
              <a:lvl5pPr marL="1804288"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5pPr>
              <a:lvl6pPr marL="2205241"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6pPr>
              <a:lvl7pPr marL="2606194"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7pPr>
              <a:lvl8pPr marL="3007147"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8pPr>
              <a:lvl9pPr marL="3408100" indent="-200476" algn="l" defTabSz="801906" rtl="0" eaLnBrk="1" latinLnBrk="0" hangingPunct="1">
                <a:lnSpc>
                  <a:spcPct val="90000"/>
                </a:lnSpc>
                <a:spcBef>
                  <a:spcPts val="438"/>
                </a:spcBef>
                <a:buFont typeface="Arial"/>
                <a:buChar char="•"/>
                <a:defRPr sz="1579" kern="1200">
                  <a:solidFill>
                    <a:schemeClr val="tx1"/>
                  </a:solidFill>
                  <a:latin typeface="+mn-lt"/>
                  <a:ea typeface="+mn-ea"/>
                  <a:cs typeface="+mn-cs"/>
                </a:defRPr>
              </a:lvl9pPr>
            </a:lstStyle>
            <a:p>
              <a:pPr marL="0" indent="0" algn="ctr">
                <a:spcBef>
                  <a:spcPts val="0"/>
                </a:spcBef>
                <a:buNone/>
              </a:pPr>
              <a:r>
                <a:rPr lang="de-DE" sz="1777" dirty="0"/>
                <a:t>Hamburg, den 21. Juli 2022</a:t>
              </a:r>
            </a:p>
          </p:txBody>
        </p:sp>
      </p:grpSp>
    </p:spTree>
    <p:extLst>
      <p:ext uri="{BB962C8B-B14F-4D97-AF65-F5344CB8AC3E}">
        <p14:creationId xmlns:p14="http://schemas.microsoft.com/office/powerpoint/2010/main" val="64786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08DB44-D174-4D28-B7AB-1A65413773A2}"/>
              </a:ext>
            </a:extLst>
          </p:cNvPr>
          <p:cNvGraphicFramePr>
            <a:graphicFrameLocks noChangeAspect="1"/>
          </p:cNvGraphicFramePr>
          <p:nvPr>
            <p:custDataLst>
              <p:tags r:id="rId2"/>
            </p:custDataLst>
            <p:extLst>
              <p:ext uri="{D42A27DB-BD31-4B8C-83A1-F6EECF244321}">
                <p14:modId xmlns:p14="http://schemas.microsoft.com/office/powerpoint/2010/main" val="841030457"/>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40329"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9E08DB44-D174-4D28-B7AB-1A65413773A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ACC13D91-5E76-46C9-AF88-4F4AA967441F}"/>
              </a:ext>
            </a:extLst>
          </p:cNvPr>
          <p:cNvSpPr/>
          <p:nvPr/>
        </p:nvSpPr>
        <p:spPr>
          <a:xfrm>
            <a:off x="6712152" y="1189535"/>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19" name="TextBox 18">
            <a:extLst>
              <a:ext uri="{FF2B5EF4-FFF2-40B4-BE49-F238E27FC236}">
                <a16:creationId xmlns:a16="http://schemas.microsoft.com/office/drawing/2014/main" id="{5E171439-CEB3-4214-93DE-BFBC3A9A3515}"/>
              </a:ext>
            </a:extLst>
          </p:cNvPr>
          <p:cNvSpPr txBox="1"/>
          <p:nvPr/>
        </p:nvSpPr>
        <p:spPr>
          <a:xfrm>
            <a:off x="8015308"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3</a:t>
            </a:r>
          </a:p>
        </p:txBody>
      </p:sp>
      <p:sp>
        <p:nvSpPr>
          <p:cNvPr id="20" name="Rectangle 19">
            <a:extLst>
              <a:ext uri="{FF2B5EF4-FFF2-40B4-BE49-F238E27FC236}">
                <a16:creationId xmlns:a16="http://schemas.microsoft.com/office/drawing/2014/main" id="{66B3D163-E341-4432-8E44-DDEC3549B5B8}"/>
              </a:ext>
            </a:extLst>
          </p:cNvPr>
          <p:cNvSpPr/>
          <p:nvPr/>
        </p:nvSpPr>
        <p:spPr>
          <a:xfrm>
            <a:off x="6712152" y="3886978"/>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21" name="TextBox 20">
            <a:extLst>
              <a:ext uri="{FF2B5EF4-FFF2-40B4-BE49-F238E27FC236}">
                <a16:creationId xmlns:a16="http://schemas.microsoft.com/office/drawing/2014/main" id="{BEC72D7C-2B9A-4BBE-B553-43341004426B}"/>
              </a:ext>
            </a:extLst>
          </p:cNvPr>
          <p:cNvSpPr txBox="1"/>
          <p:nvPr/>
        </p:nvSpPr>
        <p:spPr>
          <a:xfrm>
            <a:off x="7951098"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4</a:t>
            </a:r>
          </a:p>
        </p:txBody>
      </p:sp>
      <p:pic>
        <p:nvPicPr>
          <p:cNvPr id="5" name="Picture 4" descr="A group of people playing football&#10;&#10;Description automatically generated with low confidence">
            <a:extLst>
              <a:ext uri="{FF2B5EF4-FFF2-40B4-BE49-F238E27FC236}">
                <a16:creationId xmlns:a16="http://schemas.microsoft.com/office/drawing/2014/main" id="{BF7F97A8-7FF1-4F25-B8C7-F8B67BCD8DD7}"/>
              </a:ext>
            </a:extLst>
          </p:cNvPr>
          <p:cNvPicPr>
            <a:picLocks noChangeAspect="1"/>
          </p:cNvPicPr>
          <p:nvPr/>
        </p:nvPicPr>
        <p:blipFill>
          <a:blip r:embed="rId6"/>
          <a:stretch>
            <a:fillRect/>
          </a:stretch>
        </p:blipFill>
        <p:spPr>
          <a:xfrm>
            <a:off x="7136064" y="4058530"/>
            <a:ext cx="3758399" cy="2088000"/>
          </a:xfrm>
          <a:prstGeom prst="rect">
            <a:avLst/>
          </a:prstGeom>
        </p:spPr>
      </p:pic>
      <p:sp>
        <p:nvSpPr>
          <p:cNvPr id="22" name="Title 1">
            <a:extLst>
              <a:ext uri="{FF2B5EF4-FFF2-40B4-BE49-F238E27FC236}">
                <a16:creationId xmlns:a16="http://schemas.microsoft.com/office/drawing/2014/main" id="{CD5F4202-6BDB-4887-8338-A8FC11A5BC9E}"/>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a:solidFill>
                  <a:srgbClr val="1A5CB0"/>
                </a:solidFill>
              </a:rPr>
              <a:t>Rolle der </a:t>
            </a:r>
            <a:r>
              <a:rPr lang="en-US" sz="2400" dirty="0" err="1">
                <a:solidFill>
                  <a:srgbClr val="1A5CB0"/>
                </a:solidFill>
              </a:rPr>
              <a:t>Außenverteidiger</a:t>
            </a:r>
            <a:r>
              <a:rPr lang="en-US" sz="2400" dirty="0">
                <a:solidFill>
                  <a:srgbClr val="1A5CB0"/>
                </a:solidFill>
              </a:rPr>
              <a:t> </a:t>
            </a:r>
            <a:r>
              <a:rPr lang="en-US" sz="2400" dirty="0" err="1">
                <a:solidFill>
                  <a:srgbClr val="1A5CB0"/>
                </a:solidFill>
              </a:rPr>
              <a:t>im</a:t>
            </a:r>
            <a:r>
              <a:rPr lang="en-US" sz="2400" dirty="0">
                <a:solidFill>
                  <a:srgbClr val="1A5CB0"/>
                </a:solidFill>
              </a:rPr>
              <a:t> </a:t>
            </a:r>
            <a:r>
              <a:rPr lang="en-US" sz="2400" dirty="0" err="1">
                <a:solidFill>
                  <a:srgbClr val="1A5CB0"/>
                </a:solidFill>
              </a:rPr>
              <a:t>Spielaufbau</a:t>
            </a:r>
            <a:r>
              <a:rPr lang="en-US" sz="2400" dirty="0">
                <a:solidFill>
                  <a:srgbClr val="1A5CB0"/>
                </a:solidFill>
              </a:rPr>
              <a:t> (2/2):</a:t>
            </a:r>
            <a:r>
              <a:rPr lang="en-US" sz="2400" dirty="0"/>
              <a:t> </a:t>
            </a:r>
            <a:r>
              <a:rPr lang="en-US" sz="2400" b="0" dirty="0"/>
              <a:t>Auf </a:t>
            </a:r>
            <a:r>
              <a:rPr lang="en-US" sz="2400" b="0" dirty="0" err="1"/>
              <a:t>jedes</a:t>
            </a:r>
            <a:r>
              <a:rPr lang="en-US" sz="2400" b="0" dirty="0"/>
              <a:t> </a:t>
            </a:r>
            <a:r>
              <a:rPr lang="en-US" sz="2400" b="0" dirty="0" err="1"/>
              <a:t>Abspiel</a:t>
            </a:r>
            <a:r>
              <a:rPr lang="en-US" sz="2400" b="0" dirty="0"/>
              <a:t> </a:t>
            </a:r>
            <a:r>
              <a:rPr lang="en-US" sz="2400" b="0" dirty="0" err="1"/>
              <a:t>folgt</a:t>
            </a:r>
            <a:r>
              <a:rPr lang="en-US" sz="2400" b="0" dirty="0"/>
              <a:t> </a:t>
            </a:r>
            <a:r>
              <a:rPr lang="en-US" sz="2400" b="0" dirty="0" err="1"/>
              <a:t>ein</a:t>
            </a:r>
            <a:r>
              <a:rPr lang="en-US" sz="2400" b="0" dirty="0"/>
              <a:t> </a:t>
            </a:r>
            <a:r>
              <a:rPr lang="en-US" sz="2400" b="0" dirty="0" err="1"/>
              <a:t>Freilaufen</a:t>
            </a:r>
            <a:r>
              <a:rPr lang="en-US" sz="2400" b="0" dirty="0"/>
              <a:t>, um </a:t>
            </a:r>
            <a:r>
              <a:rPr lang="en-US" sz="2400" b="0" dirty="0" err="1"/>
              <a:t>Räume</a:t>
            </a:r>
            <a:r>
              <a:rPr lang="en-US" sz="2400" b="0" dirty="0"/>
              <a:t> und </a:t>
            </a:r>
            <a:r>
              <a:rPr lang="en-US" sz="2400" b="0" dirty="0" err="1"/>
              <a:t>Anspielstationen</a:t>
            </a:r>
            <a:r>
              <a:rPr lang="en-US" sz="2400" b="0" dirty="0"/>
              <a:t> </a:t>
            </a:r>
            <a:r>
              <a:rPr lang="en-US" sz="2400" b="0" dirty="0" err="1"/>
              <a:t>zu</a:t>
            </a:r>
            <a:r>
              <a:rPr lang="en-US" sz="2400" b="0" dirty="0"/>
              <a:t> </a:t>
            </a:r>
            <a:r>
              <a:rPr lang="en-US" sz="2400" b="0" dirty="0" err="1"/>
              <a:t>schaffen</a:t>
            </a:r>
            <a:r>
              <a:rPr lang="en-US" sz="2400" b="0" dirty="0"/>
              <a:t> </a:t>
            </a:r>
            <a:endParaRPr lang="en-US" sz="2400" dirty="0"/>
          </a:p>
        </p:txBody>
      </p:sp>
      <p:pic>
        <p:nvPicPr>
          <p:cNvPr id="11" name="Picture 10" descr="A group of people on a field&#10;&#10;Description automatically generated with low confidence">
            <a:extLst>
              <a:ext uri="{FF2B5EF4-FFF2-40B4-BE49-F238E27FC236}">
                <a16:creationId xmlns:a16="http://schemas.microsoft.com/office/drawing/2014/main" id="{DAD95964-85B1-482D-8396-55FA56F74E1D}"/>
              </a:ext>
            </a:extLst>
          </p:cNvPr>
          <p:cNvPicPr>
            <a:picLocks noChangeAspect="1"/>
          </p:cNvPicPr>
          <p:nvPr/>
        </p:nvPicPr>
        <p:blipFill>
          <a:blip r:embed="rId7"/>
          <a:stretch>
            <a:fillRect/>
          </a:stretch>
        </p:blipFill>
        <p:spPr>
          <a:xfrm>
            <a:off x="7136063" y="1361835"/>
            <a:ext cx="3758400" cy="2088000"/>
          </a:xfrm>
          <a:prstGeom prst="rect">
            <a:avLst/>
          </a:prstGeom>
        </p:spPr>
      </p:pic>
      <p:sp>
        <p:nvSpPr>
          <p:cNvPr id="27" name="Rectangle 26">
            <a:extLst>
              <a:ext uri="{FF2B5EF4-FFF2-40B4-BE49-F238E27FC236}">
                <a16:creationId xmlns:a16="http://schemas.microsoft.com/office/drawing/2014/main" id="{96DB4576-C649-4FD5-B234-C6FF1B913408}"/>
              </a:ext>
            </a:extLst>
          </p:cNvPr>
          <p:cNvSpPr/>
          <p:nvPr/>
        </p:nvSpPr>
        <p:spPr>
          <a:xfrm>
            <a:off x="560892" y="1189535"/>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667"/>
              </a:spcBef>
              <a:buFont typeface="Wingdings" panose="05000000000000000000" pitchFamily="2" charset="2"/>
              <a:buChar char="§"/>
            </a:pPr>
            <a:r>
              <a:rPr lang="de-DE" sz="1556" spc="-23" dirty="0">
                <a:solidFill>
                  <a:schemeClr val="tx1"/>
                </a:solidFill>
              </a:rPr>
              <a:t>Während der RV in Situation 2 die Position des IV einnahm, besetzt er alternativ auch gerne den </a:t>
            </a:r>
            <a:r>
              <a:rPr lang="de-DE" sz="1556" b="1" spc="-23" dirty="0">
                <a:solidFill>
                  <a:schemeClr val="tx1"/>
                </a:solidFill>
              </a:rPr>
              <a:t>Sechserraum nachdem er einen Querpass gespielt hat </a:t>
            </a:r>
          </a:p>
          <a:p>
            <a:pPr marL="190483" indent="-190483">
              <a:spcBef>
                <a:spcPts val="667"/>
              </a:spcBef>
              <a:buFont typeface="Wingdings" panose="05000000000000000000" pitchFamily="2" charset="2"/>
              <a:buChar char="§"/>
            </a:pPr>
            <a:r>
              <a:rPr lang="de-DE" sz="1556" spc="-23" dirty="0">
                <a:solidFill>
                  <a:schemeClr val="tx1"/>
                </a:solidFill>
              </a:rPr>
              <a:t>Der Sechserraum wird im System von Walter grundsätzlich oft freigelassen. Dies ermöglicht es, </a:t>
            </a:r>
            <a:r>
              <a:rPr lang="de-DE" sz="1556" b="1" spc="-23" dirty="0">
                <a:solidFill>
                  <a:schemeClr val="tx1"/>
                </a:solidFill>
              </a:rPr>
              <a:t>dynamisch in diese Räume zu starten, den Ball somit in den Lauf zu erhalten </a:t>
            </a:r>
            <a:r>
              <a:rPr lang="de-DE" sz="1556" spc="-23" dirty="0">
                <a:solidFill>
                  <a:schemeClr val="tx1"/>
                </a:solidFill>
              </a:rPr>
              <a:t>und mit einem offenen Blickwinkel Richtung Tor des Gegners</a:t>
            </a:r>
            <a:endParaRPr lang="en-US" sz="1556" spc="-23" dirty="0">
              <a:solidFill>
                <a:schemeClr val="tx1"/>
              </a:solidFill>
            </a:endParaRPr>
          </a:p>
        </p:txBody>
      </p:sp>
      <p:sp>
        <p:nvSpPr>
          <p:cNvPr id="28" name="TextBox 27">
            <a:extLst>
              <a:ext uri="{FF2B5EF4-FFF2-40B4-BE49-F238E27FC236}">
                <a16:creationId xmlns:a16="http://schemas.microsoft.com/office/drawing/2014/main" id="{674DB674-DB94-455B-82DE-97D18E99BFF6}"/>
              </a:ext>
            </a:extLst>
          </p:cNvPr>
          <p:cNvSpPr txBox="1"/>
          <p:nvPr/>
        </p:nvSpPr>
        <p:spPr>
          <a:xfrm>
            <a:off x="2374019"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sp>
        <p:nvSpPr>
          <p:cNvPr id="29" name="Rectangle 28">
            <a:extLst>
              <a:ext uri="{FF2B5EF4-FFF2-40B4-BE49-F238E27FC236}">
                <a16:creationId xmlns:a16="http://schemas.microsoft.com/office/drawing/2014/main" id="{D8DF6938-1B5C-4347-83A4-0F7250225071}"/>
              </a:ext>
            </a:extLst>
          </p:cNvPr>
          <p:cNvSpPr/>
          <p:nvPr/>
        </p:nvSpPr>
        <p:spPr>
          <a:xfrm>
            <a:off x="560892" y="3886978"/>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667"/>
              </a:spcBef>
              <a:buFont typeface="Wingdings" panose="05000000000000000000" pitchFamily="2" charset="2"/>
              <a:buChar char="§"/>
            </a:pPr>
            <a:r>
              <a:rPr lang="de-DE" sz="1556" spc="-23" dirty="0">
                <a:solidFill>
                  <a:schemeClr val="tx1"/>
                </a:solidFill>
              </a:rPr>
              <a:t>Sofern der RV sich nicht an der Außenlinie befindet, kann er den </a:t>
            </a:r>
            <a:r>
              <a:rPr lang="de-DE" sz="1556" b="1" spc="-23" dirty="0">
                <a:solidFill>
                  <a:schemeClr val="tx1"/>
                </a:solidFill>
              </a:rPr>
              <a:t>Ball auch zum breitstehenden Außenstürmer weiterspielen </a:t>
            </a:r>
            <a:r>
              <a:rPr lang="de-DE" sz="1556" spc="-23" dirty="0">
                <a:solidFill>
                  <a:schemeClr val="tx1"/>
                </a:solidFill>
              </a:rPr>
              <a:t>und anschließend vorrücken, um für einen Doppelpass verfügbar zu sein</a:t>
            </a:r>
          </a:p>
          <a:p>
            <a:pPr marL="190483" indent="-190483">
              <a:spcBef>
                <a:spcPts val="667"/>
              </a:spcBef>
              <a:buFont typeface="Wingdings" panose="05000000000000000000" pitchFamily="2" charset="2"/>
              <a:buChar char="§"/>
            </a:pPr>
            <a:r>
              <a:rPr lang="de-DE" sz="1556" spc="-23" dirty="0">
                <a:solidFill>
                  <a:schemeClr val="tx1"/>
                </a:solidFill>
              </a:rPr>
              <a:t>In Situation 4 wäre auch ein </a:t>
            </a:r>
            <a:r>
              <a:rPr lang="de-DE" sz="1556" b="1" spc="-23" dirty="0" err="1">
                <a:solidFill>
                  <a:schemeClr val="tx1"/>
                </a:solidFill>
              </a:rPr>
              <a:t>Andribbeln</a:t>
            </a:r>
            <a:r>
              <a:rPr lang="de-DE" sz="1556" b="1" spc="-23" dirty="0">
                <a:solidFill>
                  <a:schemeClr val="tx1"/>
                </a:solidFill>
              </a:rPr>
              <a:t> in den offenen Raum im Zentrum eine Option</a:t>
            </a:r>
            <a:r>
              <a:rPr lang="de-DE" sz="1556" spc="-23" dirty="0">
                <a:solidFill>
                  <a:schemeClr val="tx1"/>
                </a:solidFill>
              </a:rPr>
              <a:t>. Ähnliche Situationen ergeben sich häufig in tieferen Positionen, wenn die gegnerischen </a:t>
            </a:r>
            <a:r>
              <a:rPr lang="de-DE" sz="1556" spc="-23" dirty="0" err="1">
                <a:solidFill>
                  <a:schemeClr val="tx1"/>
                </a:solidFill>
              </a:rPr>
              <a:t>Pressingspieler</a:t>
            </a:r>
            <a:r>
              <a:rPr lang="de-DE" sz="1556" spc="-23" dirty="0">
                <a:solidFill>
                  <a:schemeClr val="tx1"/>
                </a:solidFill>
              </a:rPr>
              <a:t> den AV frei lassen</a:t>
            </a:r>
          </a:p>
        </p:txBody>
      </p:sp>
      <p:sp>
        <p:nvSpPr>
          <p:cNvPr id="30" name="TextBox 29">
            <a:extLst>
              <a:ext uri="{FF2B5EF4-FFF2-40B4-BE49-F238E27FC236}">
                <a16:creationId xmlns:a16="http://schemas.microsoft.com/office/drawing/2014/main" id="{D9CBEDBD-911D-42EC-84A8-98FA7ADE9E4E}"/>
              </a:ext>
            </a:extLst>
          </p:cNvPr>
          <p:cNvSpPr txBox="1"/>
          <p:nvPr/>
        </p:nvSpPr>
        <p:spPr>
          <a:xfrm>
            <a:off x="2374019"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sp>
        <p:nvSpPr>
          <p:cNvPr id="23" name="Slide Number Placeholder 22">
            <a:extLst>
              <a:ext uri="{FF2B5EF4-FFF2-40B4-BE49-F238E27FC236}">
                <a16:creationId xmlns:a16="http://schemas.microsoft.com/office/drawing/2014/main" id="{1244F13E-86AE-4895-9B81-6AA63A24636F}"/>
              </a:ext>
            </a:extLst>
          </p:cNvPr>
          <p:cNvSpPr>
            <a:spLocks noGrp="1"/>
          </p:cNvSpPr>
          <p:nvPr>
            <p:ph type="sldNum" sz="quarter" idx="11"/>
          </p:nvPr>
        </p:nvSpPr>
        <p:spPr/>
        <p:txBody>
          <a:bodyPr/>
          <a:lstStyle/>
          <a:p>
            <a:fld id="{07AB412F-5F68-FF4B-85B7-62534E294F92}" type="slidenum">
              <a:rPr lang="de-DE" smtClean="0"/>
              <a:pPr/>
              <a:t>10</a:t>
            </a:fld>
            <a:endParaRPr lang="de-DE"/>
          </a:p>
        </p:txBody>
      </p:sp>
    </p:spTree>
    <p:extLst>
      <p:ext uri="{BB962C8B-B14F-4D97-AF65-F5344CB8AC3E}">
        <p14:creationId xmlns:p14="http://schemas.microsoft.com/office/powerpoint/2010/main" val="4273448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08DB44-D174-4D28-B7AB-1A65413773A2}"/>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84346"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9E08DB44-D174-4D28-B7AB-1A65413773A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ACC13D91-5E76-46C9-AF88-4F4AA967441F}"/>
              </a:ext>
            </a:extLst>
          </p:cNvPr>
          <p:cNvSpPr/>
          <p:nvPr/>
        </p:nvSpPr>
        <p:spPr>
          <a:xfrm>
            <a:off x="6712152" y="1189535"/>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19" name="TextBox 18">
            <a:extLst>
              <a:ext uri="{FF2B5EF4-FFF2-40B4-BE49-F238E27FC236}">
                <a16:creationId xmlns:a16="http://schemas.microsoft.com/office/drawing/2014/main" id="{5E171439-CEB3-4214-93DE-BFBC3A9A3515}"/>
              </a:ext>
            </a:extLst>
          </p:cNvPr>
          <p:cNvSpPr txBox="1"/>
          <p:nvPr/>
        </p:nvSpPr>
        <p:spPr>
          <a:xfrm>
            <a:off x="8015308"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5</a:t>
            </a:r>
          </a:p>
        </p:txBody>
      </p:sp>
      <p:sp>
        <p:nvSpPr>
          <p:cNvPr id="20" name="Rectangle 19">
            <a:extLst>
              <a:ext uri="{FF2B5EF4-FFF2-40B4-BE49-F238E27FC236}">
                <a16:creationId xmlns:a16="http://schemas.microsoft.com/office/drawing/2014/main" id="{66B3D163-E341-4432-8E44-DDEC3549B5B8}"/>
              </a:ext>
            </a:extLst>
          </p:cNvPr>
          <p:cNvSpPr/>
          <p:nvPr/>
        </p:nvSpPr>
        <p:spPr>
          <a:xfrm>
            <a:off x="6712152" y="3889147"/>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21" name="TextBox 20">
            <a:extLst>
              <a:ext uri="{FF2B5EF4-FFF2-40B4-BE49-F238E27FC236}">
                <a16:creationId xmlns:a16="http://schemas.microsoft.com/office/drawing/2014/main" id="{BEC72D7C-2B9A-4BBE-B553-43341004426B}"/>
              </a:ext>
            </a:extLst>
          </p:cNvPr>
          <p:cNvSpPr txBox="1"/>
          <p:nvPr/>
        </p:nvSpPr>
        <p:spPr>
          <a:xfrm>
            <a:off x="7951098"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6</a:t>
            </a:r>
          </a:p>
        </p:txBody>
      </p:sp>
      <p:sp>
        <p:nvSpPr>
          <p:cNvPr id="22" name="Title 1">
            <a:extLst>
              <a:ext uri="{FF2B5EF4-FFF2-40B4-BE49-F238E27FC236}">
                <a16:creationId xmlns:a16="http://schemas.microsoft.com/office/drawing/2014/main" id="{CD5F4202-6BDB-4887-8338-A8FC11A5BC9E}"/>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a:solidFill>
                  <a:srgbClr val="1A5CB0"/>
                </a:solidFill>
              </a:rPr>
              <a:t>Rolle der </a:t>
            </a:r>
            <a:r>
              <a:rPr lang="en-US" sz="2400" dirty="0" err="1">
                <a:solidFill>
                  <a:srgbClr val="1A5CB0"/>
                </a:solidFill>
              </a:rPr>
              <a:t>Außenverteidiger</a:t>
            </a:r>
            <a:r>
              <a:rPr lang="en-US" sz="2400" dirty="0">
                <a:solidFill>
                  <a:srgbClr val="1A5CB0"/>
                </a:solidFill>
              </a:rPr>
              <a:t> </a:t>
            </a:r>
            <a:r>
              <a:rPr lang="en-US" sz="2400" dirty="0" err="1">
                <a:solidFill>
                  <a:srgbClr val="1A5CB0"/>
                </a:solidFill>
              </a:rPr>
              <a:t>im</a:t>
            </a:r>
            <a:r>
              <a:rPr lang="en-US" sz="2400" dirty="0">
                <a:solidFill>
                  <a:srgbClr val="1A5CB0"/>
                </a:solidFill>
              </a:rPr>
              <a:t> </a:t>
            </a:r>
            <a:r>
              <a:rPr lang="en-US" sz="2400" dirty="0" err="1">
                <a:solidFill>
                  <a:srgbClr val="1A5CB0"/>
                </a:solidFill>
              </a:rPr>
              <a:t>Angriffsdrittel</a:t>
            </a:r>
            <a:r>
              <a:rPr lang="en-US" sz="2400" dirty="0">
                <a:solidFill>
                  <a:srgbClr val="1A5CB0"/>
                </a:solidFill>
              </a:rPr>
              <a:t>:</a:t>
            </a:r>
            <a:r>
              <a:rPr lang="en-US" sz="2400" dirty="0"/>
              <a:t> </a:t>
            </a:r>
            <a:r>
              <a:rPr lang="en-US" sz="2400" b="0" dirty="0"/>
              <a:t> AV </a:t>
            </a:r>
            <a:r>
              <a:rPr lang="en-US" sz="2400" b="0" dirty="0" err="1"/>
              <a:t>unterstützen</a:t>
            </a:r>
            <a:r>
              <a:rPr lang="en-US" sz="2400" b="0" dirty="0"/>
              <a:t> auf der </a:t>
            </a:r>
            <a:r>
              <a:rPr lang="en-US" sz="2400" b="0" dirty="0" err="1"/>
              <a:t>Seite</a:t>
            </a:r>
            <a:r>
              <a:rPr lang="en-US" sz="2400" b="0" dirty="0"/>
              <a:t>, um </a:t>
            </a:r>
            <a:r>
              <a:rPr lang="en-US" sz="2400" b="0" dirty="0" err="1"/>
              <a:t>Dreiecke</a:t>
            </a:r>
            <a:r>
              <a:rPr lang="en-US" sz="2400" b="0" dirty="0"/>
              <a:t> </a:t>
            </a:r>
            <a:r>
              <a:rPr lang="en-US" sz="2400" b="0" dirty="0" err="1"/>
              <a:t>zu</a:t>
            </a:r>
            <a:r>
              <a:rPr lang="en-US" sz="2400" b="0" dirty="0"/>
              <a:t> </a:t>
            </a:r>
            <a:r>
              <a:rPr lang="en-US" sz="2400" b="0" dirty="0" err="1"/>
              <a:t>bilden</a:t>
            </a:r>
            <a:r>
              <a:rPr lang="en-US" sz="2400" b="0" dirty="0"/>
              <a:t> und </a:t>
            </a:r>
            <a:r>
              <a:rPr lang="en-US" sz="2400" b="0" dirty="0" err="1"/>
              <a:t>Überzahlsituationen</a:t>
            </a:r>
            <a:r>
              <a:rPr lang="en-US" sz="2400" b="0" dirty="0"/>
              <a:t> </a:t>
            </a:r>
            <a:r>
              <a:rPr lang="en-US" sz="2400" b="0" dirty="0" err="1"/>
              <a:t>zu</a:t>
            </a:r>
            <a:r>
              <a:rPr lang="en-US" sz="2400" b="0" dirty="0"/>
              <a:t> </a:t>
            </a:r>
            <a:r>
              <a:rPr lang="en-US" sz="2400" b="0" dirty="0" err="1"/>
              <a:t>generieren</a:t>
            </a:r>
            <a:endParaRPr lang="en-US" sz="2400" dirty="0"/>
          </a:p>
        </p:txBody>
      </p:sp>
      <p:sp>
        <p:nvSpPr>
          <p:cNvPr id="27" name="Rectangle 26">
            <a:extLst>
              <a:ext uri="{FF2B5EF4-FFF2-40B4-BE49-F238E27FC236}">
                <a16:creationId xmlns:a16="http://schemas.microsoft.com/office/drawing/2014/main" id="{96DB4576-C649-4FD5-B234-C6FF1B913408}"/>
              </a:ext>
            </a:extLst>
          </p:cNvPr>
          <p:cNvSpPr/>
          <p:nvPr/>
        </p:nvSpPr>
        <p:spPr>
          <a:xfrm>
            <a:off x="560892" y="1189535"/>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333"/>
              </a:spcBef>
              <a:buFont typeface="Wingdings" panose="05000000000000000000" pitchFamily="2" charset="2"/>
              <a:buChar char="§"/>
            </a:pPr>
            <a:r>
              <a:rPr lang="de-DE" sz="1556" spc="-23" dirty="0">
                <a:solidFill>
                  <a:schemeClr val="tx1"/>
                </a:solidFill>
              </a:rPr>
              <a:t>Wurden die </a:t>
            </a:r>
            <a:r>
              <a:rPr lang="de-DE" sz="1556" spc="-23" dirty="0" err="1">
                <a:solidFill>
                  <a:schemeClr val="tx1"/>
                </a:solidFill>
              </a:rPr>
              <a:t>Pressinglinien</a:t>
            </a:r>
            <a:r>
              <a:rPr lang="de-DE" sz="1556" spc="-23" dirty="0">
                <a:solidFill>
                  <a:schemeClr val="tx1"/>
                </a:solidFill>
              </a:rPr>
              <a:t> des Gegners überspielt, positionieren sich die Außenverteidiger in der Regel etwas </a:t>
            </a:r>
            <a:r>
              <a:rPr lang="de-DE" sz="1556" b="1" spc="-23" dirty="0">
                <a:solidFill>
                  <a:schemeClr val="tx1"/>
                </a:solidFill>
              </a:rPr>
              <a:t>tiefer in den Halbräumen, um Balance zu schaffen </a:t>
            </a:r>
          </a:p>
          <a:p>
            <a:pPr marL="190483" indent="-190483">
              <a:spcBef>
                <a:spcPts val="333"/>
              </a:spcBef>
              <a:buFont typeface="Wingdings" panose="05000000000000000000" pitchFamily="2" charset="2"/>
              <a:buChar char="§"/>
            </a:pPr>
            <a:r>
              <a:rPr lang="de-DE" sz="1556" spc="-23" dirty="0">
                <a:solidFill>
                  <a:schemeClr val="tx1"/>
                </a:solidFill>
              </a:rPr>
              <a:t>Während der </a:t>
            </a:r>
            <a:r>
              <a:rPr lang="de-DE" sz="1556" b="1" spc="-23" dirty="0" err="1">
                <a:solidFill>
                  <a:schemeClr val="tx1"/>
                </a:solidFill>
              </a:rPr>
              <a:t>ballnahe</a:t>
            </a:r>
            <a:r>
              <a:rPr lang="de-DE" sz="1556" b="1" spc="-23" dirty="0">
                <a:solidFill>
                  <a:schemeClr val="tx1"/>
                </a:solidFill>
              </a:rPr>
              <a:t> AV auf der Seite unterstützt</a:t>
            </a:r>
            <a:r>
              <a:rPr lang="de-DE" sz="1556" spc="-23" dirty="0">
                <a:solidFill>
                  <a:schemeClr val="tx1"/>
                </a:solidFill>
              </a:rPr>
              <a:t>, um eine Anspielstation für Rückpässe darzustellen, rückt der ballferne AV ein und stellt eine Anspielstation für Seitenwechsel dar</a:t>
            </a:r>
          </a:p>
          <a:p>
            <a:pPr marL="190483" indent="-190483">
              <a:spcBef>
                <a:spcPts val="333"/>
              </a:spcBef>
              <a:buFont typeface="Wingdings" panose="05000000000000000000" pitchFamily="2" charset="2"/>
              <a:buChar char="§"/>
            </a:pPr>
            <a:r>
              <a:rPr lang="de-DE" sz="1556" spc="-23" dirty="0">
                <a:solidFill>
                  <a:schemeClr val="tx1"/>
                </a:solidFill>
              </a:rPr>
              <a:t>Dadurch entsteht häufig eine </a:t>
            </a:r>
            <a:r>
              <a:rPr lang="de-DE" sz="1556" b="1" spc="-23" dirty="0">
                <a:solidFill>
                  <a:schemeClr val="tx1"/>
                </a:solidFill>
              </a:rPr>
              <a:t>2-3-2-3 oder 3-2-2-3 Staffelung </a:t>
            </a:r>
            <a:r>
              <a:rPr lang="de-DE" sz="1556" spc="-23" dirty="0">
                <a:solidFill>
                  <a:schemeClr val="tx1"/>
                </a:solidFill>
              </a:rPr>
              <a:t>je nach Anzahl der gegnerischen Offensivspieler</a:t>
            </a:r>
            <a:endParaRPr lang="en-US" sz="1556" spc="-23" dirty="0">
              <a:solidFill>
                <a:schemeClr val="tx1"/>
              </a:solidFill>
            </a:endParaRPr>
          </a:p>
        </p:txBody>
      </p:sp>
      <p:sp>
        <p:nvSpPr>
          <p:cNvPr id="28" name="TextBox 27">
            <a:extLst>
              <a:ext uri="{FF2B5EF4-FFF2-40B4-BE49-F238E27FC236}">
                <a16:creationId xmlns:a16="http://schemas.microsoft.com/office/drawing/2014/main" id="{674DB674-DB94-455B-82DE-97D18E99BFF6}"/>
              </a:ext>
            </a:extLst>
          </p:cNvPr>
          <p:cNvSpPr txBox="1"/>
          <p:nvPr/>
        </p:nvSpPr>
        <p:spPr>
          <a:xfrm>
            <a:off x="2374019"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sp>
        <p:nvSpPr>
          <p:cNvPr id="29" name="Rectangle 28">
            <a:extLst>
              <a:ext uri="{FF2B5EF4-FFF2-40B4-BE49-F238E27FC236}">
                <a16:creationId xmlns:a16="http://schemas.microsoft.com/office/drawing/2014/main" id="{D8DF6938-1B5C-4347-83A4-0F7250225071}"/>
              </a:ext>
            </a:extLst>
          </p:cNvPr>
          <p:cNvSpPr/>
          <p:nvPr/>
        </p:nvSpPr>
        <p:spPr>
          <a:xfrm>
            <a:off x="560892" y="3886978"/>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667"/>
              </a:spcBef>
              <a:buFont typeface="Wingdings" panose="05000000000000000000" pitchFamily="2" charset="2"/>
              <a:buChar char="§"/>
            </a:pPr>
            <a:r>
              <a:rPr lang="de-DE" sz="1556" spc="-23" dirty="0">
                <a:solidFill>
                  <a:schemeClr val="tx1"/>
                </a:solidFill>
              </a:rPr>
              <a:t>Wandert der Ball auf die rechte Seite, bietet sich der RV in den Halbräumen an, um </a:t>
            </a:r>
            <a:r>
              <a:rPr lang="de-DE" sz="1556" b="1" spc="-23" dirty="0">
                <a:solidFill>
                  <a:schemeClr val="tx1"/>
                </a:solidFill>
              </a:rPr>
              <a:t>Dreiecke zu bilden und Überzahlsituationen zu generieren</a:t>
            </a:r>
          </a:p>
          <a:p>
            <a:pPr marL="190483" indent="-190483">
              <a:spcBef>
                <a:spcPts val="667"/>
              </a:spcBef>
              <a:buFont typeface="Wingdings" panose="05000000000000000000" pitchFamily="2" charset="2"/>
              <a:buChar char="§"/>
            </a:pPr>
            <a:r>
              <a:rPr lang="de-DE" sz="1556" spc="-23" dirty="0">
                <a:solidFill>
                  <a:schemeClr val="tx1"/>
                </a:solidFill>
              </a:rPr>
              <a:t>Spielt er den Ball weiter auf den breit stehenden Außenstürmer, </a:t>
            </a:r>
            <a:r>
              <a:rPr lang="de-DE" sz="1556" b="1" spc="-23" dirty="0">
                <a:solidFill>
                  <a:schemeClr val="tx1"/>
                </a:solidFill>
              </a:rPr>
              <a:t>startet er häufig einen Tiefenlauf im </a:t>
            </a:r>
            <a:r>
              <a:rPr lang="de-DE" sz="1556" b="1" spc="-23" dirty="0" err="1">
                <a:solidFill>
                  <a:schemeClr val="tx1"/>
                </a:solidFill>
              </a:rPr>
              <a:t>Halbraum</a:t>
            </a:r>
            <a:r>
              <a:rPr lang="de-DE" sz="1556" b="1" spc="-23" dirty="0">
                <a:solidFill>
                  <a:schemeClr val="tx1"/>
                </a:solidFill>
              </a:rPr>
              <a:t> </a:t>
            </a:r>
            <a:r>
              <a:rPr lang="de-DE" sz="1556" spc="-23" dirty="0">
                <a:solidFill>
                  <a:schemeClr val="tx1"/>
                </a:solidFill>
              </a:rPr>
              <a:t>– oft werden diese nur Alibi-mäßig ausgeführt, um Raum in der Mitte zu schaffen</a:t>
            </a:r>
          </a:p>
        </p:txBody>
      </p:sp>
      <p:sp>
        <p:nvSpPr>
          <p:cNvPr id="30" name="TextBox 29">
            <a:extLst>
              <a:ext uri="{FF2B5EF4-FFF2-40B4-BE49-F238E27FC236}">
                <a16:creationId xmlns:a16="http://schemas.microsoft.com/office/drawing/2014/main" id="{D9CBEDBD-911D-42EC-84A8-98FA7ADE9E4E}"/>
              </a:ext>
            </a:extLst>
          </p:cNvPr>
          <p:cNvSpPr txBox="1"/>
          <p:nvPr/>
        </p:nvSpPr>
        <p:spPr>
          <a:xfrm>
            <a:off x="2374019"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pic>
        <p:nvPicPr>
          <p:cNvPr id="15" name="Picture 14" descr="A group of people on a field&#10;&#10;Description automatically generated with medium confidence">
            <a:extLst>
              <a:ext uri="{FF2B5EF4-FFF2-40B4-BE49-F238E27FC236}">
                <a16:creationId xmlns:a16="http://schemas.microsoft.com/office/drawing/2014/main" id="{8CCF23B8-FCE1-46FC-96D7-DC72E34CD2D5}"/>
              </a:ext>
            </a:extLst>
          </p:cNvPr>
          <p:cNvPicPr>
            <a:picLocks noChangeAspect="1"/>
          </p:cNvPicPr>
          <p:nvPr/>
        </p:nvPicPr>
        <p:blipFill>
          <a:blip r:embed="rId6"/>
          <a:stretch>
            <a:fillRect/>
          </a:stretch>
        </p:blipFill>
        <p:spPr>
          <a:xfrm>
            <a:off x="7136063" y="1361835"/>
            <a:ext cx="3758401" cy="2088000"/>
          </a:xfrm>
          <a:prstGeom prst="rect">
            <a:avLst/>
          </a:prstGeom>
        </p:spPr>
      </p:pic>
      <p:pic>
        <p:nvPicPr>
          <p:cNvPr id="16" name="Picture 15" descr="A group of people playing football&#10;&#10;Description automatically generated with medium confidence">
            <a:extLst>
              <a:ext uri="{FF2B5EF4-FFF2-40B4-BE49-F238E27FC236}">
                <a16:creationId xmlns:a16="http://schemas.microsoft.com/office/drawing/2014/main" id="{6204E6FB-822E-4DBE-9387-B77F2317D843}"/>
              </a:ext>
            </a:extLst>
          </p:cNvPr>
          <p:cNvPicPr>
            <a:picLocks noChangeAspect="1"/>
          </p:cNvPicPr>
          <p:nvPr/>
        </p:nvPicPr>
        <p:blipFill>
          <a:blip r:embed="rId7"/>
          <a:stretch>
            <a:fillRect/>
          </a:stretch>
        </p:blipFill>
        <p:spPr>
          <a:xfrm>
            <a:off x="7136063" y="4061447"/>
            <a:ext cx="3758400" cy="2088000"/>
          </a:xfrm>
          <a:prstGeom prst="rect">
            <a:avLst/>
          </a:prstGeom>
        </p:spPr>
      </p:pic>
      <p:sp>
        <p:nvSpPr>
          <p:cNvPr id="24" name="Slide Number Placeholder 23">
            <a:extLst>
              <a:ext uri="{FF2B5EF4-FFF2-40B4-BE49-F238E27FC236}">
                <a16:creationId xmlns:a16="http://schemas.microsoft.com/office/drawing/2014/main" id="{642C8260-9104-4BBB-ABC9-0BE6B884E0B1}"/>
              </a:ext>
            </a:extLst>
          </p:cNvPr>
          <p:cNvSpPr>
            <a:spLocks noGrp="1"/>
          </p:cNvSpPr>
          <p:nvPr>
            <p:ph type="sldNum" sz="quarter" idx="11"/>
          </p:nvPr>
        </p:nvSpPr>
        <p:spPr/>
        <p:txBody>
          <a:bodyPr/>
          <a:lstStyle/>
          <a:p>
            <a:fld id="{07AB412F-5F68-FF4B-85B7-62534E294F92}" type="slidenum">
              <a:rPr lang="de-DE" smtClean="0"/>
              <a:pPr/>
              <a:t>11</a:t>
            </a:fld>
            <a:endParaRPr lang="de-DE"/>
          </a:p>
        </p:txBody>
      </p:sp>
    </p:spTree>
    <p:extLst>
      <p:ext uri="{BB962C8B-B14F-4D97-AF65-F5344CB8AC3E}">
        <p14:creationId xmlns:p14="http://schemas.microsoft.com/office/powerpoint/2010/main" val="59161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08DB44-D174-4D28-B7AB-1A65413773A2}"/>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85368"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9E08DB44-D174-4D28-B7AB-1A65413773A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ACC13D91-5E76-46C9-AF88-4F4AA967441F}"/>
              </a:ext>
            </a:extLst>
          </p:cNvPr>
          <p:cNvSpPr/>
          <p:nvPr/>
        </p:nvSpPr>
        <p:spPr>
          <a:xfrm>
            <a:off x="6712152" y="1189535"/>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19" name="TextBox 18">
            <a:extLst>
              <a:ext uri="{FF2B5EF4-FFF2-40B4-BE49-F238E27FC236}">
                <a16:creationId xmlns:a16="http://schemas.microsoft.com/office/drawing/2014/main" id="{5E171439-CEB3-4214-93DE-BFBC3A9A3515}"/>
              </a:ext>
            </a:extLst>
          </p:cNvPr>
          <p:cNvSpPr txBox="1"/>
          <p:nvPr/>
        </p:nvSpPr>
        <p:spPr>
          <a:xfrm>
            <a:off x="8015308"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7</a:t>
            </a:r>
          </a:p>
        </p:txBody>
      </p:sp>
      <p:sp>
        <p:nvSpPr>
          <p:cNvPr id="20" name="Rectangle 19">
            <a:extLst>
              <a:ext uri="{FF2B5EF4-FFF2-40B4-BE49-F238E27FC236}">
                <a16:creationId xmlns:a16="http://schemas.microsoft.com/office/drawing/2014/main" id="{66B3D163-E341-4432-8E44-DDEC3549B5B8}"/>
              </a:ext>
            </a:extLst>
          </p:cNvPr>
          <p:cNvSpPr/>
          <p:nvPr/>
        </p:nvSpPr>
        <p:spPr>
          <a:xfrm>
            <a:off x="6712152" y="3889147"/>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21" name="TextBox 20">
            <a:extLst>
              <a:ext uri="{FF2B5EF4-FFF2-40B4-BE49-F238E27FC236}">
                <a16:creationId xmlns:a16="http://schemas.microsoft.com/office/drawing/2014/main" id="{BEC72D7C-2B9A-4BBE-B553-43341004426B}"/>
              </a:ext>
            </a:extLst>
          </p:cNvPr>
          <p:cNvSpPr txBox="1"/>
          <p:nvPr/>
        </p:nvSpPr>
        <p:spPr>
          <a:xfrm>
            <a:off x="7951098"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8</a:t>
            </a:r>
          </a:p>
        </p:txBody>
      </p:sp>
      <p:sp>
        <p:nvSpPr>
          <p:cNvPr id="22" name="Title 1">
            <a:extLst>
              <a:ext uri="{FF2B5EF4-FFF2-40B4-BE49-F238E27FC236}">
                <a16:creationId xmlns:a16="http://schemas.microsoft.com/office/drawing/2014/main" id="{CD5F4202-6BDB-4887-8338-A8FC11A5BC9E}"/>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a:solidFill>
                  <a:srgbClr val="1A5CB0"/>
                </a:solidFill>
              </a:rPr>
              <a:t>Rolle der </a:t>
            </a:r>
            <a:r>
              <a:rPr lang="en-US" sz="2400" dirty="0" err="1">
                <a:solidFill>
                  <a:srgbClr val="1A5CB0"/>
                </a:solidFill>
              </a:rPr>
              <a:t>Außenverteidiger</a:t>
            </a:r>
            <a:r>
              <a:rPr lang="en-US" sz="2400" dirty="0">
                <a:solidFill>
                  <a:srgbClr val="1A5CB0"/>
                </a:solidFill>
              </a:rPr>
              <a:t> </a:t>
            </a:r>
            <a:r>
              <a:rPr lang="en-US" sz="2400" dirty="0" err="1">
                <a:solidFill>
                  <a:srgbClr val="1A5CB0"/>
                </a:solidFill>
              </a:rPr>
              <a:t>gegen</a:t>
            </a:r>
            <a:r>
              <a:rPr lang="en-US" sz="2400" dirty="0">
                <a:solidFill>
                  <a:srgbClr val="1A5CB0"/>
                </a:solidFill>
              </a:rPr>
              <a:t> den Ball:</a:t>
            </a:r>
            <a:r>
              <a:rPr lang="en-US" sz="2400" dirty="0"/>
              <a:t> </a:t>
            </a:r>
            <a:r>
              <a:rPr lang="en-US" sz="2400" b="0" dirty="0" err="1"/>
              <a:t>Oberstes</a:t>
            </a:r>
            <a:r>
              <a:rPr lang="en-US" sz="2400" b="0" dirty="0"/>
              <a:t> </a:t>
            </a:r>
            <a:r>
              <a:rPr lang="en-US" sz="2400" b="0" dirty="0" err="1"/>
              <a:t>Ziel</a:t>
            </a:r>
            <a:r>
              <a:rPr lang="en-US" sz="2400" b="0" dirty="0"/>
              <a:t> </a:t>
            </a:r>
            <a:r>
              <a:rPr lang="en-US" sz="2400" b="0" dirty="0" err="1"/>
              <a:t>ist</a:t>
            </a:r>
            <a:r>
              <a:rPr lang="en-US" sz="2400" b="0" dirty="0"/>
              <a:t> die </a:t>
            </a:r>
            <a:r>
              <a:rPr lang="en-US" sz="2400" b="0" dirty="0" err="1"/>
              <a:t>frühzeitige</a:t>
            </a:r>
            <a:r>
              <a:rPr lang="en-US" sz="2400" b="0" dirty="0"/>
              <a:t> </a:t>
            </a:r>
            <a:r>
              <a:rPr lang="en-US" sz="2400" b="0" dirty="0" err="1"/>
              <a:t>Unterbindung</a:t>
            </a:r>
            <a:r>
              <a:rPr lang="en-US" sz="2400" b="0" dirty="0"/>
              <a:t> von </a:t>
            </a:r>
            <a:r>
              <a:rPr lang="en-US" sz="2400" b="0" dirty="0" err="1"/>
              <a:t>gefährlichen</a:t>
            </a:r>
            <a:r>
              <a:rPr lang="en-US" sz="2400" b="0" dirty="0"/>
              <a:t> </a:t>
            </a:r>
            <a:r>
              <a:rPr lang="en-US" sz="2400" b="0" dirty="0" err="1"/>
              <a:t>Kontersituationen</a:t>
            </a:r>
            <a:r>
              <a:rPr lang="en-US" sz="2400" b="0" dirty="0"/>
              <a:t> </a:t>
            </a:r>
            <a:r>
              <a:rPr lang="en-US" sz="2400" b="0" dirty="0" err="1"/>
              <a:t>durch</a:t>
            </a:r>
            <a:r>
              <a:rPr lang="en-US" sz="2400" b="0" dirty="0"/>
              <a:t> das </a:t>
            </a:r>
            <a:r>
              <a:rPr lang="en-US" sz="2400" b="0" dirty="0" err="1"/>
              <a:t>Zentrum</a:t>
            </a:r>
            <a:r>
              <a:rPr lang="en-US" sz="2400" b="0" dirty="0"/>
              <a:t> </a:t>
            </a:r>
            <a:endParaRPr lang="en-US" sz="2400" dirty="0"/>
          </a:p>
        </p:txBody>
      </p:sp>
      <p:sp>
        <p:nvSpPr>
          <p:cNvPr id="27" name="Rectangle 26">
            <a:extLst>
              <a:ext uri="{FF2B5EF4-FFF2-40B4-BE49-F238E27FC236}">
                <a16:creationId xmlns:a16="http://schemas.microsoft.com/office/drawing/2014/main" id="{96DB4576-C649-4FD5-B234-C6FF1B913408}"/>
              </a:ext>
            </a:extLst>
          </p:cNvPr>
          <p:cNvSpPr/>
          <p:nvPr/>
        </p:nvSpPr>
        <p:spPr>
          <a:xfrm>
            <a:off x="560892" y="1189535"/>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333"/>
              </a:spcBef>
              <a:buFont typeface="Wingdings" panose="05000000000000000000" pitchFamily="2" charset="2"/>
              <a:buChar char="§"/>
            </a:pPr>
            <a:r>
              <a:rPr lang="de-DE" sz="1556" spc="-23" dirty="0">
                <a:solidFill>
                  <a:schemeClr val="tx1"/>
                </a:solidFill>
              </a:rPr>
              <a:t>Durch ihre eingerückte Positionierung stellen die AV nicht nur eine Anspielstation für Rückpässe dar – viel wichtiger ist, dass sie damit </a:t>
            </a:r>
            <a:r>
              <a:rPr lang="de-DE" sz="1556" b="1" spc="-23" dirty="0">
                <a:solidFill>
                  <a:schemeClr val="tx1"/>
                </a:solidFill>
              </a:rPr>
              <a:t>mögliche Kontersituationen absichern</a:t>
            </a:r>
            <a:r>
              <a:rPr lang="de-DE" sz="1556" spc="-23" dirty="0">
                <a:solidFill>
                  <a:schemeClr val="tx1"/>
                </a:solidFill>
              </a:rPr>
              <a:t> </a:t>
            </a:r>
          </a:p>
          <a:p>
            <a:pPr marL="190483" indent="-190483">
              <a:spcBef>
                <a:spcPts val="333"/>
              </a:spcBef>
              <a:buFont typeface="Wingdings" panose="05000000000000000000" pitchFamily="2" charset="2"/>
              <a:buChar char="§"/>
            </a:pPr>
            <a:r>
              <a:rPr lang="de-DE" sz="1556" spc="-23" dirty="0">
                <a:solidFill>
                  <a:schemeClr val="tx1"/>
                </a:solidFill>
              </a:rPr>
              <a:t>Durch ihre Positionierung kommen sie schnell ins </a:t>
            </a:r>
            <a:r>
              <a:rPr lang="de-DE" sz="1556" spc="-23" dirty="0" err="1">
                <a:solidFill>
                  <a:schemeClr val="tx1"/>
                </a:solidFill>
              </a:rPr>
              <a:t>Gegenpressing</a:t>
            </a:r>
            <a:r>
              <a:rPr lang="de-DE" sz="1556" spc="-23" dirty="0">
                <a:solidFill>
                  <a:schemeClr val="tx1"/>
                </a:solidFill>
              </a:rPr>
              <a:t>, um </a:t>
            </a:r>
            <a:r>
              <a:rPr lang="de-DE" sz="1556" b="1" spc="-23" dirty="0">
                <a:solidFill>
                  <a:schemeClr val="tx1"/>
                </a:solidFill>
              </a:rPr>
              <a:t>Kontersituationen</a:t>
            </a:r>
            <a:r>
              <a:rPr lang="de-DE" sz="1556" spc="-23" dirty="0">
                <a:solidFill>
                  <a:schemeClr val="tx1"/>
                </a:solidFill>
              </a:rPr>
              <a:t> mit den umstehenden Teamkollegen </a:t>
            </a:r>
            <a:r>
              <a:rPr lang="de-DE" sz="1556" b="1" spc="-23" dirty="0">
                <a:solidFill>
                  <a:schemeClr val="tx1"/>
                </a:solidFill>
              </a:rPr>
              <a:t>bereits im Keim zu ersticken</a:t>
            </a:r>
            <a:endParaRPr lang="en-US" sz="1556" b="1" spc="-23" dirty="0">
              <a:solidFill>
                <a:schemeClr val="tx1"/>
              </a:solidFill>
            </a:endParaRPr>
          </a:p>
        </p:txBody>
      </p:sp>
      <p:sp>
        <p:nvSpPr>
          <p:cNvPr id="28" name="TextBox 27">
            <a:extLst>
              <a:ext uri="{FF2B5EF4-FFF2-40B4-BE49-F238E27FC236}">
                <a16:creationId xmlns:a16="http://schemas.microsoft.com/office/drawing/2014/main" id="{674DB674-DB94-455B-82DE-97D18E99BFF6}"/>
              </a:ext>
            </a:extLst>
          </p:cNvPr>
          <p:cNvSpPr txBox="1"/>
          <p:nvPr/>
        </p:nvSpPr>
        <p:spPr>
          <a:xfrm>
            <a:off x="2374019"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sp>
        <p:nvSpPr>
          <p:cNvPr id="29" name="Rectangle 28">
            <a:extLst>
              <a:ext uri="{FF2B5EF4-FFF2-40B4-BE49-F238E27FC236}">
                <a16:creationId xmlns:a16="http://schemas.microsoft.com/office/drawing/2014/main" id="{D8DF6938-1B5C-4347-83A4-0F7250225071}"/>
              </a:ext>
            </a:extLst>
          </p:cNvPr>
          <p:cNvSpPr/>
          <p:nvPr/>
        </p:nvSpPr>
        <p:spPr>
          <a:xfrm>
            <a:off x="560892" y="3886978"/>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667"/>
              </a:spcBef>
              <a:buFont typeface="Wingdings" panose="05000000000000000000" pitchFamily="2" charset="2"/>
              <a:buChar char="§"/>
            </a:pPr>
            <a:r>
              <a:rPr lang="de-DE" sz="1556" spc="-23" dirty="0">
                <a:solidFill>
                  <a:schemeClr val="tx1"/>
                </a:solidFill>
              </a:rPr>
              <a:t>Startet der Gegner nach einem Abstoß einen geordneten Spielaufbau, agieren die Außenverteidiger </a:t>
            </a:r>
            <a:r>
              <a:rPr lang="de-DE" sz="1556" b="1" spc="-23" dirty="0">
                <a:solidFill>
                  <a:schemeClr val="tx1"/>
                </a:solidFill>
              </a:rPr>
              <a:t>klassisch auf einer Höhe mit den IV</a:t>
            </a:r>
          </a:p>
          <a:p>
            <a:pPr marL="190483" indent="-190483">
              <a:spcBef>
                <a:spcPts val="667"/>
              </a:spcBef>
              <a:buFont typeface="Wingdings" panose="05000000000000000000" pitchFamily="2" charset="2"/>
              <a:buChar char="§"/>
            </a:pPr>
            <a:r>
              <a:rPr lang="de-DE" sz="1556" spc="-23" dirty="0">
                <a:solidFill>
                  <a:schemeClr val="tx1"/>
                </a:solidFill>
              </a:rPr>
              <a:t>Kein Team in der 2. Liga presst so aktiv und so hoch wie der HSV, was dazu führt, dass die </a:t>
            </a:r>
            <a:r>
              <a:rPr lang="de-DE" sz="1556" b="1" spc="-23" dirty="0">
                <a:solidFill>
                  <a:schemeClr val="tx1"/>
                </a:solidFill>
              </a:rPr>
              <a:t>letzte Linie häufig an der Mittellinie positioniert ist</a:t>
            </a:r>
            <a:r>
              <a:rPr lang="de-DE" sz="1556" spc="-23" dirty="0">
                <a:solidFill>
                  <a:schemeClr val="tx1"/>
                </a:solidFill>
              </a:rPr>
              <a:t> – dadurch wird der Gegner zu vielen langen Bällen gezwungen und Außenverteidiger schieben teilweise tief in die gegnerische Hälfte</a:t>
            </a:r>
          </a:p>
        </p:txBody>
      </p:sp>
      <p:sp>
        <p:nvSpPr>
          <p:cNvPr id="30" name="TextBox 29">
            <a:extLst>
              <a:ext uri="{FF2B5EF4-FFF2-40B4-BE49-F238E27FC236}">
                <a16:creationId xmlns:a16="http://schemas.microsoft.com/office/drawing/2014/main" id="{D9CBEDBD-911D-42EC-84A8-98FA7ADE9E4E}"/>
              </a:ext>
            </a:extLst>
          </p:cNvPr>
          <p:cNvSpPr txBox="1"/>
          <p:nvPr/>
        </p:nvSpPr>
        <p:spPr>
          <a:xfrm>
            <a:off x="2374019"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pic>
        <p:nvPicPr>
          <p:cNvPr id="17" name="Picture 16" descr="A group of people on a field&#10;&#10;Description automatically generated with low confidence">
            <a:extLst>
              <a:ext uri="{FF2B5EF4-FFF2-40B4-BE49-F238E27FC236}">
                <a16:creationId xmlns:a16="http://schemas.microsoft.com/office/drawing/2014/main" id="{56F503AB-D86D-428D-BEFB-8C3847BDE75E}"/>
              </a:ext>
            </a:extLst>
          </p:cNvPr>
          <p:cNvPicPr>
            <a:picLocks noChangeAspect="1"/>
          </p:cNvPicPr>
          <p:nvPr/>
        </p:nvPicPr>
        <p:blipFill>
          <a:blip r:embed="rId6"/>
          <a:stretch>
            <a:fillRect/>
          </a:stretch>
        </p:blipFill>
        <p:spPr>
          <a:xfrm>
            <a:off x="7136063" y="1340257"/>
            <a:ext cx="3758400" cy="2088000"/>
          </a:xfrm>
          <a:prstGeom prst="rect">
            <a:avLst/>
          </a:prstGeom>
        </p:spPr>
      </p:pic>
      <p:pic>
        <p:nvPicPr>
          <p:cNvPr id="23" name="Picture 22" descr="A group of people playing football&#10;&#10;Description automatically generated with low confidence">
            <a:extLst>
              <a:ext uri="{FF2B5EF4-FFF2-40B4-BE49-F238E27FC236}">
                <a16:creationId xmlns:a16="http://schemas.microsoft.com/office/drawing/2014/main" id="{F18AEC07-8B5F-48C5-BB17-AD7E745C7F0E}"/>
              </a:ext>
            </a:extLst>
          </p:cNvPr>
          <p:cNvPicPr>
            <a:picLocks noChangeAspect="1"/>
          </p:cNvPicPr>
          <p:nvPr/>
        </p:nvPicPr>
        <p:blipFill>
          <a:blip r:embed="rId7"/>
          <a:stretch>
            <a:fillRect/>
          </a:stretch>
        </p:blipFill>
        <p:spPr>
          <a:xfrm>
            <a:off x="7136063" y="4064895"/>
            <a:ext cx="3758400" cy="2088000"/>
          </a:xfrm>
          <a:prstGeom prst="rect">
            <a:avLst/>
          </a:prstGeom>
        </p:spPr>
      </p:pic>
      <p:sp>
        <p:nvSpPr>
          <p:cNvPr id="24" name="Slide Number Placeholder 23">
            <a:extLst>
              <a:ext uri="{FF2B5EF4-FFF2-40B4-BE49-F238E27FC236}">
                <a16:creationId xmlns:a16="http://schemas.microsoft.com/office/drawing/2014/main" id="{6D4A3AB9-287A-4C1F-AA17-E35D0E9D03F2}"/>
              </a:ext>
            </a:extLst>
          </p:cNvPr>
          <p:cNvSpPr>
            <a:spLocks noGrp="1"/>
          </p:cNvSpPr>
          <p:nvPr>
            <p:ph type="sldNum" sz="quarter" idx="11"/>
          </p:nvPr>
        </p:nvSpPr>
        <p:spPr/>
        <p:txBody>
          <a:bodyPr/>
          <a:lstStyle/>
          <a:p>
            <a:fld id="{07AB412F-5F68-FF4B-85B7-62534E294F92}" type="slidenum">
              <a:rPr lang="de-DE" smtClean="0"/>
              <a:pPr/>
              <a:t>12</a:t>
            </a:fld>
            <a:endParaRPr lang="de-DE"/>
          </a:p>
        </p:txBody>
      </p:sp>
    </p:spTree>
    <p:extLst>
      <p:ext uri="{BB962C8B-B14F-4D97-AF65-F5344CB8AC3E}">
        <p14:creationId xmlns:p14="http://schemas.microsoft.com/office/powerpoint/2010/main" val="68863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3754636894"/>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47478"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2206853" y="2803847"/>
            <a:ext cx="7465556"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err="1">
                <a:solidFill>
                  <a:schemeClr val="bg1"/>
                </a:solidFill>
              </a:rPr>
              <a:t>Anforderungen</a:t>
            </a:r>
            <a:r>
              <a:rPr lang="en-US" sz="4443" b="1" spc="-23" dirty="0">
                <a:solidFill>
                  <a:schemeClr val="bg1"/>
                </a:solidFill>
              </a:rPr>
              <a:t> an die Rolle der </a:t>
            </a:r>
            <a:r>
              <a:rPr lang="en-US" sz="4443" b="1" spc="-23" dirty="0" err="1">
                <a:solidFill>
                  <a:schemeClr val="bg1"/>
                </a:solidFill>
              </a:rPr>
              <a:t>Außenverteidiger</a:t>
            </a:r>
            <a:r>
              <a:rPr lang="en-US" sz="4443" b="1" spc="-23" dirty="0">
                <a:solidFill>
                  <a:schemeClr val="bg1"/>
                </a:solidFill>
              </a:rPr>
              <a:t> </a:t>
            </a:r>
          </a:p>
        </p:txBody>
      </p:sp>
      <p:sp>
        <p:nvSpPr>
          <p:cNvPr id="4" name="TextBox 3">
            <a:extLst>
              <a:ext uri="{FF2B5EF4-FFF2-40B4-BE49-F238E27FC236}">
                <a16:creationId xmlns:a16="http://schemas.microsoft.com/office/drawing/2014/main" id="{4152A1F7-40DE-40DF-8587-24BD9B12A914}"/>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04</a:t>
            </a:r>
          </a:p>
        </p:txBody>
      </p:sp>
    </p:spTree>
    <p:extLst>
      <p:ext uri="{BB962C8B-B14F-4D97-AF65-F5344CB8AC3E}">
        <p14:creationId xmlns:p14="http://schemas.microsoft.com/office/powerpoint/2010/main" val="132435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1FA72FF-2C30-4D5E-9AA5-296CF6F9EBAA}"/>
              </a:ext>
            </a:extLst>
          </p:cNvPr>
          <p:cNvGraphicFramePr>
            <a:graphicFrameLocks noChangeAspect="1"/>
          </p:cNvGraphicFramePr>
          <p:nvPr>
            <p:custDataLst>
              <p:tags r:id="rId2"/>
            </p:custDataLst>
            <p:extLst>
              <p:ext uri="{D42A27DB-BD31-4B8C-83A1-F6EECF244321}">
                <p14:modId xmlns:p14="http://schemas.microsoft.com/office/powerpoint/2010/main" val="3951222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2066"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CFDA03CF-9F99-49F4-9EB5-9F877376A7F7}"/>
              </a:ext>
            </a:extLst>
          </p:cNvPr>
          <p:cNvSpPr/>
          <p:nvPr/>
        </p:nvSpPr>
        <p:spPr>
          <a:xfrm>
            <a:off x="560808" y="1189536"/>
            <a:ext cx="5626157" cy="5035052"/>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a:spcBef>
                <a:spcPts val="667"/>
              </a:spcBef>
            </a:pPr>
            <a:r>
              <a:rPr lang="de-DE" sz="1556" spc="-23" dirty="0">
                <a:solidFill>
                  <a:schemeClr val="tx1"/>
                </a:solidFill>
              </a:rPr>
              <a:t>Die Philosophie von Tim Walter ist sehr stark auf </a:t>
            </a:r>
            <a:r>
              <a:rPr lang="de-DE" sz="1556" b="1" spc="-23" dirty="0">
                <a:solidFill>
                  <a:schemeClr val="tx1"/>
                </a:solidFill>
              </a:rPr>
              <a:t>Ballbesitz und Kontrolle </a:t>
            </a:r>
            <a:r>
              <a:rPr lang="de-DE" sz="1556" spc="-23" dirty="0">
                <a:solidFill>
                  <a:schemeClr val="tx1"/>
                </a:solidFill>
              </a:rPr>
              <a:t>ausgelegt, weshalb alle Spieler eine </a:t>
            </a:r>
            <a:r>
              <a:rPr lang="de-DE" sz="1556" b="1" spc="-23" dirty="0">
                <a:solidFill>
                  <a:schemeClr val="tx1"/>
                </a:solidFill>
              </a:rPr>
              <a:t>hohe Kompetenz im Ballbesitz </a:t>
            </a:r>
            <a:r>
              <a:rPr lang="de-DE" sz="1556" spc="-23" dirty="0">
                <a:solidFill>
                  <a:schemeClr val="tx1"/>
                </a:solidFill>
              </a:rPr>
              <a:t>vorweisen müssen. Dazu zählen folgende Fähigkeiten:</a:t>
            </a:r>
          </a:p>
          <a:p>
            <a:pPr marL="190483" indent="-190483">
              <a:spcBef>
                <a:spcPts val="667"/>
              </a:spcBef>
              <a:buFont typeface="Wingdings" panose="05000000000000000000" pitchFamily="2" charset="2"/>
              <a:buChar char="§"/>
            </a:pPr>
            <a:r>
              <a:rPr lang="de-DE" sz="1556" b="1" spc="-23" dirty="0">
                <a:solidFill>
                  <a:schemeClr val="tx1"/>
                </a:solidFill>
              </a:rPr>
              <a:t>Passspiel: </a:t>
            </a:r>
            <a:r>
              <a:rPr lang="de-DE" sz="1556" spc="-23" dirty="0">
                <a:solidFill>
                  <a:schemeClr val="tx1"/>
                </a:solidFill>
              </a:rPr>
              <a:t>Spieler sollte ein sauberes Passspiel haben, um einfache Fehlpässe zu vermeiden. Dazu gehört insbes. ein sauberer erster Kontakt, da jeder Fehler im Aufbau zu einer Torchance führen kann (Positiv-Beispiel in Situation 9)</a:t>
            </a:r>
          </a:p>
          <a:p>
            <a:pPr marL="190483" indent="-190483">
              <a:spcBef>
                <a:spcPts val="667"/>
              </a:spcBef>
              <a:buFont typeface="Wingdings" panose="05000000000000000000" pitchFamily="2" charset="2"/>
              <a:buChar char="§"/>
            </a:pPr>
            <a:r>
              <a:rPr lang="de-DE" sz="1556" b="1" spc="-23" dirty="0" err="1">
                <a:solidFill>
                  <a:schemeClr val="tx1"/>
                </a:solidFill>
              </a:rPr>
              <a:t>Pressingresistenz</a:t>
            </a:r>
            <a:r>
              <a:rPr lang="de-DE" sz="1556" b="1" spc="-23" dirty="0">
                <a:solidFill>
                  <a:schemeClr val="tx1"/>
                </a:solidFill>
              </a:rPr>
              <a:t>: </a:t>
            </a:r>
            <a:r>
              <a:rPr lang="de-DE" sz="1556" spc="-23" dirty="0">
                <a:solidFill>
                  <a:schemeClr val="tx1"/>
                </a:solidFill>
              </a:rPr>
              <a:t>Der HSV versucht auch bei hohem Pressing des Gegners jeden Ball flach hinten rauszuspielen. Dies führt zwangsläufig zu Dribblings und Drucksituationen im oder am eigenen 16er (Situation 10)</a:t>
            </a:r>
          </a:p>
          <a:p>
            <a:pPr marL="190483" indent="-190483">
              <a:spcBef>
                <a:spcPts val="667"/>
              </a:spcBef>
              <a:buFont typeface="Wingdings" panose="05000000000000000000" pitchFamily="2" charset="2"/>
              <a:buChar char="§"/>
            </a:pPr>
            <a:r>
              <a:rPr lang="de-DE" sz="1556" b="1" spc="-23" dirty="0">
                <a:solidFill>
                  <a:schemeClr val="tx1"/>
                </a:solidFill>
              </a:rPr>
              <a:t>Ballführung:</a:t>
            </a:r>
            <a:r>
              <a:rPr lang="de-DE" sz="1556" spc="-23" dirty="0">
                <a:solidFill>
                  <a:schemeClr val="tx1"/>
                </a:solidFill>
              </a:rPr>
              <a:t> Spieler sollte in der Lage sein, sich bietende Räume zu nutzen und den Ball am Fuß zu treiben</a:t>
            </a:r>
          </a:p>
          <a:p>
            <a:pPr marL="190483" indent="-190483">
              <a:spcBef>
                <a:spcPts val="667"/>
              </a:spcBef>
              <a:buFont typeface="Wingdings" panose="05000000000000000000" pitchFamily="2" charset="2"/>
              <a:buChar char="§"/>
            </a:pPr>
            <a:r>
              <a:rPr lang="de-DE" sz="1556" b="1" spc="-23" dirty="0">
                <a:solidFill>
                  <a:schemeClr val="tx1"/>
                </a:solidFill>
              </a:rPr>
              <a:t>Spielintelligenz/Entscheidungsfindung: </a:t>
            </a:r>
            <a:r>
              <a:rPr lang="de-DE" sz="1556" spc="-23" dirty="0">
                <a:solidFill>
                  <a:schemeClr val="tx1"/>
                </a:solidFill>
              </a:rPr>
              <a:t>Durch die dynamischen Abläufe muss der Spieler in der Lage sein, verschiedene Positionen einzunehmen und Situationen frühzeitig zu antizipieren</a:t>
            </a:r>
            <a:endParaRPr lang="en-US" sz="1556" spc="-23" dirty="0">
              <a:solidFill>
                <a:schemeClr val="tx1"/>
              </a:solidFill>
            </a:endParaRPr>
          </a:p>
        </p:txBody>
      </p:sp>
      <p:sp>
        <p:nvSpPr>
          <p:cNvPr id="4" name="TextBox 3">
            <a:extLst>
              <a:ext uri="{FF2B5EF4-FFF2-40B4-BE49-F238E27FC236}">
                <a16:creationId xmlns:a16="http://schemas.microsoft.com/office/drawing/2014/main" id="{9A948D7A-D23D-4619-AD92-D1A48ABCA6DF}"/>
              </a:ext>
            </a:extLst>
          </p:cNvPr>
          <p:cNvSpPr txBox="1"/>
          <p:nvPr/>
        </p:nvSpPr>
        <p:spPr>
          <a:xfrm>
            <a:off x="2373931"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Im</a:t>
            </a:r>
            <a:r>
              <a:rPr lang="en-US" sz="1777" b="1" spc="-23" dirty="0"/>
              <a:t> </a:t>
            </a:r>
            <a:r>
              <a:rPr lang="en-US" sz="1777" b="1" spc="-23" dirty="0" err="1"/>
              <a:t>Ballbesitz</a:t>
            </a:r>
            <a:endParaRPr lang="en-US" sz="1777" b="1" spc="-23" dirty="0"/>
          </a:p>
        </p:txBody>
      </p:sp>
      <p:pic>
        <p:nvPicPr>
          <p:cNvPr id="29" name="Picture 28" descr="A group of people playing football&#10;&#10;Description automatically generated with medium confidence">
            <a:extLst>
              <a:ext uri="{FF2B5EF4-FFF2-40B4-BE49-F238E27FC236}">
                <a16:creationId xmlns:a16="http://schemas.microsoft.com/office/drawing/2014/main" id="{13062662-3394-4DDB-BB55-7271CC6655D6}"/>
              </a:ext>
            </a:extLst>
          </p:cNvPr>
          <p:cNvPicPr>
            <a:picLocks noChangeAspect="1"/>
          </p:cNvPicPr>
          <p:nvPr/>
        </p:nvPicPr>
        <p:blipFill>
          <a:blip r:embed="rId6"/>
          <a:stretch>
            <a:fillRect/>
          </a:stretch>
        </p:blipFill>
        <p:spPr>
          <a:xfrm>
            <a:off x="7184228" y="1355419"/>
            <a:ext cx="3758400" cy="2088000"/>
          </a:xfrm>
          <a:prstGeom prst="rect">
            <a:avLst/>
          </a:prstGeom>
        </p:spPr>
      </p:pic>
      <p:pic>
        <p:nvPicPr>
          <p:cNvPr id="31" name="Picture 30" descr="A group of people playing baseball&#10;&#10;Description automatically generated with low confidence">
            <a:extLst>
              <a:ext uri="{FF2B5EF4-FFF2-40B4-BE49-F238E27FC236}">
                <a16:creationId xmlns:a16="http://schemas.microsoft.com/office/drawing/2014/main" id="{8B7C113F-2934-47A5-A95D-6816FB3AE567}"/>
              </a:ext>
            </a:extLst>
          </p:cNvPr>
          <p:cNvPicPr>
            <a:picLocks noChangeAspect="1"/>
          </p:cNvPicPr>
          <p:nvPr/>
        </p:nvPicPr>
        <p:blipFill>
          <a:blip r:embed="rId7"/>
          <a:stretch>
            <a:fillRect/>
          </a:stretch>
        </p:blipFill>
        <p:spPr>
          <a:xfrm>
            <a:off x="7184229" y="4063919"/>
            <a:ext cx="3758399" cy="2088000"/>
          </a:xfrm>
          <a:prstGeom prst="rect">
            <a:avLst/>
          </a:prstGeom>
        </p:spPr>
      </p:pic>
      <p:sp>
        <p:nvSpPr>
          <p:cNvPr id="34" name="Title 1">
            <a:extLst>
              <a:ext uri="{FF2B5EF4-FFF2-40B4-BE49-F238E27FC236}">
                <a16:creationId xmlns:a16="http://schemas.microsoft.com/office/drawing/2014/main" id="{F6F1A8A8-56C3-4646-A98F-0276BAB5961E}"/>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Anforderung</a:t>
            </a:r>
            <a:r>
              <a:rPr lang="en-US" sz="2400" dirty="0">
                <a:solidFill>
                  <a:srgbClr val="1A5CB0"/>
                </a:solidFill>
              </a:rPr>
              <a:t>:</a:t>
            </a:r>
            <a:r>
              <a:rPr lang="en-US" sz="2400" dirty="0"/>
              <a:t> </a:t>
            </a:r>
            <a:r>
              <a:rPr lang="en-US" sz="2400" b="0" dirty="0"/>
              <a:t>Der Spieler </a:t>
            </a:r>
            <a:r>
              <a:rPr lang="en-US" sz="2400" b="0" dirty="0" err="1"/>
              <a:t>sollte</a:t>
            </a:r>
            <a:r>
              <a:rPr lang="en-US" sz="2400" b="0" dirty="0"/>
              <a:t> </a:t>
            </a:r>
            <a:r>
              <a:rPr lang="en-US" sz="2400" b="0" dirty="0" err="1"/>
              <a:t>eine</a:t>
            </a:r>
            <a:r>
              <a:rPr lang="en-US" sz="2400" b="0" dirty="0"/>
              <a:t> </a:t>
            </a:r>
            <a:r>
              <a:rPr lang="en-US" sz="2400" b="0" dirty="0" err="1"/>
              <a:t>große</a:t>
            </a:r>
            <a:r>
              <a:rPr lang="en-US" sz="2400" b="0" dirty="0"/>
              <a:t> </a:t>
            </a:r>
            <a:r>
              <a:rPr lang="en-US" sz="2400" b="0" dirty="0" err="1"/>
              <a:t>Sicherheit</a:t>
            </a:r>
            <a:r>
              <a:rPr lang="en-US" sz="2400" b="0" dirty="0"/>
              <a:t> </a:t>
            </a:r>
            <a:r>
              <a:rPr lang="en-US" sz="2400" b="0" dirty="0" err="1"/>
              <a:t>im</a:t>
            </a:r>
            <a:r>
              <a:rPr lang="en-US" sz="2400" b="0" dirty="0"/>
              <a:t> </a:t>
            </a:r>
            <a:r>
              <a:rPr lang="en-US" sz="2400" b="0" dirty="0" err="1"/>
              <a:t>Passspiel</a:t>
            </a:r>
            <a:r>
              <a:rPr lang="en-US" sz="2400" b="0" dirty="0"/>
              <a:t> </a:t>
            </a:r>
            <a:r>
              <a:rPr lang="en-US" sz="2400" b="0" dirty="0" err="1"/>
              <a:t>ausstrahlen</a:t>
            </a:r>
            <a:r>
              <a:rPr lang="en-US" sz="2400" b="0" dirty="0"/>
              <a:t> und </a:t>
            </a:r>
            <a:r>
              <a:rPr lang="en-US" sz="2400" b="0" dirty="0" err="1"/>
              <a:t>auch</a:t>
            </a:r>
            <a:r>
              <a:rPr lang="en-US" sz="2400" b="0" dirty="0"/>
              <a:t> in </a:t>
            </a:r>
            <a:r>
              <a:rPr lang="en-US" sz="2400" b="0" dirty="0" err="1"/>
              <a:t>Drucksituationen</a:t>
            </a:r>
            <a:r>
              <a:rPr lang="en-US" sz="2400" b="0" dirty="0"/>
              <a:t> </a:t>
            </a:r>
            <a:r>
              <a:rPr lang="en-US" sz="2400" b="0" dirty="0" err="1"/>
              <a:t>resistent</a:t>
            </a:r>
            <a:r>
              <a:rPr lang="en-US" sz="2400" b="0" dirty="0"/>
              <a:t> </a:t>
            </a:r>
            <a:r>
              <a:rPr lang="en-US" sz="2400" b="0" dirty="0" err="1"/>
              <a:t>bleiben</a:t>
            </a:r>
            <a:endParaRPr lang="en-US" sz="2400" dirty="0"/>
          </a:p>
        </p:txBody>
      </p:sp>
      <p:sp>
        <p:nvSpPr>
          <p:cNvPr id="50" name="Rectangle 49">
            <a:extLst>
              <a:ext uri="{FF2B5EF4-FFF2-40B4-BE49-F238E27FC236}">
                <a16:creationId xmlns:a16="http://schemas.microsoft.com/office/drawing/2014/main" id="{BABD0517-4E2C-4E75-9692-A46675651351}"/>
              </a:ext>
            </a:extLst>
          </p:cNvPr>
          <p:cNvSpPr/>
          <p:nvPr/>
        </p:nvSpPr>
        <p:spPr>
          <a:xfrm>
            <a:off x="6712152" y="1189535"/>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51" name="TextBox 50">
            <a:extLst>
              <a:ext uri="{FF2B5EF4-FFF2-40B4-BE49-F238E27FC236}">
                <a16:creationId xmlns:a16="http://schemas.microsoft.com/office/drawing/2014/main" id="{8CF0C436-AC93-4C2A-B0C3-9C83DA8560C6}"/>
              </a:ext>
            </a:extLst>
          </p:cNvPr>
          <p:cNvSpPr txBox="1"/>
          <p:nvPr/>
        </p:nvSpPr>
        <p:spPr>
          <a:xfrm>
            <a:off x="8015308"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9</a:t>
            </a:r>
          </a:p>
        </p:txBody>
      </p:sp>
      <p:sp>
        <p:nvSpPr>
          <p:cNvPr id="52" name="Rectangle 51">
            <a:extLst>
              <a:ext uri="{FF2B5EF4-FFF2-40B4-BE49-F238E27FC236}">
                <a16:creationId xmlns:a16="http://schemas.microsoft.com/office/drawing/2014/main" id="{D7AF7FD5-11C7-41C5-9680-A23D387C35D9}"/>
              </a:ext>
            </a:extLst>
          </p:cNvPr>
          <p:cNvSpPr/>
          <p:nvPr/>
        </p:nvSpPr>
        <p:spPr>
          <a:xfrm>
            <a:off x="6712152" y="3889147"/>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53" name="TextBox 52">
            <a:extLst>
              <a:ext uri="{FF2B5EF4-FFF2-40B4-BE49-F238E27FC236}">
                <a16:creationId xmlns:a16="http://schemas.microsoft.com/office/drawing/2014/main" id="{CAA73CD0-E0F3-4CBB-A655-B154A6CD71CB}"/>
              </a:ext>
            </a:extLst>
          </p:cNvPr>
          <p:cNvSpPr txBox="1"/>
          <p:nvPr/>
        </p:nvSpPr>
        <p:spPr>
          <a:xfrm>
            <a:off x="7951098"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10</a:t>
            </a:r>
          </a:p>
        </p:txBody>
      </p:sp>
      <p:sp>
        <p:nvSpPr>
          <p:cNvPr id="18" name="Slide Number Placeholder 17">
            <a:extLst>
              <a:ext uri="{FF2B5EF4-FFF2-40B4-BE49-F238E27FC236}">
                <a16:creationId xmlns:a16="http://schemas.microsoft.com/office/drawing/2014/main" id="{BA5DBCAA-27AC-43F9-8F24-CD093ADBF2CF}"/>
              </a:ext>
            </a:extLst>
          </p:cNvPr>
          <p:cNvSpPr>
            <a:spLocks noGrp="1"/>
          </p:cNvSpPr>
          <p:nvPr>
            <p:ph type="sldNum" sz="quarter" idx="11"/>
          </p:nvPr>
        </p:nvSpPr>
        <p:spPr/>
        <p:txBody>
          <a:bodyPr/>
          <a:lstStyle/>
          <a:p>
            <a:fld id="{07AB412F-5F68-FF4B-85B7-62534E294F92}" type="slidenum">
              <a:rPr lang="de-DE" smtClean="0"/>
              <a:pPr/>
              <a:t>14</a:t>
            </a:fld>
            <a:endParaRPr lang="de-DE"/>
          </a:p>
        </p:txBody>
      </p:sp>
    </p:spTree>
    <p:extLst>
      <p:ext uri="{BB962C8B-B14F-4D97-AF65-F5344CB8AC3E}">
        <p14:creationId xmlns:p14="http://schemas.microsoft.com/office/powerpoint/2010/main" val="157310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1FA72FF-2C30-4D5E-9AA5-296CF6F9EBA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396" name="think-cell Slide" r:id="rId4" imgW="415" imgH="416" progId="TCLayout.ActiveDocument.1">
                  <p:embed/>
                </p:oleObj>
              </mc:Choice>
              <mc:Fallback>
                <p:oleObj name="think-cell Slide" r:id="rId4" imgW="415" imgH="416" progId="TCLayout.ActiveDocument.1">
                  <p:embed/>
                  <p:pic>
                    <p:nvPicPr>
                      <p:cNvPr id="7" name="Object 6" hidden="1">
                        <a:extLst>
                          <a:ext uri="{FF2B5EF4-FFF2-40B4-BE49-F238E27FC236}">
                            <a16:creationId xmlns:a16="http://schemas.microsoft.com/office/drawing/2014/main" id="{B1FA72FF-2C30-4D5E-9AA5-296CF6F9EBA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CFDA03CF-9F99-49F4-9EB5-9F877376A7F7}"/>
              </a:ext>
            </a:extLst>
          </p:cNvPr>
          <p:cNvSpPr/>
          <p:nvPr/>
        </p:nvSpPr>
        <p:spPr>
          <a:xfrm>
            <a:off x="560808" y="1189536"/>
            <a:ext cx="5626157" cy="5035052"/>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a:spcBef>
                <a:spcPts val="667"/>
              </a:spcBef>
            </a:pPr>
            <a:r>
              <a:rPr lang="de-DE" sz="1556" spc="-23" dirty="0">
                <a:solidFill>
                  <a:schemeClr val="tx1"/>
                </a:solidFill>
              </a:rPr>
              <a:t>Das aggressive Pressing und die hoch-stehende Abwehr führen zu einer Anfälligkeit bei Kontern. Um dies zu verhindern, sind neben </a:t>
            </a:r>
            <a:r>
              <a:rPr lang="de-DE" sz="1556" b="1" spc="-23" dirty="0">
                <a:solidFill>
                  <a:schemeClr val="tx1"/>
                </a:solidFill>
              </a:rPr>
              <a:t>gutem Zweikampfverhalten sowohl physische Fähigkeiten als auch Spielintelligenz </a:t>
            </a:r>
            <a:r>
              <a:rPr lang="de-DE" sz="1556" spc="-23" dirty="0">
                <a:solidFill>
                  <a:schemeClr val="tx1"/>
                </a:solidFill>
              </a:rPr>
              <a:t>erforderlich:</a:t>
            </a:r>
          </a:p>
          <a:p>
            <a:pPr marL="190483" indent="-190483">
              <a:spcBef>
                <a:spcPts val="667"/>
              </a:spcBef>
              <a:buFont typeface="Wingdings" panose="05000000000000000000" pitchFamily="2" charset="2"/>
              <a:buChar char="§"/>
            </a:pPr>
            <a:r>
              <a:rPr lang="de-DE" sz="1556" b="1" spc="-23" dirty="0">
                <a:solidFill>
                  <a:schemeClr val="tx1"/>
                </a:solidFill>
              </a:rPr>
              <a:t>Physis:</a:t>
            </a:r>
            <a:r>
              <a:rPr lang="de-DE" sz="1556" spc="-23" dirty="0">
                <a:solidFill>
                  <a:schemeClr val="tx1"/>
                </a:solidFill>
              </a:rPr>
              <a:t> Durch die hoch-stehende letzte Linie werden Verteidiger zwangsläufig in Laufduelle verwickelt – insbesondere gute Physis und Antrittsschnelligkeit sind hier erforderlich (Situation 11)</a:t>
            </a:r>
          </a:p>
          <a:p>
            <a:pPr marL="190483" indent="-190483">
              <a:spcBef>
                <a:spcPts val="667"/>
              </a:spcBef>
              <a:buFont typeface="Wingdings" panose="05000000000000000000" pitchFamily="2" charset="2"/>
              <a:buChar char="§"/>
            </a:pPr>
            <a:r>
              <a:rPr lang="de-DE" sz="1556" b="1" spc="-23" dirty="0">
                <a:solidFill>
                  <a:schemeClr val="tx1"/>
                </a:solidFill>
              </a:rPr>
              <a:t>Zweikampfverhalten:</a:t>
            </a:r>
            <a:r>
              <a:rPr lang="de-DE" sz="1556" spc="-23" dirty="0">
                <a:solidFill>
                  <a:schemeClr val="tx1"/>
                </a:solidFill>
              </a:rPr>
              <a:t> Außenverteidiger werden häufig in 1 vs. 1 oder gar 1 vs. 2 Situationen in offenen Räumen verwickelt (Situation 12)</a:t>
            </a:r>
          </a:p>
          <a:p>
            <a:pPr marL="190483" indent="-190483">
              <a:spcBef>
                <a:spcPts val="667"/>
              </a:spcBef>
              <a:buFont typeface="Wingdings" panose="05000000000000000000" pitchFamily="2" charset="2"/>
              <a:buChar char="§"/>
            </a:pPr>
            <a:r>
              <a:rPr lang="de-DE" sz="1556" b="1" spc="-23" dirty="0">
                <a:solidFill>
                  <a:schemeClr val="tx1"/>
                </a:solidFill>
              </a:rPr>
              <a:t>Kopfballstärke:</a:t>
            </a:r>
            <a:r>
              <a:rPr lang="de-DE" sz="1556" spc="-23" dirty="0">
                <a:solidFill>
                  <a:schemeClr val="tx1"/>
                </a:solidFill>
              </a:rPr>
              <a:t> Viele Teams in der 2. Liga definieren sich über Standardsituationen und spielen auch durch das hohe Anlaufen des HSV viele lange Bälle</a:t>
            </a:r>
          </a:p>
          <a:p>
            <a:pPr marL="190483" indent="-190483">
              <a:spcBef>
                <a:spcPts val="667"/>
              </a:spcBef>
              <a:buFont typeface="Wingdings" panose="05000000000000000000" pitchFamily="2" charset="2"/>
              <a:buChar char="§"/>
            </a:pPr>
            <a:r>
              <a:rPr lang="de-DE" sz="1556" b="1" spc="-23" dirty="0">
                <a:solidFill>
                  <a:schemeClr val="tx1"/>
                </a:solidFill>
              </a:rPr>
              <a:t>Spielintelligenz/Entscheidungsfindung</a:t>
            </a:r>
            <a:r>
              <a:rPr lang="de-DE" sz="1556" spc="-23" dirty="0">
                <a:solidFill>
                  <a:schemeClr val="tx1"/>
                </a:solidFill>
              </a:rPr>
              <a:t>: Als hoch stehende Absicherung gegen Konter muss der Spieler ständig Entscheidungen treffen, ob er ins </a:t>
            </a:r>
            <a:r>
              <a:rPr lang="de-DE" sz="1556" spc="-23" dirty="0" err="1">
                <a:solidFill>
                  <a:schemeClr val="tx1"/>
                </a:solidFill>
              </a:rPr>
              <a:t>Gegenpressing</a:t>
            </a:r>
            <a:r>
              <a:rPr lang="de-DE" sz="1556" spc="-23" dirty="0">
                <a:solidFill>
                  <a:schemeClr val="tx1"/>
                </a:solidFill>
              </a:rPr>
              <a:t> geht oder sich fallen lässt – Stellungsfehler führen zu riesigen Lücken   </a:t>
            </a:r>
          </a:p>
        </p:txBody>
      </p:sp>
      <p:sp>
        <p:nvSpPr>
          <p:cNvPr id="4" name="TextBox 3">
            <a:extLst>
              <a:ext uri="{FF2B5EF4-FFF2-40B4-BE49-F238E27FC236}">
                <a16:creationId xmlns:a16="http://schemas.microsoft.com/office/drawing/2014/main" id="{9A948D7A-D23D-4619-AD92-D1A48ABCA6DF}"/>
              </a:ext>
            </a:extLst>
          </p:cNvPr>
          <p:cNvSpPr txBox="1"/>
          <p:nvPr/>
        </p:nvSpPr>
        <p:spPr>
          <a:xfrm>
            <a:off x="2373931"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Gegen</a:t>
            </a:r>
            <a:r>
              <a:rPr lang="en-US" sz="1777" b="1" spc="-23" dirty="0"/>
              <a:t> den Ball</a:t>
            </a:r>
          </a:p>
        </p:txBody>
      </p:sp>
      <p:sp>
        <p:nvSpPr>
          <p:cNvPr id="34" name="Title 1">
            <a:extLst>
              <a:ext uri="{FF2B5EF4-FFF2-40B4-BE49-F238E27FC236}">
                <a16:creationId xmlns:a16="http://schemas.microsoft.com/office/drawing/2014/main" id="{F6F1A8A8-56C3-4646-A98F-0276BAB5961E}"/>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Anforderungen</a:t>
            </a:r>
            <a:r>
              <a:rPr lang="en-US" sz="2400" dirty="0">
                <a:solidFill>
                  <a:srgbClr val="1A5CB0"/>
                </a:solidFill>
              </a:rPr>
              <a:t>:</a:t>
            </a:r>
            <a:r>
              <a:rPr lang="en-US" sz="2400" dirty="0"/>
              <a:t> </a:t>
            </a:r>
            <a:r>
              <a:rPr lang="en-US" sz="2400" b="0" dirty="0" err="1"/>
              <a:t>Durch</a:t>
            </a:r>
            <a:r>
              <a:rPr lang="en-US" sz="2400" b="0" dirty="0"/>
              <a:t> die </a:t>
            </a:r>
            <a:r>
              <a:rPr lang="en-US" sz="2400" b="0" dirty="0" err="1"/>
              <a:t>risiko-behaftete</a:t>
            </a:r>
            <a:r>
              <a:rPr lang="en-US" sz="2400" b="0" dirty="0"/>
              <a:t> </a:t>
            </a:r>
            <a:r>
              <a:rPr lang="en-US" sz="2400" b="0" dirty="0" err="1"/>
              <a:t>Spielweise</a:t>
            </a:r>
            <a:r>
              <a:rPr lang="en-US" sz="2400" b="0" dirty="0"/>
              <a:t> </a:t>
            </a:r>
            <a:r>
              <a:rPr lang="en-US" sz="2400" b="0" dirty="0" err="1"/>
              <a:t>ist</a:t>
            </a:r>
            <a:r>
              <a:rPr lang="en-US" sz="2400" b="0" dirty="0"/>
              <a:t> </a:t>
            </a:r>
            <a:r>
              <a:rPr lang="en-US" sz="2400" b="0" dirty="0" err="1"/>
              <a:t>eine</a:t>
            </a:r>
            <a:r>
              <a:rPr lang="en-US" sz="2400" b="0" dirty="0"/>
              <a:t> </a:t>
            </a:r>
            <a:r>
              <a:rPr lang="en-US" sz="2400" b="0" dirty="0" err="1"/>
              <a:t>gute</a:t>
            </a:r>
            <a:r>
              <a:rPr lang="en-US" sz="2400" b="0" dirty="0"/>
              <a:t> Physis </a:t>
            </a:r>
            <a:r>
              <a:rPr lang="en-US" sz="2400" b="0" dirty="0" err="1"/>
              <a:t>sowie</a:t>
            </a:r>
            <a:r>
              <a:rPr lang="en-US" sz="2400" b="0" dirty="0"/>
              <a:t> </a:t>
            </a:r>
            <a:r>
              <a:rPr lang="en-US" sz="2400" b="0" dirty="0" err="1"/>
              <a:t>Entscheidungsfindung</a:t>
            </a:r>
            <a:r>
              <a:rPr lang="en-US" sz="2400" b="0" dirty="0"/>
              <a:t> </a:t>
            </a:r>
            <a:r>
              <a:rPr lang="en-US" sz="2400" b="0" dirty="0" err="1"/>
              <a:t>über</a:t>
            </a:r>
            <a:r>
              <a:rPr lang="en-US" sz="2400" b="0" dirty="0"/>
              <a:t> die </a:t>
            </a:r>
            <a:r>
              <a:rPr lang="en-US" sz="2400" b="0" dirty="0" err="1"/>
              <a:t>Zweikampfführung</a:t>
            </a:r>
            <a:r>
              <a:rPr lang="en-US" sz="2400" b="0" dirty="0"/>
              <a:t> </a:t>
            </a:r>
            <a:r>
              <a:rPr lang="en-US" sz="2400" b="0" dirty="0" err="1"/>
              <a:t>erforderlich</a:t>
            </a:r>
            <a:r>
              <a:rPr lang="en-US" sz="2400" b="0" dirty="0"/>
              <a:t> </a:t>
            </a:r>
            <a:endParaRPr lang="en-US" sz="2400" dirty="0"/>
          </a:p>
        </p:txBody>
      </p:sp>
      <p:sp>
        <p:nvSpPr>
          <p:cNvPr id="50" name="Rectangle 49">
            <a:extLst>
              <a:ext uri="{FF2B5EF4-FFF2-40B4-BE49-F238E27FC236}">
                <a16:creationId xmlns:a16="http://schemas.microsoft.com/office/drawing/2014/main" id="{BABD0517-4E2C-4E75-9692-A46675651351}"/>
              </a:ext>
            </a:extLst>
          </p:cNvPr>
          <p:cNvSpPr/>
          <p:nvPr/>
        </p:nvSpPr>
        <p:spPr>
          <a:xfrm>
            <a:off x="6712152" y="1189535"/>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51" name="TextBox 50">
            <a:extLst>
              <a:ext uri="{FF2B5EF4-FFF2-40B4-BE49-F238E27FC236}">
                <a16:creationId xmlns:a16="http://schemas.microsoft.com/office/drawing/2014/main" id="{8CF0C436-AC93-4C2A-B0C3-9C83DA8560C6}"/>
              </a:ext>
            </a:extLst>
          </p:cNvPr>
          <p:cNvSpPr txBox="1"/>
          <p:nvPr/>
        </p:nvSpPr>
        <p:spPr>
          <a:xfrm>
            <a:off x="8015308"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11</a:t>
            </a:r>
          </a:p>
        </p:txBody>
      </p:sp>
      <p:sp>
        <p:nvSpPr>
          <p:cNvPr id="52" name="Rectangle 51">
            <a:extLst>
              <a:ext uri="{FF2B5EF4-FFF2-40B4-BE49-F238E27FC236}">
                <a16:creationId xmlns:a16="http://schemas.microsoft.com/office/drawing/2014/main" id="{D7AF7FD5-11C7-41C5-9680-A23D387C35D9}"/>
              </a:ext>
            </a:extLst>
          </p:cNvPr>
          <p:cNvSpPr/>
          <p:nvPr/>
        </p:nvSpPr>
        <p:spPr>
          <a:xfrm>
            <a:off x="6712152" y="3889147"/>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53" name="TextBox 52">
            <a:extLst>
              <a:ext uri="{FF2B5EF4-FFF2-40B4-BE49-F238E27FC236}">
                <a16:creationId xmlns:a16="http://schemas.microsoft.com/office/drawing/2014/main" id="{CAA73CD0-E0F3-4CBB-A655-B154A6CD71CB}"/>
              </a:ext>
            </a:extLst>
          </p:cNvPr>
          <p:cNvSpPr txBox="1"/>
          <p:nvPr/>
        </p:nvSpPr>
        <p:spPr>
          <a:xfrm>
            <a:off x="7951098"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12</a:t>
            </a:r>
          </a:p>
        </p:txBody>
      </p:sp>
      <p:pic>
        <p:nvPicPr>
          <p:cNvPr id="13" name="Picture 12" descr="A group of people playing football&#10;&#10;Description automatically generated with medium confidence">
            <a:extLst>
              <a:ext uri="{FF2B5EF4-FFF2-40B4-BE49-F238E27FC236}">
                <a16:creationId xmlns:a16="http://schemas.microsoft.com/office/drawing/2014/main" id="{33C81F3E-A548-4C9A-9486-8C5874DE2978}"/>
              </a:ext>
            </a:extLst>
          </p:cNvPr>
          <p:cNvPicPr>
            <a:picLocks noChangeAspect="1"/>
          </p:cNvPicPr>
          <p:nvPr/>
        </p:nvPicPr>
        <p:blipFill>
          <a:blip r:embed="rId6"/>
          <a:stretch>
            <a:fillRect/>
          </a:stretch>
        </p:blipFill>
        <p:spPr>
          <a:xfrm>
            <a:off x="7136063" y="4049872"/>
            <a:ext cx="3758400" cy="2088000"/>
          </a:xfrm>
          <a:prstGeom prst="rect">
            <a:avLst/>
          </a:prstGeom>
        </p:spPr>
      </p:pic>
      <p:pic>
        <p:nvPicPr>
          <p:cNvPr id="14" name="Picture 13" descr="A group of people playing football&#10;&#10;Description automatically generated with medium confidence">
            <a:extLst>
              <a:ext uri="{FF2B5EF4-FFF2-40B4-BE49-F238E27FC236}">
                <a16:creationId xmlns:a16="http://schemas.microsoft.com/office/drawing/2014/main" id="{4658D0CA-5378-43F0-A3D5-C408DC91B019}"/>
              </a:ext>
            </a:extLst>
          </p:cNvPr>
          <p:cNvPicPr>
            <a:picLocks noChangeAspect="1"/>
          </p:cNvPicPr>
          <p:nvPr/>
        </p:nvPicPr>
        <p:blipFill>
          <a:blip r:embed="rId7"/>
          <a:stretch>
            <a:fillRect/>
          </a:stretch>
        </p:blipFill>
        <p:spPr>
          <a:xfrm>
            <a:off x="7136063" y="1355500"/>
            <a:ext cx="3758401" cy="2088000"/>
          </a:xfrm>
          <a:prstGeom prst="rect">
            <a:avLst/>
          </a:prstGeom>
        </p:spPr>
      </p:pic>
      <p:sp>
        <p:nvSpPr>
          <p:cNvPr id="21" name="Slide Number Placeholder 20">
            <a:extLst>
              <a:ext uri="{FF2B5EF4-FFF2-40B4-BE49-F238E27FC236}">
                <a16:creationId xmlns:a16="http://schemas.microsoft.com/office/drawing/2014/main" id="{2F4AEC5F-84C8-4610-B0A2-9F9BF9540861}"/>
              </a:ext>
            </a:extLst>
          </p:cNvPr>
          <p:cNvSpPr>
            <a:spLocks noGrp="1"/>
          </p:cNvSpPr>
          <p:nvPr>
            <p:ph type="sldNum" sz="quarter" idx="11"/>
          </p:nvPr>
        </p:nvSpPr>
        <p:spPr/>
        <p:txBody>
          <a:bodyPr/>
          <a:lstStyle/>
          <a:p>
            <a:fld id="{07AB412F-5F68-FF4B-85B7-62534E294F92}" type="slidenum">
              <a:rPr lang="de-DE" smtClean="0"/>
              <a:pPr/>
              <a:t>15</a:t>
            </a:fld>
            <a:endParaRPr lang="de-DE"/>
          </a:p>
        </p:txBody>
      </p:sp>
    </p:spTree>
    <p:extLst>
      <p:ext uri="{BB962C8B-B14F-4D97-AF65-F5344CB8AC3E}">
        <p14:creationId xmlns:p14="http://schemas.microsoft.com/office/powerpoint/2010/main" val="48377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3420978015"/>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48505"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1990709" y="2803847"/>
            <a:ext cx="7897845"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err="1">
                <a:solidFill>
                  <a:schemeClr val="bg1"/>
                </a:solidFill>
              </a:rPr>
              <a:t>Übersetzung</a:t>
            </a:r>
            <a:r>
              <a:rPr lang="en-US" sz="4443" b="1" spc="-23" dirty="0">
                <a:solidFill>
                  <a:schemeClr val="bg1"/>
                </a:solidFill>
              </a:rPr>
              <a:t> in </a:t>
            </a:r>
            <a:br>
              <a:rPr lang="en-US" sz="4443" b="1" spc="-23" dirty="0">
                <a:solidFill>
                  <a:schemeClr val="bg1"/>
                </a:solidFill>
              </a:rPr>
            </a:br>
            <a:r>
              <a:rPr lang="en-US" sz="4443" b="1" spc="-23" dirty="0" err="1">
                <a:solidFill>
                  <a:schemeClr val="bg1"/>
                </a:solidFill>
              </a:rPr>
              <a:t>statistische</a:t>
            </a:r>
            <a:r>
              <a:rPr lang="en-US" sz="4443" b="1" spc="-23" dirty="0">
                <a:solidFill>
                  <a:schemeClr val="bg1"/>
                </a:solidFill>
              </a:rPr>
              <a:t> </a:t>
            </a:r>
            <a:r>
              <a:rPr lang="en-US" sz="4443" b="1" spc="-23" dirty="0" err="1">
                <a:solidFill>
                  <a:schemeClr val="bg1"/>
                </a:solidFill>
              </a:rPr>
              <a:t>Kriterien</a:t>
            </a:r>
            <a:endParaRPr lang="en-US" sz="4443" b="1" spc="-23" dirty="0">
              <a:solidFill>
                <a:schemeClr val="bg1"/>
              </a:solidFill>
            </a:endParaRPr>
          </a:p>
        </p:txBody>
      </p:sp>
      <p:sp>
        <p:nvSpPr>
          <p:cNvPr id="4" name="TextBox 3">
            <a:extLst>
              <a:ext uri="{FF2B5EF4-FFF2-40B4-BE49-F238E27FC236}">
                <a16:creationId xmlns:a16="http://schemas.microsoft.com/office/drawing/2014/main" id="{C94A65AB-E2B0-4CF8-AB4A-AF061482F00A}"/>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05</a:t>
            </a:r>
          </a:p>
        </p:txBody>
      </p:sp>
    </p:spTree>
    <p:extLst>
      <p:ext uri="{BB962C8B-B14F-4D97-AF65-F5344CB8AC3E}">
        <p14:creationId xmlns:p14="http://schemas.microsoft.com/office/powerpoint/2010/main" val="1483014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a:extLst>
              <a:ext uri="{FF2B5EF4-FFF2-40B4-BE49-F238E27FC236}">
                <a16:creationId xmlns:a16="http://schemas.microsoft.com/office/drawing/2014/main" id="{5173EBF1-FA1B-4042-94E3-6A850EA19173}"/>
              </a:ext>
            </a:extLst>
          </p:cNvPr>
          <p:cNvGraphicFramePr>
            <a:graphicFrameLocks noChangeAspect="1"/>
          </p:cNvGraphicFramePr>
          <p:nvPr>
            <p:custDataLst>
              <p:tags r:id="rId2"/>
            </p:custDataLst>
            <p:extLst>
              <p:ext uri="{D42A27DB-BD31-4B8C-83A1-F6EECF244321}">
                <p14:modId xmlns:p14="http://schemas.microsoft.com/office/powerpoint/2010/main" val="3353831396"/>
              </p:ext>
            </p:extLst>
          </p:nvPr>
        </p:nvGraphicFramePr>
        <p:xfrm>
          <a:off x="1764" y="80990"/>
          <a:ext cx="1764" cy="1764"/>
        </p:xfrm>
        <a:graphic>
          <a:graphicData uri="http://schemas.openxmlformats.org/presentationml/2006/ole">
            <mc:AlternateContent xmlns:mc="http://schemas.openxmlformats.org/markup-compatibility/2006">
              <mc:Choice xmlns:v="urn:schemas-microsoft-com:vml" Requires="v">
                <p:oleObj spid="_x0000_s174111" name="think-cell Slide" r:id="rId4" imgW="415" imgH="416" progId="TCLayout.ActiveDocument.1">
                  <p:embed/>
                </p:oleObj>
              </mc:Choice>
              <mc:Fallback>
                <p:oleObj name="think-cell Slide" r:id="rId4" imgW="415" imgH="416" progId="TCLayout.ActiveDocument.1">
                  <p:embed/>
                  <p:pic>
                    <p:nvPicPr>
                      <p:cNvPr id="24" name="Object 23" hidden="1">
                        <a:extLst>
                          <a:ext uri="{FF2B5EF4-FFF2-40B4-BE49-F238E27FC236}">
                            <a16:creationId xmlns:a16="http://schemas.microsoft.com/office/drawing/2014/main" id="{5173EBF1-FA1B-4042-94E3-6A850EA19173}"/>
                          </a:ext>
                        </a:extLst>
                      </p:cNvPr>
                      <p:cNvPicPr/>
                      <p:nvPr/>
                    </p:nvPicPr>
                    <p:blipFill>
                      <a:blip r:embed="rId5"/>
                      <a:stretch>
                        <a:fillRect/>
                      </a:stretch>
                    </p:blipFill>
                    <p:spPr>
                      <a:xfrm>
                        <a:off x="1764" y="80990"/>
                        <a:ext cx="1764" cy="1764"/>
                      </a:xfrm>
                      <a:prstGeom prst="rect">
                        <a:avLst/>
                      </a:prstGeom>
                    </p:spPr>
                  </p:pic>
                </p:oleObj>
              </mc:Fallback>
            </mc:AlternateContent>
          </a:graphicData>
        </a:graphic>
      </p:graphicFrame>
      <p:sp>
        <p:nvSpPr>
          <p:cNvPr id="3" name="Rectangle 2">
            <a:extLst>
              <a:ext uri="{FF2B5EF4-FFF2-40B4-BE49-F238E27FC236}">
                <a16:creationId xmlns:a16="http://schemas.microsoft.com/office/drawing/2014/main" id="{E496A647-B968-4E3A-85C8-F0EED8FBF27B}"/>
              </a:ext>
            </a:extLst>
          </p:cNvPr>
          <p:cNvSpPr/>
          <p:nvPr/>
        </p:nvSpPr>
        <p:spPr>
          <a:xfrm>
            <a:off x="560894" y="1567258"/>
            <a:ext cx="1793796" cy="414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Short/Med </a:t>
            </a:r>
            <a:br>
              <a:rPr lang="en-US" sz="1400" b="1" spc="-23" dirty="0">
                <a:solidFill>
                  <a:schemeClr val="bg1"/>
                </a:solidFill>
              </a:rPr>
            </a:br>
            <a:r>
              <a:rPr lang="en-US" sz="1400" b="1" spc="-23" dirty="0">
                <a:solidFill>
                  <a:schemeClr val="bg1"/>
                </a:solidFill>
              </a:rPr>
              <a:t>Pass Completion %</a:t>
            </a:r>
          </a:p>
        </p:txBody>
      </p:sp>
      <p:sp>
        <p:nvSpPr>
          <p:cNvPr id="4" name="Rectangle 3">
            <a:extLst>
              <a:ext uri="{FF2B5EF4-FFF2-40B4-BE49-F238E27FC236}">
                <a16:creationId xmlns:a16="http://schemas.microsoft.com/office/drawing/2014/main" id="{61F2B63D-27DB-4CE4-B58B-76828FE306F0}"/>
              </a:ext>
            </a:extLst>
          </p:cNvPr>
          <p:cNvSpPr/>
          <p:nvPr/>
        </p:nvSpPr>
        <p:spPr>
          <a:xfrm>
            <a:off x="559977" y="2039761"/>
            <a:ext cx="1793796" cy="414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Turnovers</a:t>
            </a:r>
          </a:p>
        </p:txBody>
      </p:sp>
      <p:sp>
        <p:nvSpPr>
          <p:cNvPr id="6" name="Rectangle 5">
            <a:extLst>
              <a:ext uri="{FF2B5EF4-FFF2-40B4-BE49-F238E27FC236}">
                <a16:creationId xmlns:a16="http://schemas.microsoft.com/office/drawing/2014/main" id="{D912AB22-4AC4-45B8-A9CE-EAEB46C6CF89}"/>
              </a:ext>
            </a:extLst>
          </p:cNvPr>
          <p:cNvSpPr/>
          <p:nvPr/>
        </p:nvSpPr>
        <p:spPr>
          <a:xfrm>
            <a:off x="559977" y="2512264"/>
            <a:ext cx="1793796" cy="414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Progressive Passes</a:t>
            </a:r>
          </a:p>
        </p:txBody>
      </p:sp>
      <p:sp>
        <p:nvSpPr>
          <p:cNvPr id="7" name="Rectangle 6">
            <a:extLst>
              <a:ext uri="{FF2B5EF4-FFF2-40B4-BE49-F238E27FC236}">
                <a16:creationId xmlns:a16="http://schemas.microsoft.com/office/drawing/2014/main" id="{A31D7559-434B-4596-8E05-49FA01C21A6B}"/>
              </a:ext>
            </a:extLst>
          </p:cNvPr>
          <p:cNvSpPr/>
          <p:nvPr/>
        </p:nvSpPr>
        <p:spPr>
          <a:xfrm>
            <a:off x="559977" y="2984767"/>
            <a:ext cx="1793796" cy="414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Progressive Runs</a:t>
            </a:r>
          </a:p>
        </p:txBody>
      </p:sp>
      <p:sp>
        <p:nvSpPr>
          <p:cNvPr id="8" name="Rectangle 7">
            <a:extLst>
              <a:ext uri="{FF2B5EF4-FFF2-40B4-BE49-F238E27FC236}">
                <a16:creationId xmlns:a16="http://schemas.microsoft.com/office/drawing/2014/main" id="{00095909-98E1-4143-9531-68564CF028D3}"/>
              </a:ext>
            </a:extLst>
          </p:cNvPr>
          <p:cNvSpPr/>
          <p:nvPr/>
        </p:nvSpPr>
        <p:spPr>
          <a:xfrm>
            <a:off x="559977" y="3457270"/>
            <a:ext cx="1793796" cy="414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Successful </a:t>
            </a:r>
            <a:br>
              <a:rPr lang="en-US" sz="1400" b="1" spc="-23" dirty="0">
                <a:solidFill>
                  <a:schemeClr val="bg1"/>
                </a:solidFill>
              </a:rPr>
            </a:br>
            <a:r>
              <a:rPr lang="en-US" sz="1400" b="1" spc="-23" dirty="0">
                <a:solidFill>
                  <a:schemeClr val="bg1"/>
                </a:solidFill>
              </a:rPr>
              <a:t>Dribbles, %</a:t>
            </a:r>
          </a:p>
        </p:txBody>
      </p:sp>
      <p:sp>
        <p:nvSpPr>
          <p:cNvPr id="9" name="Rectangle 8">
            <a:extLst>
              <a:ext uri="{FF2B5EF4-FFF2-40B4-BE49-F238E27FC236}">
                <a16:creationId xmlns:a16="http://schemas.microsoft.com/office/drawing/2014/main" id="{6EC18C18-1F32-486C-A3AC-B1541AF7F065}"/>
              </a:ext>
            </a:extLst>
          </p:cNvPr>
          <p:cNvSpPr/>
          <p:nvPr/>
        </p:nvSpPr>
        <p:spPr>
          <a:xfrm>
            <a:off x="559977" y="3929773"/>
            <a:ext cx="1793796" cy="414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Deep completions</a:t>
            </a:r>
          </a:p>
        </p:txBody>
      </p:sp>
      <p:sp>
        <p:nvSpPr>
          <p:cNvPr id="10" name="Rectangle 9">
            <a:extLst>
              <a:ext uri="{FF2B5EF4-FFF2-40B4-BE49-F238E27FC236}">
                <a16:creationId xmlns:a16="http://schemas.microsoft.com/office/drawing/2014/main" id="{C1C54166-7100-4615-AE85-018D2FC4E65F}"/>
              </a:ext>
            </a:extLst>
          </p:cNvPr>
          <p:cNvSpPr/>
          <p:nvPr/>
        </p:nvSpPr>
        <p:spPr>
          <a:xfrm>
            <a:off x="559977" y="4402276"/>
            <a:ext cx="1793796" cy="414000"/>
          </a:xfrm>
          <a:prstGeom prst="rect">
            <a:avLst/>
          </a:prstGeom>
          <a:solidFill>
            <a:schemeClr val="bg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Def Duels won, %</a:t>
            </a:r>
          </a:p>
        </p:txBody>
      </p:sp>
      <p:sp>
        <p:nvSpPr>
          <p:cNvPr id="11" name="Rectangle 10">
            <a:extLst>
              <a:ext uri="{FF2B5EF4-FFF2-40B4-BE49-F238E27FC236}">
                <a16:creationId xmlns:a16="http://schemas.microsoft.com/office/drawing/2014/main" id="{364451C8-FFDB-48B3-BE15-769E200E01AF}"/>
              </a:ext>
            </a:extLst>
          </p:cNvPr>
          <p:cNvSpPr/>
          <p:nvPr/>
        </p:nvSpPr>
        <p:spPr>
          <a:xfrm>
            <a:off x="559977" y="4874779"/>
            <a:ext cx="1793796" cy="414000"/>
          </a:xfrm>
          <a:prstGeom prst="rect">
            <a:avLst/>
          </a:prstGeom>
          <a:solidFill>
            <a:schemeClr val="bg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a:solidFill>
                  <a:schemeClr val="bg1"/>
                </a:solidFill>
              </a:rPr>
              <a:t>Fouls</a:t>
            </a:r>
            <a:endParaRPr lang="en-US" sz="1400" b="1" spc="-23" dirty="0">
              <a:solidFill>
                <a:schemeClr val="bg1"/>
              </a:solidFill>
            </a:endParaRPr>
          </a:p>
        </p:txBody>
      </p:sp>
      <p:sp>
        <p:nvSpPr>
          <p:cNvPr id="12" name="Rectangle 11">
            <a:extLst>
              <a:ext uri="{FF2B5EF4-FFF2-40B4-BE49-F238E27FC236}">
                <a16:creationId xmlns:a16="http://schemas.microsoft.com/office/drawing/2014/main" id="{04F3BEFB-E507-4CDD-80D0-B5407E3F70D5}"/>
              </a:ext>
            </a:extLst>
          </p:cNvPr>
          <p:cNvSpPr/>
          <p:nvPr/>
        </p:nvSpPr>
        <p:spPr>
          <a:xfrm>
            <a:off x="559977" y="5347282"/>
            <a:ext cx="1793796" cy="414000"/>
          </a:xfrm>
          <a:prstGeom prst="rect">
            <a:avLst/>
          </a:prstGeom>
          <a:solidFill>
            <a:schemeClr val="bg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err="1">
                <a:solidFill>
                  <a:schemeClr val="bg1"/>
                </a:solidFill>
              </a:rPr>
              <a:t>Padj</a:t>
            </a:r>
            <a:r>
              <a:rPr lang="en-US" sz="1400" b="1" spc="-23" dirty="0">
                <a:solidFill>
                  <a:schemeClr val="bg1"/>
                </a:solidFill>
              </a:rPr>
              <a:t>. Interceptions</a:t>
            </a:r>
          </a:p>
        </p:txBody>
      </p:sp>
      <p:sp>
        <p:nvSpPr>
          <p:cNvPr id="13" name="Rectangle 12">
            <a:extLst>
              <a:ext uri="{FF2B5EF4-FFF2-40B4-BE49-F238E27FC236}">
                <a16:creationId xmlns:a16="http://schemas.microsoft.com/office/drawing/2014/main" id="{268BFBE5-076E-4B1C-832D-666868B024E4}"/>
              </a:ext>
            </a:extLst>
          </p:cNvPr>
          <p:cNvSpPr/>
          <p:nvPr/>
        </p:nvSpPr>
        <p:spPr>
          <a:xfrm>
            <a:off x="559977" y="5819783"/>
            <a:ext cx="1793796" cy="414000"/>
          </a:xfrm>
          <a:prstGeom prst="rect">
            <a:avLst/>
          </a:prstGeom>
          <a:solidFill>
            <a:schemeClr val="bg1">
              <a:lumMod val="5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360000" rtlCol="0" fromWordArt="0" anchor="ctr" anchorCtr="0" forceAA="0" compatLnSpc="1">
            <a:prstTxWarp prst="textNoShape">
              <a:avLst/>
            </a:prstTxWarp>
            <a:noAutofit/>
          </a:bodyPr>
          <a:lstStyle/>
          <a:p>
            <a:pPr algn="ctr">
              <a:spcBef>
                <a:spcPts val="667"/>
              </a:spcBef>
            </a:pPr>
            <a:r>
              <a:rPr lang="en-US" sz="1400" b="1" spc="-23" dirty="0">
                <a:solidFill>
                  <a:schemeClr val="bg1"/>
                </a:solidFill>
              </a:rPr>
              <a:t>Aerial Wins, %</a:t>
            </a:r>
          </a:p>
        </p:txBody>
      </p:sp>
      <p:sp>
        <p:nvSpPr>
          <p:cNvPr id="14" name="Rectangle 13">
            <a:extLst>
              <a:ext uri="{FF2B5EF4-FFF2-40B4-BE49-F238E27FC236}">
                <a16:creationId xmlns:a16="http://schemas.microsoft.com/office/drawing/2014/main" id="{C1ABC20D-B29F-4749-94FF-0B480BA9CA13}"/>
              </a:ext>
            </a:extLst>
          </p:cNvPr>
          <p:cNvSpPr/>
          <p:nvPr/>
        </p:nvSpPr>
        <p:spPr>
          <a:xfrm>
            <a:off x="2496551" y="1567258"/>
            <a:ext cx="6576328" cy="414000"/>
          </a:xfrm>
          <a:prstGeom prst="rect">
            <a:avLst/>
          </a:prstGeom>
          <a:solidFill>
            <a:srgbClr val="1A5CB0">
              <a:alpha val="20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Prozentuale</a:t>
            </a:r>
            <a:r>
              <a:rPr lang="en-US" sz="1400" spc="-23" dirty="0">
                <a:solidFill>
                  <a:schemeClr val="tx1"/>
                </a:solidFill>
              </a:rPr>
              <a:t> </a:t>
            </a:r>
            <a:r>
              <a:rPr lang="en-US" sz="1400" spc="-23" dirty="0" err="1">
                <a:solidFill>
                  <a:schemeClr val="tx1"/>
                </a:solidFill>
              </a:rPr>
              <a:t>Anzahl</a:t>
            </a:r>
            <a:r>
              <a:rPr lang="en-US" sz="1400" spc="-23" dirty="0">
                <a:solidFill>
                  <a:schemeClr val="tx1"/>
                </a:solidFill>
              </a:rPr>
              <a:t> der </a:t>
            </a:r>
            <a:r>
              <a:rPr lang="en-US" sz="1400" spc="-23" dirty="0" err="1">
                <a:solidFill>
                  <a:schemeClr val="tx1"/>
                </a:solidFill>
              </a:rPr>
              <a:t>Pässe</a:t>
            </a:r>
            <a:r>
              <a:rPr lang="en-US" sz="1400" spc="-23" dirty="0">
                <a:solidFill>
                  <a:schemeClr val="tx1"/>
                </a:solidFill>
              </a:rPr>
              <a:t>, die </a:t>
            </a:r>
            <a:r>
              <a:rPr lang="en-US" sz="1400" spc="-23" dirty="0" err="1">
                <a:solidFill>
                  <a:schemeClr val="tx1"/>
                </a:solidFill>
              </a:rPr>
              <a:t>beim</a:t>
            </a:r>
            <a:r>
              <a:rPr lang="en-US" sz="1400" spc="-23" dirty="0">
                <a:solidFill>
                  <a:schemeClr val="tx1"/>
                </a:solidFill>
              </a:rPr>
              <a:t> </a:t>
            </a:r>
            <a:r>
              <a:rPr lang="en-US" sz="1400" spc="-23" dirty="0" err="1">
                <a:solidFill>
                  <a:schemeClr val="tx1"/>
                </a:solidFill>
              </a:rPr>
              <a:t>Mitspieler</a:t>
            </a:r>
            <a:r>
              <a:rPr lang="en-US" sz="1400" spc="-23" dirty="0">
                <a:solidFill>
                  <a:schemeClr val="tx1"/>
                </a:solidFill>
              </a:rPr>
              <a:t> </a:t>
            </a:r>
            <a:r>
              <a:rPr lang="en-US" sz="1400" spc="-23" dirty="0" err="1">
                <a:solidFill>
                  <a:schemeClr val="tx1"/>
                </a:solidFill>
              </a:rPr>
              <a:t>ankommen</a:t>
            </a:r>
            <a:r>
              <a:rPr lang="en-US" sz="1400" spc="-23" dirty="0">
                <a:solidFill>
                  <a:schemeClr val="tx1"/>
                </a:solidFill>
              </a:rPr>
              <a:t> (</a:t>
            </a:r>
            <a:r>
              <a:rPr lang="en-US" sz="1400" spc="-23" dirty="0" err="1">
                <a:solidFill>
                  <a:schemeClr val="tx1"/>
                </a:solidFill>
              </a:rPr>
              <a:t>Länge</a:t>
            </a:r>
            <a:r>
              <a:rPr lang="en-US" sz="1400" spc="-23" dirty="0">
                <a:solidFill>
                  <a:schemeClr val="tx1"/>
                </a:solidFill>
              </a:rPr>
              <a:t> &lt; 40m)</a:t>
            </a:r>
          </a:p>
        </p:txBody>
      </p:sp>
      <p:sp>
        <p:nvSpPr>
          <p:cNvPr id="15" name="Rectangle 14">
            <a:extLst>
              <a:ext uri="{FF2B5EF4-FFF2-40B4-BE49-F238E27FC236}">
                <a16:creationId xmlns:a16="http://schemas.microsoft.com/office/drawing/2014/main" id="{36DDFA23-B8C7-4267-8AE1-54E4740BD101}"/>
              </a:ext>
            </a:extLst>
          </p:cNvPr>
          <p:cNvSpPr/>
          <p:nvPr/>
        </p:nvSpPr>
        <p:spPr>
          <a:xfrm>
            <a:off x="2496550" y="2038225"/>
            <a:ext cx="6576328" cy="414000"/>
          </a:xfrm>
          <a:prstGeom prst="rect">
            <a:avLst/>
          </a:prstGeom>
          <a:solidFill>
            <a:srgbClr val="1A5CB0">
              <a:alpha val="20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Anzahl</a:t>
            </a:r>
            <a:r>
              <a:rPr lang="en-US" sz="1400" spc="-23" dirty="0">
                <a:solidFill>
                  <a:schemeClr val="tx1"/>
                </a:solidFill>
              </a:rPr>
              <a:t> der </a:t>
            </a:r>
            <a:r>
              <a:rPr lang="en-US" sz="1400" spc="-23" dirty="0" err="1">
                <a:solidFill>
                  <a:schemeClr val="tx1"/>
                </a:solidFill>
              </a:rPr>
              <a:t>Ballverluste</a:t>
            </a:r>
            <a:r>
              <a:rPr lang="en-US" sz="1400" spc="-23" dirty="0">
                <a:solidFill>
                  <a:schemeClr val="tx1"/>
                </a:solidFill>
              </a:rPr>
              <a:t> (</a:t>
            </a:r>
            <a:r>
              <a:rPr lang="en-US" sz="1400" spc="-23" dirty="0" err="1">
                <a:solidFill>
                  <a:schemeClr val="tx1"/>
                </a:solidFill>
              </a:rPr>
              <a:t>Dribblings</a:t>
            </a:r>
            <a:r>
              <a:rPr lang="en-US" sz="1400" spc="-23" dirty="0">
                <a:solidFill>
                  <a:schemeClr val="tx1"/>
                </a:solidFill>
              </a:rPr>
              <a:t> </a:t>
            </a:r>
            <a:r>
              <a:rPr lang="en-US" sz="1400" spc="-23" dirty="0" err="1">
                <a:solidFill>
                  <a:schemeClr val="tx1"/>
                </a:solidFill>
              </a:rPr>
              <a:t>ausgeschlossen</a:t>
            </a:r>
            <a:r>
              <a:rPr lang="en-US" sz="1400" spc="-23" dirty="0">
                <a:solidFill>
                  <a:schemeClr val="tx1"/>
                </a:solidFill>
              </a:rPr>
              <a:t>)</a:t>
            </a:r>
          </a:p>
        </p:txBody>
      </p:sp>
      <p:sp>
        <p:nvSpPr>
          <p:cNvPr id="16" name="Rectangle 15">
            <a:extLst>
              <a:ext uri="{FF2B5EF4-FFF2-40B4-BE49-F238E27FC236}">
                <a16:creationId xmlns:a16="http://schemas.microsoft.com/office/drawing/2014/main" id="{18AF76F6-5A68-4F37-BF97-9FCA6F7878DF}"/>
              </a:ext>
            </a:extLst>
          </p:cNvPr>
          <p:cNvSpPr/>
          <p:nvPr/>
        </p:nvSpPr>
        <p:spPr>
          <a:xfrm>
            <a:off x="2496552" y="2509192"/>
            <a:ext cx="6576328" cy="414000"/>
          </a:xfrm>
          <a:prstGeom prst="rect">
            <a:avLst/>
          </a:prstGeom>
          <a:solidFill>
            <a:srgbClr val="1A5CB0">
              <a:alpha val="20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Anzahl</a:t>
            </a:r>
            <a:r>
              <a:rPr lang="en-US" sz="1400" spc="-23" dirty="0">
                <a:solidFill>
                  <a:schemeClr val="tx1"/>
                </a:solidFill>
              </a:rPr>
              <a:t> der </a:t>
            </a:r>
            <a:r>
              <a:rPr lang="en-US" sz="1400" spc="-23" dirty="0" err="1">
                <a:solidFill>
                  <a:schemeClr val="tx1"/>
                </a:solidFill>
              </a:rPr>
              <a:t>Pässe</a:t>
            </a:r>
            <a:r>
              <a:rPr lang="en-US" sz="1400" spc="-23" dirty="0">
                <a:solidFill>
                  <a:schemeClr val="tx1"/>
                </a:solidFill>
              </a:rPr>
              <a:t>, die den Ball </a:t>
            </a:r>
            <a:r>
              <a:rPr lang="en-US" sz="1400" spc="-23" dirty="0" err="1">
                <a:solidFill>
                  <a:schemeClr val="tx1"/>
                </a:solidFill>
              </a:rPr>
              <a:t>mindestens</a:t>
            </a:r>
            <a:r>
              <a:rPr lang="en-US" sz="1400" spc="-23" dirty="0">
                <a:solidFill>
                  <a:schemeClr val="tx1"/>
                </a:solidFill>
              </a:rPr>
              <a:t> 10m </a:t>
            </a:r>
            <a:r>
              <a:rPr lang="en-US" sz="1400" spc="-23" dirty="0" err="1">
                <a:solidFill>
                  <a:schemeClr val="tx1"/>
                </a:solidFill>
              </a:rPr>
              <a:t>näher</a:t>
            </a:r>
            <a:r>
              <a:rPr lang="en-US" sz="1400" spc="-23" dirty="0">
                <a:solidFill>
                  <a:schemeClr val="tx1"/>
                </a:solidFill>
              </a:rPr>
              <a:t> </a:t>
            </a:r>
            <a:r>
              <a:rPr lang="en-US" sz="1400" spc="-23" dirty="0" err="1">
                <a:solidFill>
                  <a:schemeClr val="tx1"/>
                </a:solidFill>
              </a:rPr>
              <a:t>zum</a:t>
            </a:r>
            <a:r>
              <a:rPr lang="en-US" sz="1400" spc="-23" dirty="0">
                <a:solidFill>
                  <a:schemeClr val="tx1"/>
                </a:solidFill>
              </a:rPr>
              <a:t> Tor </a:t>
            </a:r>
            <a:r>
              <a:rPr lang="en-US" sz="1400" spc="-23" dirty="0" err="1">
                <a:solidFill>
                  <a:schemeClr val="tx1"/>
                </a:solidFill>
              </a:rPr>
              <a:t>bewegen</a:t>
            </a:r>
            <a:endParaRPr lang="en-US" sz="1400" spc="-23" dirty="0">
              <a:solidFill>
                <a:schemeClr val="tx1"/>
              </a:solidFill>
            </a:endParaRPr>
          </a:p>
        </p:txBody>
      </p:sp>
      <p:sp>
        <p:nvSpPr>
          <p:cNvPr id="17" name="Rectangle 16">
            <a:extLst>
              <a:ext uri="{FF2B5EF4-FFF2-40B4-BE49-F238E27FC236}">
                <a16:creationId xmlns:a16="http://schemas.microsoft.com/office/drawing/2014/main" id="{60529D6D-FD91-4ECC-97DB-439BBFD723C0}"/>
              </a:ext>
            </a:extLst>
          </p:cNvPr>
          <p:cNvSpPr/>
          <p:nvPr/>
        </p:nvSpPr>
        <p:spPr>
          <a:xfrm>
            <a:off x="2496549" y="2980159"/>
            <a:ext cx="6576328" cy="414000"/>
          </a:xfrm>
          <a:prstGeom prst="rect">
            <a:avLst/>
          </a:prstGeom>
          <a:solidFill>
            <a:srgbClr val="1A5CB0">
              <a:alpha val="20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Anzal</a:t>
            </a:r>
            <a:r>
              <a:rPr lang="en-US" sz="1400" spc="-23" dirty="0">
                <a:solidFill>
                  <a:schemeClr val="tx1"/>
                </a:solidFill>
              </a:rPr>
              <a:t> der </a:t>
            </a:r>
            <a:r>
              <a:rPr lang="en-US" sz="1400" spc="-23" dirty="0" err="1">
                <a:solidFill>
                  <a:schemeClr val="tx1"/>
                </a:solidFill>
              </a:rPr>
              <a:t>Läufe</a:t>
            </a:r>
            <a:r>
              <a:rPr lang="en-US" sz="1400" spc="-23" dirty="0">
                <a:solidFill>
                  <a:schemeClr val="tx1"/>
                </a:solidFill>
              </a:rPr>
              <a:t> (</a:t>
            </a:r>
            <a:r>
              <a:rPr lang="en-US" sz="1400" spc="-23" dirty="0" err="1">
                <a:solidFill>
                  <a:schemeClr val="tx1"/>
                </a:solidFill>
              </a:rPr>
              <a:t>mindestens</a:t>
            </a:r>
            <a:r>
              <a:rPr lang="en-US" sz="1400" spc="-23" dirty="0">
                <a:solidFill>
                  <a:schemeClr val="tx1"/>
                </a:solidFill>
              </a:rPr>
              <a:t> 10m) </a:t>
            </a:r>
            <a:r>
              <a:rPr lang="en-US" sz="1400" spc="-23" dirty="0" err="1">
                <a:solidFill>
                  <a:schemeClr val="tx1"/>
                </a:solidFill>
              </a:rPr>
              <a:t>mit</a:t>
            </a:r>
            <a:r>
              <a:rPr lang="en-US" sz="1400" spc="-23" dirty="0">
                <a:solidFill>
                  <a:schemeClr val="tx1"/>
                </a:solidFill>
              </a:rPr>
              <a:t> dem Ball </a:t>
            </a:r>
            <a:r>
              <a:rPr lang="en-US" sz="1400" spc="-23" dirty="0" err="1">
                <a:solidFill>
                  <a:schemeClr val="tx1"/>
                </a:solidFill>
              </a:rPr>
              <a:t>Richtung</a:t>
            </a:r>
            <a:r>
              <a:rPr lang="en-US" sz="1400" spc="-23" dirty="0">
                <a:solidFill>
                  <a:schemeClr val="tx1"/>
                </a:solidFill>
              </a:rPr>
              <a:t> Tor des </a:t>
            </a:r>
            <a:r>
              <a:rPr lang="en-US" sz="1400" spc="-23" dirty="0" err="1">
                <a:solidFill>
                  <a:schemeClr val="tx1"/>
                </a:solidFill>
              </a:rPr>
              <a:t>Gegners</a:t>
            </a:r>
            <a:endParaRPr lang="en-US" sz="1400" spc="-23" dirty="0">
              <a:solidFill>
                <a:schemeClr val="tx1"/>
              </a:solidFill>
            </a:endParaRPr>
          </a:p>
        </p:txBody>
      </p:sp>
      <p:sp>
        <p:nvSpPr>
          <p:cNvPr id="18" name="Rectangle 17">
            <a:extLst>
              <a:ext uri="{FF2B5EF4-FFF2-40B4-BE49-F238E27FC236}">
                <a16:creationId xmlns:a16="http://schemas.microsoft.com/office/drawing/2014/main" id="{BF10552C-0EC1-425B-A10C-C00F3A440477}"/>
              </a:ext>
            </a:extLst>
          </p:cNvPr>
          <p:cNvSpPr/>
          <p:nvPr/>
        </p:nvSpPr>
        <p:spPr>
          <a:xfrm>
            <a:off x="2496548" y="3451126"/>
            <a:ext cx="6576328" cy="414000"/>
          </a:xfrm>
          <a:prstGeom prst="rect">
            <a:avLst/>
          </a:prstGeom>
          <a:solidFill>
            <a:srgbClr val="1A5CB0">
              <a:alpha val="20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Anzahl</a:t>
            </a:r>
            <a:r>
              <a:rPr lang="en-US" sz="1400" spc="-23" dirty="0">
                <a:solidFill>
                  <a:schemeClr val="tx1"/>
                </a:solidFill>
              </a:rPr>
              <a:t> der </a:t>
            </a:r>
            <a:r>
              <a:rPr lang="en-US" sz="1400" spc="-23" dirty="0" err="1">
                <a:solidFill>
                  <a:schemeClr val="tx1"/>
                </a:solidFill>
              </a:rPr>
              <a:t>Dribblings</a:t>
            </a:r>
            <a:r>
              <a:rPr lang="en-US" sz="1400" spc="-23" dirty="0">
                <a:solidFill>
                  <a:schemeClr val="tx1"/>
                </a:solidFill>
              </a:rPr>
              <a:t> </a:t>
            </a:r>
            <a:r>
              <a:rPr lang="en-US" sz="1400" spc="-23" dirty="0" err="1">
                <a:solidFill>
                  <a:schemeClr val="tx1"/>
                </a:solidFill>
              </a:rPr>
              <a:t>vorbei</a:t>
            </a:r>
            <a:r>
              <a:rPr lang="en-US" sz="1400" spc="-23" dirty="0">
                <a:solidFill>
                  <a:schemeClr val="tx1"/>
                </a:solidFill>
              </a:rPr>
              <a:t> am </a:t>
            </a:r>
            <a:r>
              <a:rPr lang="en-US" sz="1400" spc="-23" dirty="0" err="1">
                <a:solidFill>
                  <a:schemeClr val="tx1"/>
                </a:solidFill>
              </a:rPr>
              <a:t>Gegenspieler</a:t>
            </a:r>
            <a:endParaRPr lang="en-US" sz="1400" spc="-23" dirty="0">
              <a:solidFill>
                <a:schemeClr val="tx1"/>
              </a:solidFill>
            </a:endParaRPr>
          </a:p>
        </p:txBody>
      </p:sp>
      <p:sp>
        <p:nvSpPr>
          <p:cNvPr id="19" name="Rectangle 18">
            <a:extLst>
              <a:ext uri="{FF2B5EF4-FFF2-40B4-BE49-F238E27FC236}">
                <a16:creationId xmlns:a16="http://schemas.microsoft.com/office/drawing/2014/main" id="{AE6347F7-AD5A-4D13-BDB5-16B287249694}"/>
              </a:ext>
            </a:extLst>
          </p:cNvPr>
          <p:cNvSpPr/>
          <p:nvPr/>
        </p:nvSpPr>
        <p:spPr>
          <a:xfrm>
            <a:off x="2496552" y="3922093"/>
            <a:ext cx="6576328" cy="414000"/>
          </a:xfrm>
          <a:prstGeom prst="rect">
            <a:avLst/>
          </a:prstGeom>
          <a:solidFill>
            <a:srgbClr val="1A5CB0">
              <a:alpha val="20000"/>
            </a:srgb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a:solidFill>
                  <a:schemeClr val="tx1"/>
                </a:solidFill>
              </a:rPr>
              <a:t>Pass in </a:t>
            </a:r>
            <a:r>
              <a:rPr lang="en-US" sz="1400" spc="-23" dirty="0" err="1">
                <a:solidFill>
                  <a:schemeClr val="tx1"/>
                </a:solidFill>
              </a:rPr>
              <a:t>eine</a:t>
            </a:r>
            <a:r>
              <a:rPr lang="en-US" sz="1400" spc="-23" dirty="0">
                <a:solidFill>
                  <a:schemeClr val="tx1"/>
                </a:solidFill>
              </a:rPr>
              <a:t> Zone 20 m </a:t>
            </a:r>
            <a:r>
              <a:rPr lang="en-US" sz="1400" spc="-23" dirty="0" err="1">
                <a:solidFill>
                  <a:schemeClr val="tx1"/>
                </a:solidFill>
              </a:rPr>
              <a:t>vor</a:t>
            </a:r>
            <a:r>
              <a:rPr lang="en-US" sz="1400" spc="-23" dirty="0">
                <a:solidFill>
                  <a:schemeClr val="tx1"/>
                </a:solidFill>
              </a:rPr>
              <a:t> dem </a:t>
            </a:r>
            <a:r>
              <a:rPr lang="en-US" sz="1400" spc="-23" dirty="0" err="1">
                <a:solidFill>
                  <a:schemeClr val="tx1"/>
                </a:solidFill>
              </a:rPr>
              <a:t>gegnerischen</a:t>
            </a:r>
            <a:r>
              <a:rPr lang="en-US" sz="1400" spc="-23" dirty="0">
                <a:solidFill>
                  <a:schemeClr val="tx1"/>
                </a:solidFill>
              </a:rPr>
              <a:t> Tor</a:t>
            </a:r>
          </a:p>
        </p:txBody>
      </p:sp>
      <p:sp>
        <p:nvSpPr>
          <p:cNvPr id="20" name="Rectangle 19">
            <a:extLst>
              <a:ext uri="{FF2B5EF4-FFF2-40B4-BE49-F238E27FC236}">
                <a16:creationId xmlns:a16="http://schemas.microsoft.com/office/drawing/2014/main" id="{44994ACE-CB29-4B0A-A4D3-77077A813F84}"/>
              </a:ext>
            </a:extLst>
          </p:cNvPr>
          <p:cNvSpPr/>
          <p:nvPr/>
        </p:nvSpPr>
        <p:spPr>
          <a:xfrm>
            <a:off x="2489699" y="4393060"/>
            <a:ext cx="6576328" cy="414000"/>
          </a:xfrm>
          <a:prstGeom prst="rect">
            <a:avLst/>
          </a:prstGeom>
          <a:solidFill>
            <a:schemeClr val="bg1">
              <a:lumMod val="75000"/>
              <a:alpha val="2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Prozentualer</a:t>
            </a:r>
            <a:r>
              <a:rPr lang="en-US" sz="1400" spc="-23" dirty="0">
                <a:solidFill>
                  <a:schemeClr val="tx1"/>
                </a:solidFill>
              </a:rPr>
              <a:t> </a:t>
            </a:r>
            <a:r>
              <a:rPr lang="en-US" sz="1400" spc="-23" dirty="0" err="1">
                <a:solidFill>
                  <a:schemeClr val="tx1"/>
                </a:solidFill>
              </a:rPr>
              <a:t>Anteil</a:t>
            </a:r>
            <a:r>
              <a:rPr lang="en-US" sz="1400" spc="-23" dirty="0">
                <a:solidFill>
                  <a:schemeClr val="tx1"/>
                </a:solidFill>
              </a:rPr>
              <a:t> der </a:t>
            </a:r>
            <a:r>
              <a:rPr lang="en-US" sz="1400" spc="-23" dirty="0" err="1">
                <a:solidFill>
                  <a:schemeClr val="tx1"/>
                </a:solidFill>
              </a:rPr>
              <a:t>Defensiv-Zweikämpfe</a:t>
            </a:r>
            <a:r>
              <a:rPr lang="en-US" sz="1400" spc="-23" dirty="0">
                <a:solidFill>
                  <a:schemeClr val="tx1"/>
                </a:solidFill>
              </a:rPr>
              <a:t>, die </a:t>
            </a:r>
            <a:r>
              <a:rPr lang="en-US" sz="1400" spc="-23" dirty="0" err="1">
                <a:solidFill>
                  <a:schemeClr val="tx1"/>
                </a:solidFill>
              </a:rPr>
              <a:t>gewonnen</a:t>
            </a:r>
            <a:r>
              <a:rPr lang="en-US" sz="1400" spc="-23" dirty="0">
                <a:solidFill>
                  <a:schemeClr val="tx1"/>
                </a:solidFill>
              </a:rPr>
              <a:t> </a:t>
            </a:r>
            <a:r>
              <a:rPr lang="en-US" sz="1400" spc="-23" dirty="0" err="1">
                <a:solidFill>
                  <a:schemeClr val="tx1"/>
                </a:solidFill>
              </a:rPr>
              <a:t>wurden</a:t>
            </a:r>
            <a:endParaRPr lang="en-US" sz="1400" spc="-23" dirty="0">
              <a:solidFill>
                <a:schemeClr val="tx1"/>
              </a:solidFill>
            </a:endParaRPr>
          </a:p>
        </p:txBody>
      </p:sp>
      <p:sp>
        <p:nvSpPr>
          <p:cNvPr id="21" name="Rectangle 20">
            <a:extLst>
              <a:ext uri="{FF2B5EF4-FFF2-40B4-BE49-F238E27FC236}">
                <a16:creationId xmlns:a16="http://schemas.microsoft.com/office/drawing/2014/main" id="{7FAE9E33-89BA-4952-83AA-A221CD447FDC}"/>
              </a:ext>
            </a:extLst>
          </p:cNvPr>
          <p:cNvSpPr/>
          <p:nvPr/>
        </p:nvSpPr>
        <p:spPr>
          <a:xfrm>
            <a:off x="2489695" y="4864027"/>
            <a:ext cx="6576328" cy="414000"/>
          </a:xfrm>
          <a:prstGeom prst="rect">
            <a:avLst/>
          </a:prstGeom>
          <a:solidFill>
            <a:schemeClr val="bg1">
              <a:lumMod val="75000"/>
              <a:alpha val="2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Anzahl</a:t>
            </a:r>
            <a:r>
              <a:rPr lang="en-US" sz="1400" spc="-23" dirty="0">
                <a:solidFill>
                  <a:schemeClr val="tx1"/>
                </a:solidFill>
              </a:rPr>
              <a:t> der Fouls, die </a:t>
            </a:r>
            <a:r>
              <a:rPr lang="en-US" sz="1400" spc="-23" dirty="0" err="1">
                <a:solidFill>
                  <a:schemeClr val="tx1"/>
                </a:solidFill>
              </a:rPr>
              <a:t>ein</a:t>
            </a:r>
            <a:r>
              <a:rPr lang="en-US" sz="1400" spc="-23" dirty="0">
                <a:solidFill>
                  <a:schemeClr val="tx1"/>
                </a:solidFill>
              </a:rPr>
              <a:t> Spieler </a:t>
            </a:r>
            <a:r>
              <a:rPr lang="en-US" sz="1400" spc="-23" dirty="0" err="1">
                <a:solidFill>
                  <a:schemeClr val="tx1"/>
                </a:solidFill>
              </a:rPr>
              <a:t>verursacht</a:t>
            </a:r>
            <a:endParaRPr lang="en-US" sz="1400" spc="-23" dirty="0">
              <a:solidFill>
                <a:schemeClr val="tx1"/>
              </a:solidFill>
            </a:endParaRPr>
          </a:p>
        </p:txBody>
      </p:sp>
      <p:sp>
        <p:nvSpPr>
          <p:cNvPr id="22" name="Rectangle 21">
            <a:extLst>
              <a:ext uri="{FF2B5EF4-FFF2-40B4-BE49-F238E27FC236}">
                <a16:creationId xmlns:a16="http://schemas.microsoft.com/office/drawing/2014/main" id="{B7202D37-C9CA-4904-B1CD-2E682354AEDA}"/>
              </a:ext>
            </a:extLst>
          </p:cNvPr>
          <p:cNvSpPr/>
          <p:nvPr/>
        </p:nvSpPr>
        <p:spPr>
          <a:xfrm>
            <a:off x="2489694" y="5334994"/>
            <a:ext cx="6576328" cy="414000"/>
          </a:xfrm>
          <a:prstGeom prst="rect">
            <a:avLst/>
          </a:prstGeom>
          <a:solidFill>
            <a:schemeClr val="bg1">
              <a:lumMod val="75000"/>
              <a:alpha val="2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Anzahl</a:t>
            </a:r>
            <a:r>
              <a:rPr lang="en-US" sz="1400" spc="-23" dirty="0">
                <a:solidFill>
                  <a:schemeClr val="tx1"/>
                </a:solidFill>
              </a:rPr>
              <a:t> der </a:t>
            </a:r>
            <a:r>
              <a:rPr lang="en-US" sz="1400" spc="-23" dirty="0" err="1">
                <a:solidFill>
                  <a:schemeClr val="tx1"/>
                </a:solidFill>
              </a:rPr>
              <a:t>Ballgewinne</a:t>
            </a:r>
            <a:r>
              <a:rPr lang="en-US" sz="1400" spc="-23" dirty="0">
                <a:solidFill>
                  <a:schemeClr val="tx1"/>
                </a:solidFill>
              </a:rPr>
              <a:t> </a:t>
            </a:r>
            <a:r>
              <a:rPr lang="en-US" sz="1400" spc="-23" dirty="0" err="1">
                <a:solidFill>
                  <a:schemeClr val="tx1"/>
                </a:solidFill>
              </a:rPr>
              <a:t>skaliert</a:t>
            </a:r>
            <a:r>
              <a:rPr lang="en-US" sz="1400" spc="-23" dirty="0">
                <a:solidFill>
                  <a:schemeClr val="tx1"/>
                </a:solidFill>
              </a:rPr>
              <a:t> </a:t>
            </a:r>
            <a:r>
              <a:rPr lang="en-US" sz="1400" spc="-23" dirty="0" err="1">
                <a:solidFill>
                  <a:schemeClr val="tx1"/>
                </a:solidFill>
              </a:rPr>
              <a:t>nach</a:t>
            </a:r>
            <a:r>
              <a:rPr lang="en-US" sz="1400" spc="-23" dirty="0">
                <a:solidFill>
                  <a:schemeClr val="tx1"/>
                </a:solidFill>
              </a:rPr>
              <a:t> dem </a:t>
            </a:r>
            <a:r>
              <a:rPr lang="en-US" sz="1400" spc="-23" dirty="0" err="1">
                <a:solidFill>
                  <a:schemeClr val="tx1"/>
                </a:solidFill>
              </a:rPr>
              <a:t>Ballbesitz</a:t>
            </a:r>
            <a:r>
              <a:rPr lang="en-US" sz="1400" spc="-23" dirty="0">
                <a:solidFill>
                  <a:schemeClr val="tx1"/>
                </a:solidFill>
              </a:rPr>
              <a:t> der </a:t>
            </a:r>
            <a:r>
              <a:rPr lang="en-US" sz="1400" spc="-23" dirty="0" err="1">
                <a:solidFill>
                  <a:schemeClr val="tx1"/>
                </a:solidFill>
              </a:rPr>
              <a:t>jeweiligen</a:t>
            </a:r>
            <a:r>
              <a:rPr lang="en-US" sz="1400" spc="-23" dirty="0">
                <a:solidFill>
                  <a:schemeClr val="tx1"/>
                </a:solidFill>
              </a:rPr>
              <a:t> Mannschaft</a:t>
            </a:r>
          </a:p>
        </p:txBody>
      </p:sp>
      <p:sp>
        <p:nvSpPr>
          <p:cNvPr id="23" name="Rectangle 22">
            <a:extLst>
              <a:ext uri="{FF2B5EF4-FFF2-40B4-BE49-F238E27FC236}">
                <a16:creationId xmlns:a16="http://schemas.microsoft.com/office/drawing/2014/main" id="{8546995B-6F74-4870-B1B0-D31C84A4FF6F}"/>
              </a:ext>
            </a:extLst>
          </p:cNvPr>
          <p:cNvSpPr/>
          <p:nvPr/>
        </p:nvSpPr>
        <p:spPr>
          <a:xfrm>
            <a:off x="2489699" y="5805959"/>
            <a:ext cx="6576328" cy="414000"/>
          </a:xfrm>
          <a:prstGeom prst="rect">
            <a:avLst/>
          </a:prstGeom>
          <a:solidFill>
            <a:schemeClr val="bg1">
              <a:lumMod val="75000"/>
              <a:alpha val="20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0000" tIns="36000" rIns="72000" bIns="36000" numCol="1" spcCol="360000" rtlCol="0" fromWordArt="0" anchor="ctr" anchorCtr="0" forceAA="0" compatLnSpc="1">
            <a:prstTxWarp prst="textNoShape">
              <a:avLst/>
            </a:prstTxWarp>
            <a:noAutofit/>
          </a:bodyPr>
          <a:lstStyle/>
          <a:p>
            <a:pPr>
              <a:spcBef>
                <a:spcPts val="667"/>
              </a:spcBef>
            </a:pPr>
            <a:r>
              <a:rPr lang="en-US" sz="1400" spc="-23" dirty="0" err="1">
                <a:solidFill>
                  <a:schemeClr val="tx1"/>
                </a:solidFill>
              </a:rPr>
              <a:t>Prozentualer</a:t>
            </a:r>
            <a:r>
              <a:rPr lang="en-US" sz="1400" spc="-23" dirty="0">
                <a:solidFill>
                  <a:schemeClr val="tx1"/>
                </a:solidFill>
              </a:rPr>
              <a:t> </a:t>
            </a:r>
            <a:r>
              <a:rPr lang="en-US" sz="1400" spc="-23" dirty="0" err="1">
                <a:solidFill>
                  <a:schemeClr val="tx1"/>
                </a:solidFill>
              </a:rPr>
              <a:t>Anteil</a:t>
            </a:r>
            <a:r>
              <a:rPr lang="en-US" sz="1400" spc="-23" dirty="0">
                <a:solidFill>
                  <a:schemeClr val="tx1"/>
                </a:solidFill>
              </a:rPr>
              <a:t> der </a:t>
            </a:r>
            <a:r>
              <a:rPr lang="en-US" sz="1400" spc="-23" dirty="0" err="1">
                <a:solidFill>
                  <a:schemeClr val="tx1"/>
                </a:solidFill>
              </a:rPr>
              <a:t>Kopfballduelle</a:t>
            </a:r>
            <a:r>
              <a:rPr lang="en-US" sz="1400" spc="-23" dirty="0">
                <a:solidFill>
                  <a:schemeClr val="tx1"/>
                </a:solidFill>
              </a:rPr>
              <a:t>, die </a:t>
            </a:r>
            <a:r>
              <a:rPr lang="en-US" sz="1400" spc="-23" dirty="0" err="1">
                <a:solidFill>
                  <a:schemeClr val="tx1"/>
                </a:solidFill>
              </a:rPr>
              <a:t>gewonnen</a:t>
            </a:r>
            <a:r>
              <a:rPr lang="en-US" sz="1400" spc="-23" dirty="0">
                <a:solidFill>
                  <a:schemeClr val="tx1"/>
                </a:solidFill>
              </a:rPr>
              <a:t> </a:t>
            </a:r>
            <a:r>
              <a:rPr lang="en-US" sz="1400" spc="-23" dirty="0" err="1">
                <a:solidFill>
                  <a:schemeClr val="tx1"/>
                </a:solidFill>
              </a:rPr>
              <a:t>wurden</a:t>
            </a:r>
            <a:endParaRPr lang="en-US" sz="1400" spc="-23" dirty="0">
              <a:solidFill>
                <a:schemeClr val="tx1"/>
              </a:solidFill>
            </a:endParaRPr>
          </a:p>
        </p:txBody>
      </p:sp>
      <p:sp>
        <p:nvSpPr>
          <p:cNvPr id="25" name="TextBox 24">
            <a:extLst>
              <a:ext uri="{FF2B5EF4-FFF2-40B4-BE49-F238E27FC236}">
                <a16:creationId xmlns:a16="http://schemas.microsoft.com/office/drawing/2014/main" id="{639F371E-E5B0-4790-852E-47D2F75D057D}"/>
              </a:ext>
            </a:extLst>
          </p:cNvPr>
          <p:cNvSpPr txBox="1"/>
          <p:nvPr/>
        </p:nvSpPr>
        <p:spPr>
          <a:xfrm>
            <a:off x="560894" y="1104504"/>
            <a:ext cx="1793796" cy="230104"/>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800" b="1" spc="-23" dirty="0">
                <a:solidFill>
                  <a:srgbClr val="000000"/>
                </a:solidFill>
              </a:rPr>
              <a:t>Kennzahl</a:t>
            </a:r>
            <a:r>
              <a:rPr lang="en-US" sz="1800" b="1" spc="-23" baseline="30000" dirty="0">
                <a:solidFill>
                  <a:srgbClr val="000000"/>
                </a:solidFill>
              </a:rPr>
              <a:t>1</a:t>
            </a:r>
          </a:p>
        </p:txBody>
      </p:sp>
      <p:sp>
        <p:nvSpPr>
          <p:cNvPr id="26" name="TextBox 25">
            <a:extLst>
              <a:ext uri="{FF2B5EF4-FFF2-40B4-BE49-F238E27FC236}">
                <a16:creationId xmlns:a16="http://schemas.microsoft.com/office/drawing/2014/main" id="{E2857AB9-C330-43AE-BABD-0A27C4F7FE35}"/>
              </a:ext>
            </a:extLst>
          </p:cNvPr>
          <p:cNvSpPr txBox="1"/>
          <p:nvPr/>
        </p:nvSpPr>
        <p:spPr>
          <a:xfrm>
            <a:off x="2496548" y="1104504"/>
            <a:ext cx="6569474" cy="230104"/>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800" b="1" spc="-23" dirty="0" err="1">
                <a:solidFill>
                  <a:srgbClr val="000000"/>
                </a:solidFill>
              </a:rPr>
              <a:t>Erläuterung</a:t>
            </a:r>
            <a:endParaRPr lang="en-US" sz="1800" b="1" spc="-23" dirty="0">
              <a:solidFill>
                <a:srgbClr val="000000"/>
              </a:solidFill>
            </a:endParaRPr>
          </a:p>
        </p:txBody>
      </p:sp>
      <p:sp>
        <p:nvSpPr>
          <p:cNvPr id="27" name="TextBox 26">
            <a:extLst>
              <a:ext uri="{FF2B5EF4-FFF2-40B4-BE49-F238E27FC236}">
                <a16:creationId xmlns:a16="http://schemas.microsoft.com/office/drawing/2014/main" id="{749827B5-89BE-4D04-A193-0B839085636E}"/>
              </a:ext>
            </a:extLst>
          </p:cNvPr>
          <p:cNvSpPr txBox="1"/>
          <p:nvPr/>
        </p:nvSpPr>
        <p:spPr>
          <a:xfrm>
            <a:off x="9282258" y="1104503"/>
            <a:ext cx="2036114" cy="230104"/>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800" b="1" spc="-23" dirty="0" err="1">
                <a:solidFill>
                  <a:srgbClr val="000000"/>
                </a:solidFill>
              </a:rPr>
              <a:t>Wichtigkeit</a:t>
            </a:r>
            <a:endParaRPr lang="en-US" sz="1800" b="1" spc="-23" dirty="0">
              <a:solidFill>
                <a:srgbClr val="000000"/>
              </a:solidFill>
            </a:endParaRPr>
          </a:p>
        </p:txBody>
      </p:sp>
      <p:grpSp>
        <p:nvGrpSpPr>
          <p:cNvPr id="53" name="Gruppieren 290">
            <a:extLst>
              <a:ext uri="{FF2B5EF4-FFF2-40B4-BE49-F238E27FC236}">
                <a16:creationId xmlns:a16="http://schemas.microsoft.com/office/drawing/2014/main" id="{20B6C8E6-E134-4820-B54F-A43197CFD666}"/>
              </a:ext>
            </a:extLst>
          </p:cNvPr>
          <p:cNvGrpSpPr/>
          <p:nvPr/>
        </p:nvGrpSpPr>
        <p:grpSpPr>
          <a:xfrm>
            <a:off x="9334748" y="1722260"/>
            <a:ext cx="1959914" cy="103996"/>
            <a:chOff x="8266994" y="1676481"/>
            <a:chExt cx="1764001" cy="93600"/>
          </a:xfrm>
        </p:grpSpPr>
        <p:cxnSp>
          <p:nvCxnSpPr>
            <p:cNvPr id="54" name="Straight Connector 188">
              <a:extLst>
                <a:ext uri="{FF2B5EF4-FFF2-40B4-BE49-F238E27FC236}">
                  <a16:creationId xmlns:a16="http://schemas.microsoft.com/office/drawing/2014/main" id="{D1894DBF-F41F-412C-AA3B-162F9EE06FD4}"/>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55" name="Oval 190">
              <a:extLst>
                <a:ext uri="{FF2B5EF4-FFF2-40B4-BE49-F238E27FC236}">
                  <a16:creationId xmlns:a16="http://schemas.microsoft.com/office/drawing/2014/main" id="{0DE297BC-1DBF-4795-9987-FEAEB101C66D}"/>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56" name="Oval 191">
              <a:extLst>
                <a:ext uri="{FF2B5EF4-FFF2-40B4-BE49-F238E27FC236}">
                  <a16:creationId xmlns:a16="http://schemas.microsoft.com/office/drawing/2014/main" id="{ABE143A9-FB1F-4831-8ECA-7EBBC3027FBB}"/>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57" name="Straight Connector 194">
              <a:extLst>
                <a:ext uri="{FF2B5EF4-FFF2-40B4-BE49-F238E27FC236}">
                  <a16:creationId xmlns:a16="http://schemas.microsoft.com/office/drawing/2014/main" id="{BC2F07AE-C133-4F8F-A1D7-A06597B4D342}"/>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201">
              <a:extLst>
                <a:ext uri="{FF2B5EF4-FFF2-40B4-BE49-F238E27FC236}">
                  <a16:creationId xmlns:a16="http://schemas.microsoft.com/office/drawing/2014/main" id="{0A603E47-CC21-48E2-9BE3-4301DB3BCE4C}"/>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202">
              <a:extLst>
                <a:ext uri="{FF2B5EF4-FFF2-40B4-BE49-F238E27FC236}">
                  <a16:creationId xmlns:a16="http://schemas.microsoft.com/office/drawing/2014/main" id="{319929F3-F2A7-4BA8-B68F-9A0430208016}"/>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sp>
        <p:nvSpPr>
          <p:cNvPr id="52" name="Rectangle 56">
            <a:extLst>
              <a:ext uri="{FF2B5EF4-FFF2-40B4-BE49-F238E27FC236}">
                <a16:creationId xmlns:a16="http://schemas.microsoft.com/office/drawing/2014/main" id="{2C161D4E-298D-45BB-B6DA-FE186DA574E7}"/>
              </a:ext>
            </a:extLst>
          </p:cNvPr>
          <p:cNvSpPr/>
          <p:nvPr/>
        </p:nvSpPr>
        <p:spPr>
          <a:xfrm>
            <a:off x="9372191" y="1372917"/>
            <a:ext cx="130169" cy="246978"/>
          </a:xfrm>
          <a:prstGeom prst="rect">
            <a:avLst/>
          </a:prstGeom>
          <a:no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 tIns="54000" rIns="54000" bIns="54000" numCol="1" spcCol="360000" rtlCol="0" fromWordArt="0" anchor="ctr" anchorCtr="0" forceAA="0" compatLnSpc="1">
            <a:prstTxWarp prst="textNoShape">
              <a:avLst/>
            </a:prstTxWarp>
            <a:noAutofit/>
          </a:bodyPr>
          <a:lstStyle/>
          <a:p>
            <a:pPr algn="ctr">
              <a:spcBef>
                <a:spcPts val="600"/>
              </a:spcBef>
            </a:pPr>
            <a:r>
              <a:rPr lang="de-DE" sz="1400" spc="-20" dirty="0">
                <a:solidFill>
                  <a:srgbClr val="000000"/>
                </a:solidFill>
              </a:rPr>
              <a:t>Gering</a:t>
            </a:r>
            <a:endParaRPr lang="de-DE" sz="1050" spc="-20" dirty="0">
              <a:solidFill>
                <a:srgbClr val="000000"/>
              </a:solidFill>
            </a:endParaRPr>
          </a:p>
        </p:txBody>
      </p:sp>
      <p:sp>
        <p:nvSpPr>
          <p:cNvPr id="60" name="Rectangle 57">
            <a:extLst>
              <a:ext uri="{FF2B5EF4-FFF2-40B4-BE49-F238E27FC236}">
                <a16:creationId xmlns:a16="http://schemas.microsoft.com/office/drawing/2014/main" id="{CAB13C74-B6DD-499C-80CC-64D0882BAE8C}"/>
              </a:ext>
            </a:extLst>
          </p:cNvPr>
          <p:cNvSpPr/>
          <p:nvPr/>
        </p:nvSpPr>
        <p:spPr>
          <a:xfrm>
            <a:off x="11042591" y="1372917"/>
            <a:ext cx="130169" cy="246978"/>
          </a:xfrm>
          <a:prstGeom prst="rect">
            <a:avLst/>
          </a:prstGeom>
          <a:no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 tIns="54000" rIns="54000" bIns="54000" numCol="1" spcCol="360000" rtlCol="0" fromWordArt="0" anchor="ctr" anchorCtr="0" forceAA="0" compatLnSpc="1">
            <a:prstTxWarp prst="textNoShape">
              <a:avLst/>
            </a:prstTxWarp>
            <a:noAutofit/>
          </a:bodyPr>
          <a:lstStyle/>
          <a:p>
            <a:pPr algn="ctr">
              <a:spcBef>
                <a:spcPts val="600"/>
              </a:spcBef>
            </a:pPr>
            <a:r>
              <a:rPr lang="de-DE" sz="1400" spc="-20" dirty="0">
                <a:solidFill>
                  <a:schemeClr val="tx1"/>
                </a:solidFill>
              </a:rPr>
              <a:t>Hoch</a:t>
            </a:r>
          </a:p>
        </p:txBody>
      </p:sp>
      <p:grpSp>
        <p:nvGrpSpPr>
          <p:cNvPr id="62" name="Gruppieren 290">
            <a:extLst>
              <a:ext uri="{FF2B5EF4-FFF2-40B4-BE49-F238E27FC236}">
                <a16:creationId xmlns:a16="http://schemas.microsoft.com/office/drawing/2014/main" id="{F79258CF-63A6-4699-BA35-1C1618D40FC7}"/>
              </a:ext>
            </a:extLst>
          </p:cNvPr>
          <p:cNvGrpSpPr/>
          <p:nvPr/>
        </p:nvGrpSpPr>
        <p:grpSpPr>
          <a:xfrm>
            <a:off x="9334748" y="2193227"/>
            <a:ext cx="1959914" cy="103996"/>
            <a:chOff x="8266994" y="1676481"/>
            <a:chExt cx="1764001" cy="93600"/>
          </a:xfrm>
        </p:grpSpPr>
        <p:cxnSp>
          <p:nvCxnSpPr>
            <p:cNvPr id="63" name="Straight Connector 188">
              <a:extLst>
                <a:ext uri="{FF2B5EF4-FFF2-40B4-BE49-F238E27FC236}">
                  <a16:creationId xmlns:a16="http://schemas.microsoft.com/office/drawing/2014/main" id="{D94901A2-7B64-4E05-B79D-20A99659B962}"/>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64" name="Oval 190">
              <a:extLst>
                <a:ext uri="{FF2B5EF4-FFF2-40B4-BE49-F238E27FC236}">
                  <a16:creationId xmlns:a16="http://schemas.microsoft.com/office/drawing/2014/main" id="{8543047D-ECE3-4815-9BB5-6ADBB3FEF6CA}"/>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65" name="Oval 191">
              <a:extLst>
                <a:ext uri="{FF2B5EF4-FFF2-40B4-BE49-F238E27FC236}">
                  <a16:creationId xmlns:a16="http://schemas.microsoft.com/office/drawing/2014/main" id="{6A66F50D-91B9-4DEE-8B12-6796D52094AC}"/>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66" name="Straight Connector 194">
              <a:extLst>
                <a:ext uri="{FF2B5EF4-FFF2-40B4-BE49-F238E27FC236}">
                  <a16:creationId xmlns:a16="http://schemas.microsoft.com/office/drawing/2014/main" id="{50666E2B-9194-455A-AA29-F71C5D851EDA}"/>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201">
              <a:extLst>
                <a:ext uri="{FF2B5EF4-FFF2-40B4-BE49-F238E27FC236}">
                  <a16:creationId xmlns:a16="http://schemas.microsoft.com/office/drawing/2014/main" id="{DB70FC80-1CC7-49BE-912F-C18DECA7D437}"/>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68" name="Straight Connector 202">
              <a:extLst>
                <a:ext uri="{FF2B5EF4-FFF2-40B4-BE49-F238E27FC236}">
                  <a16:creationId xmlns:a16="http://schemas.microsoft.com/office/drawing/2014/main" id="{06F042DB-45DE-4E4C-A4F5-5C2031F975BD}"/>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69" name="Gruppieren 290">
            <a:extLst>
              <a:ext uri="{FF2B5EF4-FFF2-40B4-BE49-F238E27FC236}">
                <a16:creationId xmlns:a16="http://schemas.microsoft.com/office/drawing/2014/main" id="{EFCEC00C-A02D-4810-97A9-37191FCAA2F0}"/>
              </a:ext>
            </a:extLst>
          </p:cNvPr>
          <p:cNvGrpSpPr/>
          <p:nvPr/>
        </p:nvGrpSpPr>
        <p:grpSpPr>
          <a:xfrm>
            <a:off x="9334748" y="2664194"/>
            <a:ext cx="1959914" cy="103996"/>
            <a:chOff x="8266994" y="1676481"/>
            <a:chExt cx="1764001" cy="93600"/>
          </a:xfrm>
        </p:grpSpPr>
        <p:cxnSp>
          <p:nvCxnSpPr>
            <p:cNvPr id="70" name="Straight Connector 188">
              <a:extLst>
                <a:ext uri="{FF2B5EF4-FFF2-40B4-BE49-F238E27FC236}">
                  <a16:creationId xmlns:a16="http://schemas.microsoft.com/office/drawing/2014/main" id="{4C5D0871-69C0-4F88-8728-804F8DDB3B61}"/>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71" name="Oval 190">
              <a:extLst>
                <a:ext uri="{FF2B5EF4-FFF2-40B4-BE49-F238E27FC236}">
                  <a16:creationId xmlns:a16="http://schemas.microsoft.com/office/drawing/2014/main" id="{60752EDB-C790-4E83-9931-DC3DBE9B2058}"/>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72" name="Oval 191">
              <a:extLst>
                <a:ext uri="{FF2B5EF4-FFF2-40B4-BE49-F238E27FC236}">
                  <a16:creationId xmlns:a16="http://schemas.microsoft.com/office/drawing/2014/main" id="{ABA2EDA9-CF5D-4FDF-A41E-20463BABFCF7}"/>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73" name="Straight Connector 194">
              <a:extLst>
                <a:ext uri="{FF2B5EF4-FFF2-40B4-BE49-F238E27FC236}">
                  <a16:creationId xmlns:a16="http://schemas.microsoft.com/office/drawing/2014/main" id="{BBE69236-F66A-4B28-B81B-8AD529BDEC25}"/>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74" name="Straight Connector 201">
              <a:extLst>
                <a:ext uri="{FF2B5EF4-FFF2-40B4-BE49-F238E27FC236}">
                  <a16:creationId xmlns:a16="http://schemas.microsoft.com/office/drawing/2014/main" id="{8CB45CFB-E1B1-4DBD-A41D-E80AE94A4B9A}"/>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202">
              <a:extLst>
                <a:ext uri="{FF2B5EF4-FFF2-40B4-BE49-F238E27FC236}">
                  <a16:creationId xmlns:a16="http://schemas.microsoft.com/office/drawing/2014/main" id="{A56EBE5B-32B9-4F45-97F7-84EC70D2DCB7}"/>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76" name="Gruppieren 290">
            <a:extLst>
              <a:ext uri="{FF2B5EF4-FFF2-40B4-BE49-F238E27FC236}">
                <a16:creationId xmlns:a16="http://schemas.microsoft.com/office/drawing/2014/main" id="{E4EA0D3E-CA00-4B91-A2EE-5CD236E7B658}"/>
              </a:ext>
            </a:extLst>
          </p:cNvPr>
          <p:cNvGrpSpPr/>
          <p:nvPr/>
        </p:nvGrpSpPr>
        <p:grpSpPr>
          <a:xfrm>
            <a:off x="9334748" y="3135161"/>
            <a:ext cx="1959914" cy="103996"/>
            <a:chOff x="8266994" y="1676481"/>
            <a:chExt cx="1764001" cy="93600"/>
          </a:xfrm>
        </p:grpSpPr>
        <p:cxnSp>
          <p:nvCxnSpPr>
            <p:cNvPr id="77" name="Straight Connector 188">
              <a:extLst>
                <a:ext uri="{FF2B5EF4-FFF2-40B4-BE49-F238E27FC236}">
                  <a16:creationId xmlns:a16="http://schemas.microsoft.com/office/drawing/2014/main" id="{5E0714DB-4942-4465-916C-3A83BC661846}"/>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78" name="Oval 190">
              <a:extLst>
                <a:ext uri="{FF2B5EF4-FFF2-40B4-BE49-F238E27FC236}">
                  <a16:creationId xmlns:a16="http://schemas.microsoft.com/office/drawing/2014/main" id="{ECF90A81-C580-4226-A135-BBF5876FED53}"/>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79" name="Oval 191">
              <a:extLst>
                <a:ext uri="{FF2B5EF4-FFF2-40B4-BE49-F238E27FC236}">
                  <a16:creationId xmlns:a16="http://schemas.microsoft.com/office/drawing/2014/main" id="{03B4BBCC-F683-4C38-9247-C94D807FED02}"/>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80" name="Straight Connector 194">
              <a:extLst>
                <a:ext uri="{FF2B5EF4-FFF2-40B4-BE49-F238E27FC236}">
                  <a16:creationId xmlns:a16="http://schemas.microsoft.com/office/drawing/2014/main" id="{D3CB7A46-4179-4DCA-BA1F-B495585DD67A}"/>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81" name="Straight Connector 201">
              <a:extLst>
                <a:ext uri="{FF2B5EF4-FFF2-40B4-BE49-F238E27FC236}">
                  <a16:creationId xmlns:a16="http://schemas.microsoft.com/office/drawing/2014/main" id="{A42CA6BF-9DAC-4C66-B9DD-61947D74FB5A}"/>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82" name="Straight Connector 202">
              <a:extLst>
                <a:ext uri="{FF2B5EF4-FFF2-40B4-BE49-F238E27FC236}">
                  <a16:creationId xmlns:a16="http://schemas.microsoft.com/office/drawing/2014/main" id="{AF56B9DF-42CB-4025-A3F6-CF0272B2FA96}"/>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83" name="Gruppieren 290">
            <a:extLst>
              <a:ext uri="{FF2B5EF4-FFF2-40B4-BE49-F238E27FC236}">
                <a16:creationId xmlns:a16="http://schemas.microsoft.com/office/drawing/2014/main" id="{2AC62740-3D44-4DE3-8893-642E604E9BBB}"/>
              </a:ext>
            </a:extLst>
          </p:cNvPr>
          <p:cNvGrpSpPr/>
          <p:nvPr/>
        </p:nvGrpSpPr>
        <p:grpSpPr>
          <a:xfrm>
            <a:off x="9334748" y="3606128"/>
            <a:ext cx="1959914" cy="103996"/>
            <a:chOff x="8266994" y="1676481"/>
            <a:chExt cx="1764001" cy="93600"/>
          </a:xfrm>
        </p:grpSpPr>
        <p:cxnSp>
          <p:nvCxnSpPr>
            <p:cNvPr id="84" name="Straight Connector 188">
              <a:extLst>
                <a:ext uri="{FF2B5EF4-FFF2-40B4-BE49-F238E27FC236}">
                  <a16:creationId xmlns:a16="http://schemas.microsoft.com/office/drawing/2014/main" id="{AFD2106C-AF5A-4DB9-AA87-DBD237A6B900}"/>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85" name="Oval 190">
              <a:extLst>
                <a:ext uri="{FF2B5EF4-FFF2-40B4-BE49-F238E27FC236}">
                  <a16:creationId xmlns:a16="http://schemas.microsoft.com/office/drawing/2014/main" id="{B262D32D-EFE5-4222-91EC-D6F2404BB49F}"/>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86" name="Oval 191">
              <a:extLst>
                <a:ext uri="{FF2B5EF4-FFF2-40B4-BE49-F238E27FC236}">
                  <a16:creationId xmlns:a16="http://schemas.microsoft.com/office/drawing/2014/main" id="{1591A285-60E3-42DA-9E91-120A41DBE94B}"/>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87" name="Straight Connector 194">
              <a:extLst>
                <a:ext uri="{FF2B5EF4-FFF2-40B4-BE49-F238E27FC236}">
                  <a16:creationId xmlns:a16="http://schemas.microsoft.com/office/drawing/2014/main" id="{7D51278A-C49B-4B27-9F32-E2C468F03E11}"/>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88" name="Straight Connector 201">
              <a:extLst>
                <a:ext uri="{FF2B5EF4-FFF2-40B4-BE49-F238E27FC236}">
                  <a16:creationId xmlns:a16="http://schemas.microsoft.com/office/drawing/2014/main" id="{E3EE76AE-F101-4ED2-907B-FD082B441F1D}"/>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89" name="Straight Connector 202">
              <a:extLst>
                <a:ext uri="{FF2B5EF4-FFF2-40B4-BE49-F238E27FC236}">
                  <a16:creationId xmlns:a16="http://schemas.microsoft.com/office/drawing/2014/main" id="{802CEF1F-6B0C-408F-8502-1675AED64817}"/>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90" name="Gruppieren 290">
            <a:extLst>
              <a:ext uri="{FF2B5EF4-FFF2-40B4-BE49-F238E27FC236}">
                <a16:creationId xmlns:a16="http://schemas.microsoft.com/office/drawing/2014/main" id="{BFFA9250-4DF5-4F43-9A25-E8A07AF86481}"/>
              </a:ext>
            </a:extLst>
          </p:cNvPr>
          <p:cNvGrpSpPr/>
          <p:nvPr/>
        </p:nvGrpSpPr>
        <p:grpSpPr>
          <a:xfrm>
            <a:off x="9334748" y="4077095"/>
            <a:ext cx="1959914" cy="103996"/>
            <a:chOff x="8266994" y="1676481"/>
            <a:chExt cx="1764001" cy="93600"/>
          </a:xfrm>
        </p:grpSpPr>
        <p:cxnSp>
          <p:nvCxnSpPr>
            <p:cNvPr id="91" name="Straight Connector 188">
              <a:extLst>
                <a:ext uri="{FF2B5EF4-FFF2-40B4-BE49-F238E27FC236}">
                  <a16:creationId xmlns:a16="http://schemas.microsoft.com/office/drawing/2014/main" id="{11A84A30-8124-4569-A682-1A45F97A0581}"/>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92" name="Oval 190">
              <a:extLst>
                <a:ext uri="{FF2B5EF4-FFF2-40B4-BE49-F238E27FC236}">
                  <a16:creationId xmlns:a16="http://schemas.microsoft.com/office/drawing/2014/main" id="{A54675CB-ADDE-4569-8DA5-AD966037085F}"/>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93" name="Oval 191">
              <a:extLst>
                <a:ext uri="{FF2B5EF4-FFF2-40B4-BE49-F238E27FC236}">
                  <a16:creationId xmlns:a16="http://schemas.microsoft.com/office/drawing/2014/main" id="{C5B25A51-B7A5-49EE-8E3C-3FA573355B67}"/>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94" name="Straight Connector 194">
              <a:extLst>
                <a:ext uri="{FF2B5EF4-FFF2-40B4-BE49-F238E27FC236}">
                  <a16:creationId xmlns:a16="http://schemas.microsoft.com/office/drawing/2014/main" id="{585992DE-7E70-4042-AFB2-EDD8B5DF26DA}"/>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95" name="Straight Connector 201">
              <a:extLst>
                <a:ext uri="{FF2B5EF4-FFF2-40B4-BE49-F238E27FC236}">
                  <a16:creationId xmlns:a16="http://schemas.microsoft.com/office/drawing/2014/main" id="{D3627CF7-C60C-4789-A2CD-33523CDD6C15}"/>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96" name="Straight Connector 202">
              <a:extLst>
                <a:ext uri="{FF2B5EF4-FFF2-40B4-BE49-F238E27FC236}">
                  <a16:creationId xmlns:a16="http://schemas.microsoft.com/office/drawing/2014/main" id="{0EA275AA-ECF8-4141-84EF-37BF15488C25}"/>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97" name="Gruppieren 290">
            <a:extLst>
              <a:ext uri="{FF2B5EF4-FFF2-40B4-BE49-F238E27FC236}">
                <a16:creationId xmlns:a16="http://schemas.microsoft.com/office/drawing/2014/main" id="{F3E0ECD2-4969-4CA4-9DEF-DD20373FF1D8}"/>
              </a:ext>
            </a:extLst>
          </p:cNvPr>
          <p:cNvGrpSpPr/>
          <p:nvPr/>
        </p:nvGrpSpPr>
        <p:grpSpPr>
          <a:xfrm>
            <a:off x="9334748" y="4548062"/>
            <a:ext cx="1959914" cy="103996"/>
            <a:chOff x="8266994" y="1676481"/>
            <a:chExt cx="1764001" cy="93600"/>
          </a:xfrm>
        </p:grpSpPr>
        <p:cxnSp>
          <p:nvCxnSpPr>
            <p:cNvPr id="98" name="Straight Connector 188">
              <a:extLst>
                <a:ext uri="{FF2B5EF4-FFF2-40B4-BE49-F238E27FC236}">
                  <a16:creationId xmlns:a16="http://schemas.microsoft.com/office/drawing/2014/main" id="{20EA1C7F-EB4D-43D6-84B4-4E81FF19082D}"/>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99" name="Oval 190">
              <a:extLst>
                <a:ext uri="{FF2B5EF4-FFF2-40B4-BE49-F238E27FC236}">
                  <a16:creationId xmlns:a16="http://schemas.microsoft.com/office/drawing/2014/main" id="{BB3FA929-56FC-4470-918F-D112A62CD4FA}"/>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100" name="Oval 191">
              <a:extLst>
                <a:ext uri="{FF2B5EF4-FFF2-40B4-BE49-F238E27FC236}">
                  <a16:creationId xmlns:a16="http://schemas.microsoft.com/office/drawing/2014/main" id="{66298563-B9A7-4CF6-AD60-8AE52427CEE5}"/>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101" name="Straight Connector 194">
              <a:extLst>
                <a:ext uri="{FF2B5EF4-FFF2-40B4-BE49-F238E27FC236}">
                  <a16:creationId xmlns:a16="http://schemas.microsoft.com/office/drawing/2014/main" id="{A68C487E-85ED-44C2-A1B5-5E3E98B986EC}"/>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02" name="Straight Connector 201">
              <a:extLst>
                <a:ext uri="{FF2B5EF4-FFF2-40B4-BE49-F238E27FC236}">
                  <a16:creationId xmlns:a16="http://schemas.microsoft.com/office/drawing/2014/main" id="{2A0A6B63-F824-4C2E-B28E-9A3F79A3EC3F}"/>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03" name="Straight Connector 202">
              <a:extLst>
                <a:ext uri="{FF2B5EF4-FFF2-40B4-BE49-F238E27FC236}">
                  <a16:creationId xmlns:a16="http://schemas.microsoft.com/office/drawing/2014/main" id="{61DA070F-B21A-4059-9B43-6B0DCC3BCA21}"/>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104" name="Gruppieren 290">
            <a:extLst>
              <a:ext uri="{FF2B5EF4-FFF2-40B4-BE49-F238E27FC236}">
                <a16:creationId xmlns:a16="http://schemas.microsoft.com/office/drawing/2014/main" id="{8D91966C-AB2C-411E-9CB5-AA1A8986ACEA}"/>
              </a:ext>
            </a:extLst>
          </p:cNvPr>
          <p:cNvGrpSpPr/>
          <p:nvPr/>
        </p:nvGrpSpPr>
        <p:grpSpPr>
          <a:xfrm>
            <a:off x="9334748" y="5019029"/>
            <a:ext cx="1959914" cy="103996"/>
            <a:chOff x="8266994" y="1676481"/>
            <a:chExt cx="1764001" cy="93600"/>
          </a:xfrm>
        </p:grpSpPr>
        <p:cxnSp>
          <p:nvCxnSpPr>
            <p:cNvPr id="105" name="Straight Connector 188">
              <a:extLst>
                <a:ext uri="{FF2B5EF4-FFF2-40B4-BE49-F238E27FC236}">
                  <a16:creationId xmlns:a16="http://schemas.microsoft.com/office/drawing/2014/main" id="{6020F87E-E5E9-4846-ABA1-57F3C28EB290}"/>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106" name="Oval 190">
              <a:extLst>
                <a:ext uri="{FF2B5EF4-FFF2-40B4-BE49-F238E27FC236}">
                  <a16:creationId xmlns:a16="http://schemas.microsoft.com/office/drawing/2014/main" id="{F4B7F6B2-85F0-45B5-9738-99F7393321F3}"/>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107" name="Oval 191">
              <a:extLst>
                <a:ext uri="{FF2B5EF4-FFF2-40B4-BE49-F238E27FC236}">
                  <a16:creationId xmlns:a16="http://schemas.microsoft.com/office/drawing/2014/main" id="{1B1AC79D-46E1-4284-98EB-76084E5B2C81}"/>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108" name="Straight Connector 194">
              <a:extLst>
                <a:ext uri="{FF2B5EF4-FFF2-40B4-BE49-F238E27FC236}">
                  <a16:creationId xmlns:a16="http://schemas.microsoft.com/office/drawing/2014/main" id="{57F92587-808D-4D31-BA6D-41E0E4A461CD}"/>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09" name="Straight Connector 201">
              <a:extLst>
                <a:ext uri="{FF2B5EF4-FFF2-40B4-BE49-F238E27FC236}">
                  <a16:creationId xmlns:a16="http://schemas.microsoft.com/office/drawing/2014/main" id="{790BA16C-69E2-490A-AD39-17A330B849DA}"/>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10" name="Straight Connector 202">
              <a:extLst>
                <a:ext uri="{FF2B5EF4-FFF2-40B4-BE49-F238E27FC236}">
                  <a16:creationId xmlns:a16="http://schemas.microsoft.com/office/drawing/2014/main" id="{91335039-559F-485D-84A5-FFA74AA2BA20}"/>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111" name="Gruppieren 290">
            <a:extLst>
              <a:ext uri="{FF2B5EF4-FFF2-40B4-BE49-F238E27FC236}">
                <a16:creationId xmlns:a16="http://schemas.microsoft.com/office/drawing/2014/main" id="{F8AF2109-6911-472E-816D-065AFD3D268F}"/>
              </a:ext>
            </a:extLst>
          </p:cNvPr>
          <p:cNvGrpSpPr/>
          <p:nvPr/>
        </p:nvGrpSpPr>
        <p:grpSpPr>
          <a:xfrm>
            <a:off x="9334748" y="5489996"/>
            <a:ext cx="1959914" cy="103996"/>
            <a:chOff x="8266994" y="1676481"/>
            <a:chExt cx="1764001" cy="93600"/>
          </a:xfrm>
        </p:grpSpPr>
        <p:cxnSp>
          <p:nvCxnSpPr>
            <p:cNvPr id="112" name="Straight Connector 188">
              <a:extLst>
                <a:ext uri="{FF2B5EF4-FFF2-40B4-BE49-F238E27FC236}">
                  <a16:creationId xmlns:a16="http://schemas.microsoft.com/office/drawing/2014/main" id="{CD79EA6A-BE6C-4AB9-80CA-C33FAC0C43A5}"/>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113" name="Oval 190">
              <a:extLst>
                <a:ext uri="{FF2B5EF4-FFF2-40B4-BE49-F238E27FC236}">
                  <a16:creationId xmlns:a16="http://schemas.microsoft.com/office/drawing/2014/main" id="{875DFF57-8FFC-4549-A551-16F8F486BBDC}"/>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114" name="Oval 191">
              <a:extLst>
                <a:ext uri="{FF2B5EF4-FFF2-40B4-BE49-F238E27FC236}">
                  <a16:creationId xmlns:a16="http://schemas.microsoft.com/office/drawing/2014/main" id="{AB2B838F-70C0-400F-9565-4D7F3393C14E}"/>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115" name="Straight Connector 194">
              <a:extLst>
                <a:ext uri="{FF2B5EF4-FFF2-40B4-BE49-F238E27FC236}">
                  <a16:creationId xmlns:a16="http://schemas.microsoft.com/office/drawing/2014/main" id="{E2DBBA38-901A-493B-AD0A-62F8A3AEA40D}"/>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16" name="Straight Connector 201">
              <a:extLst>
                <a:ext uri="{FF2B5EF4-FFF2-40B4-BE49-F238E27FC236}">
                  <a16:creationId xmlns:a16="http://schemas.microsoft.com/office/drawing/2014/main" id="{9CA8F677-3BB1-4F4F-BA7E-D15127E899CF}"/>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17" name="Straight Connector 202">
              <a:extLst>
                <a:ext uri="{FF2B5EF4-FFF2-40B4-BE49-F238E27FC236}">
                  <a16:creationId xmlns:a16="http://schemas.microsoft.com/office/drawing/2014/main" id="{E21D759B-E8C6-4102-B769-7F223E934D9E}"/>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grpSp>
        <p:nvGrpSpPr>
          <p:cNvPr id="118" name="Gruppieren 290">
            <a:extLst>
              <a:ext uri="{FF2B5EF4-FFF2-40B4-BE49-F238E27FC236}">
                <a16:creationId xmlns:a16="http://schemas.microsoft.com/office/drawing/2014/main" id="{449BE722-5FC5-4879-8604-C4E3DC68B519}"/>
              </a:ext>
            </a:extLst>
          </p:cNvPr>
          <p:cNvGrpSpPr/>
          <p:nvPr/>
        </p:nvGrpSpPr>
        <p:grpSpPr>
          <a:xfrm>
            <a:off x="9334748" y="5960961"/>
            <a:ext cx="1959914" cy="103996"/>
            <a:chOff x="8266994" y="1676481"/>
            <a:chExt cx="1764001" cy="93600"/>
          </a:xfrm>
        </p:grpSpPr>
        <p:cxnSp>
          <p:nvCxnSpPr>
            <p:cNvPr id="119" name="Straight Connector 188">
              <a:extLst>
                <a:ext uri="{FF2B5EF4-FFF2-40B4-BE49-F238E27FC236}">
                  <a16:creationId xmlns:a16="http://schemas.microsoft.com/office/drawing/2014/main" id="{999C454A-8165-431C-927F-CC5E5A2E2E28}"/>
                </a:ext>
              </a:extLst>
            </p:cNvPr>
            <p:cNvCxnSpPr>
              <a:cxnSpLocks/>
            </p:cNvCxnSpPr>
            <p:nvPr/>
          </p:nvCxnSpPr>
          <p:spPr>
            <a:xfrm>
              <a:off x="8266994" y="1723281"/>
              <a:ext cx="1764000" cy="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120" name="Oval 190">
              <a:extLst>
                <a:ext uri="{FF2B5EF4-FFF2-40B4-BE49-F238E27FC236}">
                  <a16:creationId xmlns:a16="http://schemas.microsoft.com/office/drawing/2014/main" id="{94896724-E2EE-4DEB-9704-C49FE7C12154}"/>
                </a:ext>
              </a:extLst>
            </p:cNvPr>
            <p:cNvSpPr/>
            <p:nvPr/>
          </p:nvSpPr>
          <p:spPr>
            <a:xfrm>
              <a:off x="8266994"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sp>
          <p:nvSpPr>
            <p:cNvPr id="121" name="Oval 191">
              <a:extLst>
                <a:ext uri="{FF2B5EF4-FFF2-40B4-BE49-F238E27FC236}">
                  <a16:creationId xmlns:a16="http://schemas.microsoft.com/office/drawing/2014/main" id="{B60ADB9F-E7F7-4197-80A7-808612DBED1F}"/>
                </a:ext>
              </a:extLst>
            </p:cNvPr>
            <p:cNvSpPr/>
            <p:nvPr/>
          </p:nvSpPr>
          <p:spPr>
            <a:xfrm>
              <a:off x="9937395" y="1676481"/>
              <a:ext cx="93600" cy="93600"/>
            </a:xfrm>
            <a:prstGeom prst="ellipse">
              <a:avLst/>
            </a:prstGeom>
            <a:solidFill>
              <a:schemeClr val="tx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de-DE" sz="1600" spc="-23" dirty="0" err="1">
                <a:solidFill>
                  <a:schemeClr val="tx1"/>
                </a:solidFill>
              </a:endParaRPr>
            </a:p>
          </p:txBody>
        </p:sp>
        <p:cxnSp>
          <p:nvCxnSpPr>
            <p:cNvPr id="122" name="Straight Connector 194">
              <a:extLst>
                <a:ext uri="{FF2B5EF4-FFF2-40B4-BE49-F238E27FC236}">
                  <a16:creationId xmlns:a16="http://schemas.microsoft.com/office/drawing/2014/main" id="{80766623-D46C-4770-859D-4723B44DC5D0}"/>
                </a:ext>
              </a:extLst>
            </p:cNvPr>
            <p:cNvCxnSpPr>
              <a:cxnSpLocks/>
            </p:cNvCxnSpPr>
            <p:nvPr/>
          </p:nvCxnSpPr>
          <p:spPr>
            <a:xfrm>
              <a:off x="8754752"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23" name="Straight Connector 201">
              <a:extLst>
                <a:ext uri="{FF2B5EF4-FFF2-40B4-BE49-F238E27FC236}">
                  <a16:creationId xmlns:a16="http://schemas.microsoft.com/office/drawing/2014/main" id="{92BF1163-CF25-4276-B295-9DB8FEBA82CC}"/>
                </a:ext>
              </a:extLst>
            </p:cNvPr>
            <p:cNvCxnSpPr>
              <a:cxnSpLocks/>
            </p:cNvCxnSpPr>
            <p:nvPr/>
          </p:nvCxnSpPr>
          <p:spPr>
            <a:xfrm>
              <a:off x="9148966"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cxnSp>
          <p:nvCxnSpPr>
            <p:cNvPr id="124" name="Straight Connector 202">
              <a:extLst>
                <a:ext uri="{FF2B5EF4-FFF2-40B4-BE49-F238E27FC236}">
                  <a16:creationId xmlns:a16="http://schemas.microsoft.com/office/drawing/2014/main" id="{558409D7-3C5B-4A9C-AF2C-590C3D3EDABE}"/>
                </a:ext>
              </a:extLst>
            </p:cNvPr>
            <p:cNvCxnSpPr>
              <a:cxnSpLocks/>
            </p:cNvCxnSpPr>
            <p:nvPr/>
          </p:nvCxnSpPr>
          <p:spPr>
            <a:xfrm>
              <a:off x="9543180" y="1699881"/>
              <a:ext cx="56" cy="46800"/>
            </a:xfrm>
            <a:prstGeom prst="line">
              <a:avLst/>
            </a:prstGeom>
            <a:ln w="12700" cap="rnd">
              <a:solidFill>
                <a:srgbClr val="000000"/>
              </a:solidFill>
              <a:round/>
            </a:ln>
          </p:spPr>
          <p:style>
            <a:lnRef idx="1">
              <a:schemeClr val="accent1"/>
            </a:lnRef>
            <a:fillRef idx="0">
              <a:schemeClr val="accent1"/>
            </a:fillRef>
            <a:effectRef idx="0">
              <a:schemeClr val="accent1"/>
            </a:effectRef>
            <a:fontRef idx="minor">
              <a:schemeClr val="tx1"/>
            </a:fontRef>
          </p:style>
        </p:cxnSp>
      </p:grpSp>
      <p:sp>
        <p:nvSpPr>
          <p:cNvPr id="125" name="Ellipse 291">
            <a:extLst>
              <a:ext uri="{FF2B5EF4-FFF2-40B4-BE49-F238E27FC236}">
                <a16:creationId xmlns:a16="http://schemas.microsoft.com/office/drawing/2014/main" id="{3782FD87-D84F-4B47-87FE-420C733F7AC5}"/>
              </a:ext>
            </a:extLst>
          </p:cNvPr>
          <p:cNvSpPr/>
          <p:nvPr/>
        </p:nvSpPr>
        <p:spPr bwMode="gray">
          <a:xfrm>
            <a:off x="11161438" y="1702859"/>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26" name="Ellipse 291">
            <a:extLst>
              <a:ext uri="{FF2B5EF4-FFF2-40B4-BE49-F238E27FC236}">
                <a16:creationId xmlns:a16="http://schemas.microsoft.com/office/drawing/2014/main" id="{517BCE38-257C-4C34-A3DB-7E837063D198}"/>
              </a:ext>
            </a:extLst>
          </p:cNvPr>
          <p:cNvSpPr/>
          <p:nvPr/>
        </p:nvSpPr>
        <p:spPr bwMode="gray">
          <a:xfrm>
            <a:off x="10236782" y="2643592"/>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27" name="Ellipse 291">
            <a:extLst>
              <a:ext uri="{FF2B5EF4-FFF2-40B4-BE49-F238E27FC236}">
                <a16:creationId xmlns:a16="http://schemas.microsoft.com/office/drawing/2014/main" id="{0F083758-3FE5-4B54-A7A8-78844881E065}"/>
              </a:ext>
            </a:extLst>
          </p:cNvPr>
          <p:cNvSpPr/>
          <p:nvPr/>
        </p:nvSpPr>
        <p:spPr bwMode="gray">
          <a:xfrm>
            <a:off x="10236782" y="3127968"/>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28" name="Ellipse 291">
            <a:extLst>
              <a:ext uri="{FF2B5EF4-FFF2-40B4-BE49-F238E27FC236}">
                <a16:creationId xmlns:a16="http://schemas.microsoft.com/office/drawing/2014/main" id="{2736CBD9-3139-4E3C-BD00-76928CAD5B2C}"/>
              </a:ext>
            </a:extLst>
          </p:cNvPr>
          <p:cNvSpPr/>
          <p:nvPr/>
        </p:nvSpPr>
        <p:spPr bwMode="gray">
          <a:xfrm>
            <a:off x="9804808" y="3586727"/>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29" name="Ellipse 291">
            <a:extLst>
              <a:ext uri="{FF2B5EF4-FFF2-40B4-BE49-F238E27FC236}">
                <a16:creationId xmlns:a16="http://schemas.microsoft.com/office/drawing/2014/main" id="{CD61981A-B10B-48D6-A70F-13CB015542A7}"/>
              </a:ext>
            </a:extLst>
          </p:cNvPr>
          <p:cNvSpPr/>
          <p:nvPr/>
        </p:nvSpPr>
        <p:spPr bwMode="gray">
          <a:xfrm>
            <a:off x="9809041" y="4063243"/>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30" name="Ellipse 291">
            <a:extLst>
              <a:ext uri="{FF2B5EF4-FFF2-40B4-BE49-F238E27FC236}">
                <a16:creationId xmlns:a16="http://schemas.microsoft.com/office/drawing/2014/main" id="{627B0F30-A7E7-4385-9717-45D20739F129}"/>
              </a:ext>
            </a:extLst>
          </p:cNvPr>
          <p:cNvSpPr/>
          <p:nvPr/>
        </p:nvSpPr>
        <p:spPr bwMode="gray">
          <a:xfrm>
            <a:off x="10680802" y="2167907"/>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31" name="Ellipse 291">
            <a:extLst>
              <a:ext uri="{FF2B5EF4-FFF2-40B4-BE49-F238E27FC236}">
                <a16:creationId xmlns:a16="http://schemas.microsoft.com/office/drawing/2014/main" id="{2C4095E1-2294-4834-8EF8-FA048419F887}"/>
              </a:ext>
            </a:extLst>
          </p:cNvPr>
          <p:cNvSpPr/>
          <p:nvPr/>
        </p:nvSpPr>
        <p:spPr bwMode="gray">
          <a:xfrm>
            <a:off x="10236782" y="4514965"/>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32" name="Ellipse 291">
            <a:extLst>
              <a:ext uri="{FF2B5EF4-FFF2-40B4-BE49-F238E27FC236}">
                <a16:creationId xmlns:a16="http://schemas.microsoft.com/office/drawing/2014/main" id="{5D7ABCF6-A796-4104-9F05-68BBCC10256B}"/>
              </a:ext>
            </a:extLst>
          </p:cNvPr>
          <p:cNvSpPr/>
          <p:nvPr/>
        </p:nvSpPr>
        <p:spPr bwMode="gray">
          <a:xfrm>
            <a:off x="10233395" y="5002680"/>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33" name="Ellipse 291">
            <a:extLst>
              <a:ext uri="{FF2B5EF4-FFF2-40B4-BE49-F238E27FC236}">
                <a16:creationId xmlns:a16="http://schemas.microsoft.com/office/drawing/2014/main" id="{E38CCDB4-5AE9-4A25-8DDD-2D8F27F48DF6}"/>
              </a:ext>
            </a:extLst>
          </p:cNvPr>
          <p:cNvSpPr/>
          <p:nvPr/>
        </p:nvSpPr>
        <p:spPr bwMode="gray">
          <a:xfrm>
            <a:off x="10242703" y="5469992"/>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34" name="Ellipse 291">
            <a:extLst>
              <a:ext uri="{FF2B5EF4-FFF2-40B4-BE49-F238E27FC236}">
                <a16:creationId xmlns:a16="http://schemas.microsoft.com/office/drawing/2014/main" id="{20128670-FCDA-4968-B0E3-3C5C6120BFBD}"/>
              </a:ext>
            </a:extLst>
          </p:cNvPr>
          <p:cNvSpPr/>
          <p:nvPr/>
        </p:nvSpPr>
        <p:spPr bwMode="gray">
          <a:xfrm>
            <a:off x="9797989" y="5940959"/>
            <a:ext cx="144000" cy="144000"/>
          </a:xfrm>
          <a:prstGeom prst="ellipse">
            <a:avLst/>
          </a:prstGeom>
          <a:solidFill>
            <a:schemeClr val="accent6"/>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02" dirty="0">
              <a:solidFill>
                <a:schemeClr val="tx1"/>
              </a:solidFill>
            </a:endParaRPr>
          </a:p>
        </p:txBody>
      </p:sp>
      <p:sp>
        <p:nvSpPr>
          <p:cNvPr id="135" name="Title 1">
            <a:extLst>
              <a:ext uri="{FF2B5EF4-FFF2-40B4-BE49-F238E27FC236}">
                <a16:creationId xmlns:a16="http://schemas.microsoft.com/office/drawing/2014/main" id="{2C4F094F-9E29-480E-8D51-E7F8156A4B67}"/>
              </a:ext>
            </a:extLst>
          </p:cNvPr>
          <p:cNvSpPr>
            <a:spLocks noGrp="1"/>
          </p:cNvSpPr>
          <p:nvPr>
            <p:ph type="title"/>
          </p:nvPr>
        </p:nvSpPr>
        <p:spPr>
          <a:xfrm>
            <a:off x="559975" y="0"/>
            <a:ext cx="10759520" cy="1133733"/>
          </a:xfrm>
        </p:spPr>
        <p:txBody>
          <a:bodyPr vert="horz"/>
          <a:lstStyle/>
          <a:p>
            <a:r>
              <a:rPr lang="en-US" sz="2400" dirty="0" err="1">
                <a:solidFill>
                  <a:srgbClr val="1A5CB0"/>
                </a:solidFill>
              </a:rPr>
              <a:t>Statistische</a:t>
            </a:r>
            <a:r>
              <a:rPr lang="en-US" sz="2400" dirty="0">
                <a:solidFill>
                  <a:srgbClr val="1A5CB0"/>
                </a:solidFill>
              </a:rPr>
              <a:t> </a:t>
            </a:r>
            <a:r>
              <a:rPr lang="en-US" sz="2400" dirty="0" err="1">
                <a:solidFill>
                  <a:srgbClr val="1A5CB0"/>
                </a:solidFill>
              </a:rPr>
              <a:t>Kriterien</a:t>
            </a:r>
            <a:r>
              <a:rPr lang="en-US" sz="2400" dirty="0">
                <a:solidFill>
                  <a:srgbClr val="1A5CB0"/>
                </a:solidFill>
              </a:rPr>
              <a:t>:</a:t>
            </a:r>
            <a:r>
              <a:rPr lang="en-US" sz="2400" dirty="0"/>
              <a:t> </a:t>
            </a:r>
            <a:r>
              <a:rPr lang="en-US" sz="2400" b="0" dirty="0" err="1"/>
              <a:t>Sicherheit</a:t>
            </a:r>
            <a:r>
              <a:rPr lang="en-US" sz="2400" b="0" dirty="0"/>
              <a:t> </a:t>
            </a:r>
            <a:r>
              <a:rPr lang="en-US" sz="2400" b="0" dirty="0" err="1"/>
              <a:t>im</a:t>
            </a:r>
            <a:r>
              <a:rPr lang="en-US" sz="2400" b="0" dirty="0"/>
              <a:t> </a:t>
            </a:r>
            <a:r>
              <a:rPr lang="en-US" sz="2400" b="0" dirty="0" err="1"/>
              <a:t>Ballbesitz</a:t>
            </a:r>
            <a:r>
              <a:rPr lang="en-US" sz="2400" b="0" dirty="0"/>
              <a:t> </a:t>
            </a:r>
            <a:r>
              <a:rPr lang="en-US" sz="2400" b="0" dirty="0" err="1"/>
              <a:t>ist</a:t>
            </a:r>
            <a:r>
              <a:rPr lang="en-US" sz="2400" b="0" dirty="0"/>
              <a:t> das </a:t>
            </a:r>
            <a:r>
              <a:rPr lang="en-US" sz="2400" b="0" dirty="0" err="1"/>
              <a:t>wichtigste</a:t>
            </a:r>
            <a:r>
              <a:rPr lang="en-US" sz="2400" b="0" dirty="0"/>
              <a:t> </a:t>
            </a:r>
            <a:r>
              <a:rPr lang="en-US" sz="2400" b="0" dirty="0" err="1"/>
              <a:t>Kriterium</a:t>
            </a:r>
            <a:r>
              <a:rPr lang="en-US" sz="2400" b="0" dirty="0"/>
              <a:t> – defensive </a:t>
            </a:r>
            <a:r>
              <a:rPr lang="en-US" sz="2400" b="0" dirty="0" err="1"/>
              <a:t>Kennzahlen</a:t>
            </a:r>
            <a:r>
              <a:rPr lang="en-US" sz="2400" b="0" dirty="0"/>
              <a:t> </a:t>
            </a:r>
            <a:r>
              <a:rPr lang="en-US" sz="2400" b="0" dirty="0" err="1"/>
              <a:t>sind</a:t>
            </a:r>
            <a:r>
              <a:rPr lang="en-US" sz="2400" b="0" dirty="0"/>
              <a:t> </a:t>
            </a:r>
            <a:r>
              <a:rPr lang="en-US" sz="2400" b="0" dirty="0" err="1"/>
              <a:t>geringer</a:t>
            </a:r>
            <a:r>
              <a:rPr lang="en-US" sz="2400" b="0" dirty="0"/>
              <a:t> </a:t>
            </a:r>
            <a:r>
              <a:rPr lang="en-US" sz="2400" b="0" dirty="0" err="1"/>
              <a:t>gewichtet</a:t>
            </a:r>
            <a:r>
              <a:rPr lang="en-US" sz="2400" b="0" dirty="0"/>
              <a:t>, da </a:t>
            </a:r>
            <a:r>
              <a:rPr lang="en-US" sz="2400" b="0" dirty="0" err="1"/>
              <a:t>grundsätzlich</a:t>
            </a:r>
            <a:r>
              <a:rPr lang="en-US" sz="2400" b="0" dirty="0"/>
              <a:t> </a:t>
            </a:r>
            <a:r>
              <a:rPr lang="en-US" sz="2400" b="0" dirty="0" err="1"/>
              <a:t>geringere</a:t>
            </a:r>
            <a:r>
              <a:rPr lang="en-US" sz="2400" b="0" dirty="0"/>
              <a:t> </a:t>
            </a:r>
            <a:r>
              <a:rPr lang="en-US" sz="2400" b="0" dirty="0" err="1"/>
              <a:t>Aussagekraft</a:t>
            </a:r>
            <a:r>
              <a:rPr lang="en-US" sz="2400" b="0" dirty="0"/>
              <a:t> </a:t>
            </a:r>
          </a:p>
        </p:txBody>
      </p:sp>
      <p:sp>
        <p:nvSpPr>
          <p:cNvPr id="38" name="TextBox 37">
            <a:extLst>
              <a:ext uri="{FF2B5EF4-FFF2-40B4-BE49-F238E27FC236}">
                <a16:creationId xmlns:a16="http://schemas.microsoft.com/office/drawing/2014/main" id="{75516C15-514E-4E68-8553-184CA5398C0B}"/>
              </a:ext>
            </a:extLst>
          </p:cNvPr>
          <p:cNvSpPr txBox="1"/>
          <p:nvPr/>
        </p:nvSpPr>
        <p:spPr>
          <a:xfrm>
            <a:off x="559975" y="6236375"/>
            <a:ext cx="7167563" cy="230104"/>
          </a:xfrm>
          <a:prstGeom prst="rect">
            <a:avLst/>
          </a:prstGeom>
          <a:noFill/>
          <a:ln w="12700" cap="rnd">
            <a:noFill/>
          </a:ln>
        </p:spPr>
        <p:txBody>
          <a:bodyPr wrap="square" lIns="0" tIns="0" rIns="0" bIns="0" rtlCol="0">
            <a:noAutofit/>
          </a:bodyPr>
          <a:lstStyle/>
          <a:p>
            <a:pPr algn="l" defTabSz="360000">
              <a:spcBef>
                <a:spcPts val="600"/>
              </a:spcBef>
            </a:pPr>
            <a:r>
              <a:rPr lang="en-US" sz="1000" spc="-20" dirty="0"/>
              <a:t>1) </a:t>
            </a:r>
            <a:r>
              <a:rPr lang="en-US" sz="1000" spc="-20" dirty="0" err="1"/>
              <a:t>Auswahl</a:t>
            </a:r>
            <a:r>
              <a:rPr lang="en-US" sz="1000" spc="-20" dirty="0"/>
              <a:t> der </a:t>
            </a:r>
            <a:r>
              <a:rPr lang="en-US" sz="1000" spc="-20" dirty="0" err="1"/>
              <a:t>Kennzahlen</a:t>
            </a:r>
            <a:r>
              <a:rPr lang="en-US" sz="1000" spc="-20" dirty="0"/>
              <a:t> und der </a:t>
            </a:r>
            <a:r>
              <a:rPr lang="en-US" sz="1000" spc="-20" dirty="0" err="1"/>
              <a:t>jeweiligen</a:t>
            </a:r>
            <a:r>
              <a:rPr lang="en-US" sz="1000" spc="-20" dirty="0"/>
              <a:t> </a:t>
            </a:r>
            <a:r>
              <a:rPr lang="en-US" sz="1000" spc="-20" dirty="0" err="1"/>
              <a:t>Gewichtung</a:t>
            </a:r>
            <a:r>
              <a:rPr lang="en-US" sz="1000" spc="-20" dirty="0"/>
              <a:t> </a:t>
            </a:r>
            <a:r>
              <a:rPr lang="en-US" sz="1000" spc="-20" dirty="0" err="1"/>
              <a:t>wird</a:t>
            </a:r>
            <a:r>
              <a:rPr lang="en-US" sz="1000" spc="-20" dirty="0"/>
              <a:t> </a:t>
            </a:r>
            <a:r>
              <a:rPr lang="en-US" sz="1000" spc="-20" dirty="0" err="1"/>
              <a:t>im</a:t>
            </a:r>
            <a:r>
              <a:rPr lang="en-US" sz="1000" spc="-20" dirty="0"/>
              <a:t> </a:t>
            </a:r>
            <a:r>
              <a:rPr lang="en-US" sz="1000" spc="-20" dirty="0" err="1"/>
              <a:t>Anhang</a:t>
            </a:r>
            <a:r>
              <a:rPr lang="en-US" sz="1000" spc="-20" dirty="0"/>
              <a:t> </a:t>
            </a:r>
            <a:r>
              <a:rPr lang="en-US" sz="1000" spc="-20" dirty="0" err="1"/>
              <a:t>begründet</a:t>
            </a:r>
            <a:endParaRPr lang="en-US" sz="1000" spc="-20" dirty="0"/>
          </a:p>
        </p:txBody>
      </p:sp>
      <p:sp>
        <p:nvSpPr>
          <p:cNvPr id="39" name="Rectangle 38">
            <a:extLst>
              <a:ext uri="{FF2B5EF4-FFF2-40B4-BE49-F238E27FC236}">
                <a16:creationId xmlns:a16="http://schemas.microsoft.com/office/drawing/2014/main" id="{C1F75B98-00A4-4B23-BBAB-F6DA825256A7}"/>
              </a:ext>
            </a:extLst>
          </p:cNvPr>
          <p:cNvSpPr/>
          <p:nvPr/>
        </p:nvSpPr>
        <p:spPr>
          <a:xfrm>
            <a:off x="7338349" y="6258951"/>
            <a:ext cx="252000" cy="180000"/>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36" name="TextBox 135">
            <a:extLst>
              <a:ext uri="{FF2B5EF4-FFF2-40B4-BE49-F238E27FC236}">
                <a16:creationId xmlns:a16="http://schemas.microsoft.com/office/drawing/2014/main" id="{0484DF81-4258-4CA1-95D0-CAF78A8454CA}"/>
              </a:ext>
            </a:extLst>
          </p:cNvPr>
          <p:cNvSpPr txBox="1"/>
          <p:nvPr/>
        </p:nvSpPr>
        <p:spPr>
          <a:xfrm>
            <a:off x="7649019" y="6253313"/>
            <a:ext cx="919480" cy="230104"/>
          </a:xfrm>
          <a:prstGeom prst="rect">
            <a:avLst/>
          </a:prstGeom>
          <a:noFill/>
          <a:ln w="12700" cap="rnd">
            <a:noFill/>
          </a:ln>
        </p:spPr>
        <p:txBody>
          <a:bodyPr wrap="square" lIns="0" tIns="0" rIns="0" bIns="0" rtlCol="0">
            <a:noAutofit/>
          </a:bodyPr>
          <a:lstStyle/>
          <a:p>
            <a:pPr algn="l" defTabSz="360000">
              <a:spcBef>
                <a:spcPts val="600"/>
              </a:spcBef>
            </a:pPr>
            <a:r>
              <a:rPr lang="en-US" sz="1200" spc="-20" dirty="0" err="1"/>
              <a:t>Im</a:t>
            </a:r>
            <a:r>
              <a:rPr lang="en-US" sz="1200" spc="-20" dirty="0"/>
              <a:t> </a:t>
            </a:r>
            <a:r>
              <a:rPr lang="en-US" sz="1200" spc="-20" dirty="0" err="1"/>
              <a:t>Ballbesitz</a:t>
            </a:r>
            <a:r>
              <a:rPr lang="en-US" sz="1200" spc="-20" dirty="0"/>
              <a:t> </a:t>
            </a:r>
          </a:p>
        </p:txBody>
      </p:sp>
      <p:sp>
        <p:nvSpPr>
          <p:cNvPr id="137" name="Rectangle 136">
            <a:extLst>
              <a:ext uri="{FF2B5EF4-FFF2-40B4-BE49-F238E27FC236}">
                <a16:creationId xmlns:a16="http://schemas.microsoft.com/office/drawing/2014/main" id="{EB53FB8C-1AA3-4FFC-8BA0-A8AD774302CB}"/>
              </a:ext>
            </a:extLst>
          </p:cNvPr>
          <p:cNvSpPr/>
          <p:nvPr/>
        </p:nvSpPr>
        <p:spPr>
          <a:xfrm>
            <a:off x="8777446" y="6258951"/>
            <a:ext cx="252000" cy="180000"/>
          </a:xfrm>
          <a:prstGeom prst="rect">
            <a:avLst/>
          </a:prstGeom>
          <a:solidFill>
            <a:schemeClr val="bg1">
              <a:lumMod val="65000"/>
            </a:schemeClr>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38" name="TextBox 137">
            <a:extLst>
              <a:ext uri="{FF2B5EF4-FFF2-40B4-BE49-F238E27FC236}">
                <a16:creationId xmlns:a16="http://schemas.microsoft.com/office/drawing/2014/main" id="{90F7ABD5-E9D8-4ED7-9D2C-42DC5D1892F2}"/>
              </a:ext>
            </a:extLst>
          </p:cNvPr>
          <p:cNvSpPr txBox="1"/>
          <p:nvPr/>
        </p:nvSpPr>
        <p:spPr>
          <a:xfrm>
            <a:off x="9123676" y="6253313"/>
            <a:ext cx="919480" cy="230104"/>
          </a:xfrm>
          <a:prstGeom prst="rect">
            <a:avLst/>
          </a:prstGeom>
          <a:noFill/>
          <a:ln w="12700" cap="rnd">
            <a:noFill/>
          </a:ln>
        </p:spPr>
        <p:txBody>
          <a:bodyPr wrap="square" lIns="0" tIns="0" rIns="0" bIns="0" rtlCol="0">
            <a:noAutofit/>
          </a:bodyPr>
          <a:lstStyle/>
          <a:p>
            <a:pPr algn="l" defTabSz="360000">
              <a:spcBef>
                <a:spcPts val="600"/>
              </a:spcBef>
            </a:pPr>
            <a:r>
              <a:rPr lang="en-US" sz="1200" spc="-20" dirty="0" err="1"/>
              <a:t>Defensiv</a:t>
            </a:r>
            <a:endParaRPr lang="en-US" sz="1200" spc="-20" dirty="0"/>
          </a:p>
        </p:txBody>
      </p:sp>
      <p:sp>
        <p:nvSpPr>
          <p:cNvPr id="41" name="Slide Number Placeholder 40">
            <a:extLst>
              <a:ext uri="{FF2B5EF4-FFF2-40B4-BE49-F238E27FC236}">
                <a16:creationId xmlns:a16="http://schemas.microsoft.com/office/drawing/2014/main" id="{F7BD75A1-C03B-4999-BAC4-8B3A63EA3F15}"/>
              </a:ext>
            </a:extLst>
          </p:cNvPr>
          <p:cNvSpPr>
            <a:spLocks noGrp="1"/>
          </p:cNvSpPr>
          <p:nvPr>
            <p:ph type="sldNum" sz="quarter" idx="11"/>
          </p:nvPr>
        </p:nvSpPr>
        <p:spPr/>
        <p:txBody>
          <a:bodyPr/>
          <a:lstStyle/>
          <a:p>
            <a:fld id="{07AB412F-5F68-FF4B-85B7-62534E294F92}" type="slidenum">
              <a:rPr lang="de-DE" smtClean="0"/>
              <a:pPr/>
              <a:t>17</a:t>
            </a:fld>
            <a:endParaRPr lang="de-DE"/>
          </a:p>
        </p:txBody>
      </p:sp>
    </p:spTree>
    <p:extLst>
      <p:ext uri="{BB962C8B-B14F-4D97-AF65-F5344CB8AC3E}">
        <p14:creationId xmlns:p14="http://schemas.microsoft.com/office/powerpoint/2010/main" val="262934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1076608102"/>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49526"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2206853" y="2803847"/>
            <a:ext cx="7465556"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err="1">
                <a:solidFill>
                  <a:schemeClr val="bg1"/>
                </a:solidFill>
              </a:rPr>
              <a:t>Erstellung</a:t>
            </a:r>
            <a:r>
              <a:rPr lang="en-US" sz="4443" b="1" spc="-23" dirty="0">
                <a:solidFill>
                  <a:schemeClr val="bg1"/>
                </a:solidFill>
              </a:rPr>
              <a:t> </a:t>
            </a:r>
            <a:r>
              <a:rPr lang="en-US" sz="4443" b="1" spc="-23" dirty="0" err="1">
                <a:solidFill>
                  <a:schemeClr val="bg1"/>
                </a:solidFill>
              </a:rPr>
              <a:t>einer</a:t>
            </a:r>
            <a:r>
              <a:rPr lang="en-US" sz="4443" b="1" spc="-23" dirty="0">
                <a:solidFill>
                  <a:schemeClr val="bg1"/>
                </a:solidFill>
              </a:rPr>
              <a:t> </a:t>
            </a:r>
            <a:br>
              <a:rPr lang="en-US" sz="4443" b="1" spc="-23" dirty="0">
                <a:solidFill>
                  <a:schemeClr val="bg1"/>
                </a:solidFill>
              </a:rPr>
            </a:br>
            <a:r>
              <a:rPr lang="en-US" sz="4443" b="1" spc="-23" dirty="0" err="1">
                <a:solidFill>
                  <a:schemeClr val="bg1"/>
                </a:solidFill>
              </a:rPr>
              <a:t>Kandidatenliste</a:t>
            </a:r>
            <a:endParaRPr lang="en-US" sz="4443" b="1" spc="-23" dirty="0">
              <a:solidFill>
                <a:schemeClr val="bg1"/>
              </a:solidFill>
            </a:endParaRPr>
          </a:p>
        </p:txBody>
      </p:sp>
      <p:sp>
        <p:nvSpPr>
          <p:cNvPr id="4" name="TextBox 3">
            <a:extLst>
              <a:ext uri="{FF2B5EF4-FFF2-40B4-BE49-F238E27FC236}">
                <a16:creationId xmlns:a16="http://schemas.microsoft.com/office/drawing/2014/main" id="{A8D3D34E-86EC-4233-928B-4E2FE98490F2}"/>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06</a:t>
            </a:r>
          </a:p>
        </p:txBody>
      </p:sp>
    </p:spTree>
    <p:extLst>
      <p:ext uri="{BB962C8B-B14F-4D97-AF65-F5344CB8AC3E}">
        <p14:creationId xmlns:p14="http://schemas.microsoft.com/office/powerpoint/2010/main" val="51524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5BA6D9-C013-4955-B4F4-54B9E17CD52B}"/>
              </a:ext>
            </a:extLst>
          </p:cNvPr>
          <p:cNvGraphicFramePr>
            <a:graphicFrameLocks noChangeAspect="1"/>
          </p:cNvGraphicFramePr>
          <p:nvPr>
            <p:custDataLst>
              <p:tags r:id="rId2"/>
            </p:custDataLst>
            <p:extLst>
              <p:ext uri="{D42A27DB-BD31-4B8C-83A1-F6EECF244321}">
                <p14:modId xmlns:p14="http://schemas.microsoft.com/office/powerpoint/2010/main" val="3104786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1281"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2D5EC0E9-65C4-4396-A9E9-CC42D2F70DC9}"/>
              </a:ext>
            </a:extLst>
          </p:cNvPr>
          <p:cNvSpPr/>
          <p:nvPr/>
        </p:nvSpPr>
        <p:spPr>
          <a:xfrm>
            <a:off x="6383077" y="2041019"/>
            <a:ext cx="4932001" cy="599545"/>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err="1">
                <a:solidFill>
                  <a:schemeClr val="bg1"/>
                </a:solidFill>
              </a:rPr>
              <a:t>Kriterien-basiertes</a:t>
            </a:r>
            <a:r>
              <a:rPr lang="en-US" sz="2000" b="1" spc="-20" dirty="0">
                <a:solidFill>
                  <a:schemeClr val="bg1"/>
                </a:solidFill>
              </a:rPr>
              <a:t> </a:t>
            </a:r>
            <a:r>
              <a:rPr lang="en-US" sz="2000" b="1" spc="-20" dirty="0" err="1">
                <a:solidFill>
                  <a:schemeClr val="bg1"/>
                </a:solidFill>
              </a:rPr>
              <a:t>Filtern</a:t>
            </a:r>
            <a:endParaRPr lang="en-US" sz="2000" b="1" spc="-20" dirty="0">
              <a:solidFill>
                <a:schemeClr val="bg1"/>
              </a:solidFill>
            </a:endParaRPr>
          </a:p>
        </p:txBody>
      </p:sp>
      <p:sp>
        <p:nvSpPr>
          <p:cNvPr id="17" name="Rectangle 16">
            <a:extLst>
              <a:ext uri="{FF2B5EF4-FFF2-40B4-BE49-F238E27FC236}">
                <a16:creationId xmlns:a16="http://schemas.microsoft.com/office/drawing/2014/main" id="{84B72F7E-E88C-4C14-AFED-C6F4CD0FC732}"/>
              </a:ext>
            </a:extLst>
          </p:cNvPr>
          <p:cNvSpPr/>
          <p:nvPr/>
        </p:nvSpPr>
        <p:spPr>
          <a:xfrm>
            <a:off x="561975" y="2041019"/>
            <a:ext cx="4932000" cy="599545"/>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a:solidFill>
                  <a:schemeClr val="bg1"/>
                </a:solidFill>
              </a:rPr>
              <a:t>Similar Player Tool</a:t>
            </a:r>
          </a:p>
        </p:txBody>
      </p:sp>
      <p:sp>
        <p:nvSpPr>
          <p:cNvPr id="20" name="Rectangle 19">
            <a:extLst>
              <a:ext uri="{FF2B5EF4-FFF2-40B4-BE49-F238E27FC236}">
                <a16:creationId xmlns:a16="http://schemas.microsoft.com/office/drawing/2014/main" id="{E620B5AC-6B36-451B-9316-9D90CCF96A47}"/>
              </a:ext>
            </a:extLst>
          </p:cNvPr>
          <p:cNvSpPr/>
          <p:nvPr/>
        </p:nvSpPr>
        <p:spPr>
          <a:xfrm>
            <a:off x="6400800" y="4255958"/>
            <a:ext cx="4916487" cy="1968630"/>
          </a:xfrm>
          <a:prstGeom prst="rect">
            <a:avLst/>
          </a:prstGeom>
          <a:solidFill>
            <a:schemeClr val="bg1">
              <a:lumMod val="95000"/>
            </a:schemeClr>
          </a:solidFill>
          <a:ln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marL="171450" indent="-171450" defTabSz="896938">
              <a:spcBef>
                <a:spcPts val="600"/>
              </a:spcBef>
              <a:buFont typeface="Wingdings" panose="05000000000000000000" pitchFamily="2" charset="2"/>
              <a:buChar char="§"/>
            </a:pPr>
            <a:r>
              <a:rPr lang="en-US" sz="1600" spc="-20" dirty="0" err="1">
                <a:solidFill>
                  <a:schemeClr val="tx1"/>
                </a:solidFill>
              </a:rPr>
              <a:t>Mithilfe</a:t>
            </a:r>
            <a:r>
              <a:rPr lang="en-US" sz="1600" spc="-20" dirty="0">
                <a:solidFill>
                  <a:schemeClr val="tx1"/>
                </a:solidFill>
              </a:rPr>
              <a:t> </a:t>
            </a:r>
            <a:r>
              <a:rPr lang="en-US" sz="1600" spc="-20" dirty="0" err="1">
                <a:solidFill>
                  <a:schemeClr val="tx1"/>
                </a:solidFill>
              </a:rPr>
              <a:t>diverser</a:t>
            </a:r>
            <a:r>
              <a:rPr lang="en-US" sz="1600" spc="-20" dirty="0">
                <a:solidFill>
                  <a:schemeClr val="tx1"/>
                </a:solidFill>
              </a:rPr>
              <a:t> </a:t>
            </a:r>
            <a:r>
              <a:rPr lang="en-US" sz="1600" spc="-20" dirty="0" err="1">
                <a:solidFill>
                  <a:schemeClr val="tx1"/>
                </a:solidFill>
              </a:rPr>
              <a:t>Kriterien</a:t>
            </a:r>
            <a:r>
              <a:rPr lang="en-US" sz="1600" spc="-20" dirty="0">
                <a:solidFill>
                  <a:schemeClr val="tx1"/>
                </a:solidFill>
              </a:rPr>
              <a:t> </a:t>
            </a:r>
            <a:r>
              <a:rPr lang="en-US" sz="1600" spc="-20" dirty="0" err="1">
                <a:solidFill>
                  <a:schemeClr val="tx1"/>
                </a:solidFill>
              </a:rPr>
              <a:t>können</a:t>
            </a:r>
            <a:r>
              <a:rPr lang="en-US" sz="1600" spc="-20" dirty="0">
                <a:solidFill>
                  <a:schemeClr val="tx1"/>
                </a:solidFill>
              </a:rPr>
              <a:t> </a:t>
            </a:r>
            <a:r>
              <a:rPr lang="en-US" sz="1600" spc="-20" dirty="0" err="1">
                <a:solidFill>
                  <a:schemeClr val="tx1"/>
                </a:solidFill>
              </a:rPr>
              <a:t>wir</a:t>
            </a:r>
            <a:r>
              <a:rPr lang="en-US" sz="1600" spc="-20" dirty="0">
                <a:solidFill>
                  <a:schemeClr val="tx1"/>
                </a:solidFill>
              </a:rPr>
              <a:t> die </a:t>
            </a:r>
            <a:r>
              <a:rPr lang="en-US" sz="1600" spc="-20" dirty="0" err="1">
                <a:solidFill>
                  <a:schemeClr val="tx1"/>
                </a:solidFill>
              </a:rPr>
              <a:t>Anzahl</a:t>
            </a:r>
            <a:r>
              <a:rPr lang="en-US" sz="1600" spc="-20" dirty="0">
                <a:solidFill>
                  <a:schemeClr val="tx1"/>
                </a:solidFill>
              </a:rPr>
              <a:t> der Spieler </a:t>
            </a:r>
            <a:r>
              <a:rPr lang="en-US" sz="1600" spc="-20" dirty="0" err="1">
                <a:solidFill>
                  <a:schemeClr val="tx1"/>
                </a:solidFill>
              </a:rPr>
              <a:t>reduzieren</a:t>
            </a:r>
            <a:r>
              <a:rPr lang="en-US" sz="1600" spc="-20" dirty="0">
                <a:solidFill>
                  <a:schemeClr val="tx1"/>
                </a:solidFill>
              </a:rPr>
              <a:t> </a:t>
            </a:r>
          </a:p>
          <a:p>
            <a:pPr marL="171450" indent="-171450" defTabSz="896938">
              <a:spcBef>
                <a:spcPts val="600"/>
              </a:spcBef>
              <a:buFont typeface="Wingdings" panose="05000000000000000000" pitchFamily="2" charset="2"/>
              <a:buChar char="§"/>
            </a:pPr>
            <a:r>
              <a:rPr lang="en-US" sz="1600" spc="-20" dirty="0">
                <a:solidFill>
                  <a:schemeClr val="tx1"/>
                </a:solidFill>
              </a:rPr>
              <a:t>Dazu </a:t>
            </a:r>
            <a:r>
              <a:rPr lang="en-US" sz="1600" spc="-20" dirty="0" err="1">
                <a:solidFill>
                  <a:schemeClr val="tx1"/>
                </a:solidFill>
              </a:rPr>
              <a:t>nehmen</a:t>
            </a:r>
            <a:r>
              <a:rPr lang="en-US" sz="1600" spc="-20" dirty="0">
                <a:solidFill>
                  <a:schemeClr val="tx1"/>
                </a:solidFill>
              </a:rPr>
              <a:t> </a:t>
            </a:r>
            <a:r>
              <a:rPr lang="en-US" sz="1600" spc="-20" dirty="0" err="1">
                <a:solidFill>
                  <a:schemeClr val="tx1"/>
                </a:solidFill>
              </a:rPr>
              <a:t>wir</a:t>
            </a:r>
            <a:r>
              <a:rPr lang="en-US" sz="1600" spc="-20" dirty="0">
                <a:solidFill>
                  <a:schemeClr val="tx1"/>
                </a:solidFill>
              </a:rPr>
              <a:t> </a:t>
            </a:r>
            <a:r>
              <a:rPr lang="en-US" sz="1600" spc="-20" dirty="0" err="1">
                <a:solidFill>
                  <a:schemeClr val="tx1"/>
                </a:solidFill>
              </a:rPr>
              <a:t>unsere</a:t>
            </a:r>
            <a:r>
              <a:rPr lang="en-US" sz="1600" spc="-20" dirty="0">
                <a:solidFill>
                  <a:schemeClr val="tx1"/>
                </a:solidFill>
              </a:rPr>
              <a:t> </a:t>
            </a:r>
            <a:r>
              <a:rPr lang="en-US" sz="1600" spc="-20" dirty="0" err="1">
                <a:solidFill>
                  <a:schemeClr val="tx1"/>
                </a:solidFill>
              </a:rPr>
              <a:t>Kennzahlen</a:t>
            </a:r>
            <a:r>
              <a:rPr lang="en-US" sz="1600" spc="-20" dirty="0">
                <a:solidFill>
                  <a:schemeClr val="tx1"/>
                </a:solidFill>
              </a:rPr>
              <a:t> und </a:t>
            </a:r>
            <a:r>
              <a:rPr lang="en-US" sz="1600" spc="-20" dirty="0" err="1">
                <a:solidFill>
                  <a:schemeClr val="tx1"/>
                </a:solidFill>
              </a:rPr>
              <a:t>setzen</a:t>
            </a:r>
            <a:r>
              <a:rPr lang="en-US" sz="1600" spc="-20" dirty="0">
                <a:solidFill>
                  <a:schemeClr val="tx1"/>
                </a:solidFill>
              </a:rPr>
              <a:t> Benchmarks fest, </a:t>
            </a:r>
            <a:r>
              <a:rPr lang="en-US" sz="1600" spc="-20" dirty="0" err="1">
                <a:solidFill>
                  <a:schemeClr val="tx1"/>
                </a:solidFill>
              </a:rPr>
              <a:t>wie</a:t>
            </a:r>
            <a:r>
              <a:rPr lang="en-US" sz="1600" spc="-20" dirty="0">
                <a:solidFill>
                  <a:schemeClr val="tx1"/>
                </a:solidFill>
              </a:rPr>
              <a:t> </a:t>
            </a:r>
            <a:r>
              <a:rPr lang="en-US" sz="1600" spc="-20" dirty="0" err="1">
                <a:solidFill>
                  <a:schemeClr val="tx1"/>
                </a:solidFill>
              </a:rPr>
              <a:t>z.B.</a:t>
            </a:r>
            <a:r>
              <a:rPr lang="en-US" sz="1600" spc="-20" dirty="0">
                <a:solidFill>
                  <a:schemeClr val="tx1"/>
                </a:solidFill>
              </a:rPr>
              <a:t> &gt;= 50% Aerial Duels won</a:t>
            </a:r>
          </a:p>
          <a:p>
            <a:pPr marL="171450" indent="-171450" defTabSz="896938">
              <a:spcBef>
                <a:spcPts val="600"/>
              </a:spcBef>
              <a:buFont typeface="Wingdings" panose="05000000000000000000" pitchFamily="2" charset="2"/>
              <a:buChar char="§"/>
            </a:pPr>
            <a:r>
              <a:rPr lang="en-US" sz="1600" spc="-20" dirty="0" err="1">
                <a:solidFill>
                  <a:schemeClr val="tx1"/>
                </a:solidFill>
              </a:rPr>
              <a:t>Wir</a:t>
            </a:r>
            <a:r>
              <a:rPr lang="en-US" sz="1600" spc="-20" dirty="0">
                <a:solidFill>
                  <a:schemeClr val="tx1"/>
                </a:solidFill>
              </a:rPr>
              <a:t> </a:t>
            </a:r>
            <a:r>
              <a:rPr lang="en-US" sz="1600" spc="-20" dirty="0" err="1">
                <a:solidFill>
                  <a:schemeClr val="tx1"/>
                </a:solidFill>
              </a:rPr>
              <a:t>können</a:t>
            </a:r>
            <a:r>
              <a:rPr lang="en-US" sz="1600" spc="-20" dirty="0">
                <a:solidFill>
                  <a:schemeClr val="tx1"/>
                </a:solidFill>
              </a:rPr>
              <a:t> die Filter so </a:t>
            </a:r>
            <a:r>
              <a:rPr lang="en-US" sz="1600" spc="-20" dirty="0" err="1">
                <a:solidFill>
                  <a:schemeClr val="tx1"/>
                </a:solidFill>
              </a:rPr>
              <a:t>lange</a:t>
            </a:r>
            <a:r>
              <a:rPr lang="en-US" sz="1600" spc="-20" dirty="0">
                <a:solidFill>
                  <a:schemeClr val="tx1"/>
                </a:solidFill>
              </a:rPr>
              <a:t> </a:t>
            </a:r>
            <a:r>
              <a:rPr lang="en-US" sz="1600" spc="-20" dirty="0" err="1">
                <a:solidFill>
                  <a:schemeClr val="tx1"/>
                </a:solidFill>
              </a:rPr>
              <a:t>erweitern</a:t>
            </a:r>
            <a:r>
              <a:rPr lang="en-US" sz="1600" spc="-20" dirty="0">
                <a:solidFill>
                  <a:schemeClr val="tx1"/>
                </a:solidFill>
              </a:rPr>
              <a:t> bis </a:t>
            </a:r>
            <a:r>
              <a:rPr lang="en-US" sz="1600" spc="-20" dirty="0" err="1">
                <a:solidFill>
                  <a:schemeClr val="tx1"/>
                </a:solidFill>
              </a:rPr>
              <a:t>wir</a:t>
            </a:r>
            <a:r>
              <a:rPr lang="en-US" sz="1600" spc="-20" dirty="0">
                <a:solidFill>
                  <a:schemeClr val="tx1"/>
                </a:solidFill>
              </a:rPr>
              <a:t> </a:t>
            </a:r>
            <a:r>
              <a:rPr lang="en-US" sz="1600" spc="-20" dirty="0" err="1">
                <a:solidFill>
                  <a:schemeClr val="tx1"/>
                </a:solidFill>
              </a:rPr>
              <a:t>eine</a:t>
            </a:r>
            <a:r>
              <a:rPr lang="en-US" sz="1600" spc="-20" dirty="0">
                <a:solidFill>
                  <a:schemeClr val="tx1"/>
                </a:solidFill>
              </a:rPr>
              <a:t> </a:t>
            </a:r>
            <a:r>
              <a:rPr lang="en-US" sz="1600" spc="-20" dirty="0" err="1">
                <a:solidFill>
                  <a:schemeClr val="tx1"/>
                </a:solidFill>
              </a:rPr>
              <a:t>angemessene</a:t>
            </a:r>
            <a:r>
              <a:rPr lang="en-US" sz="1600" spc="-20" dirty="0">
                <a:solidFill>
                  <a:schemeClr val="tx1"/>
                </a:solidFill>
              </a:rPr>
              <a:t> </a:t>
            </a:r>
            <a:r>
              <a:rPr lang="en-US" sz="1600" spc="-20" dirty="0" err="1">
                <a:solidFill>
                  <a:schemeClr val="tx1"/>
                </a:solidFill>
              </a:rPr>
              <a:t>Zahl</a:t>
            </a:r>
            <a:r>
              <a:rPr lang="en-US" sz="1600" spc="-20" dirty="0">
                <a:solidFill>
                  <a:schemeClr val="tx1"/>
                </a:solidFill>
              </a:rPr>
              <a:t> an </a:t>
            </a:r>
            <a:r>
              <a:rPr lang="en-US" sz="1600" spc="-20" dirty="0" err="1">
                <a:solidFill>
                  <a:schemeClr val="tx1"/>
                </a:solidFill>
              </a:rPr>
              <a:t>Spielern</a:t>
            </a:r>
            <a:r>
              <a:rPr lang="en-US" sz="1600" spc="-20" dirty="0">
                <a:solidFill>
                  <a:schemeClr val="tx1"/>
                </a:solidFill>
              </a:rPr>
              <a:t> </a:t>
            </a:r>
            <a:r>
              <a:rPr lang="en-US" sz="1600" spc="-20" dirty="0" err="1">
                <a:solidFill>
                  <a:schemeClr val="tx1"/>
                </a:solidFill>
              </a:rPr>
              <a:t>erhalten</a:t>
            </a:r>
            <a:endParaRPr lang="en-US" sz="1400" spc="-20" dirty="0">
              <a:solidFill>
                <a:schemeClr val="tx1"/>
              </a:solidFill>
            </a:endParaRPr>
          </a:p>
        </p:txBody>
      </p:sp>
      <p:sp>
        <p:nvSpPr>
          <p:cNvPr id="19" name="Rectangle 18">
            <a:extLst>
              <a:ext uri="{FF2B5EF4-FFF2-40B4-BE49-F238E27FC236}">
                <a16:creationId xmlns:a16="http://schemas.microsoft.com/office/drawing/2014/main" id="{BBFE4408-3A73-486B-9398-C1EBE5A99CF7}"/>
              </a:ext>
            </a:extLst>
          </p:cNvPr>
          <p:cNvSpPr/>
          <p:nvPr/>
        </p:nvSpPr>
        <p:spPr>
          <a:xfrm>
            <a:off x="561975" y="4255958"/>
            <a:ext cx="4932000" cy="1968630"/>
          </a:xfrm>
          <a:prstGeom prst="rect">
            <a:avLst/>
          </a:prstGeom>
          <a:solidFill>
            <a:schemeClr val="bg1">
              <a:lumMod val="95000"/>
            </a:schemeClr>
          </a:solidFill>
          <a:ln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marL="171450" indent="-171450" defTabSz="896938">
              <a:spcBef>
                <a:spcPts val="600"/>
              </a:spcBef>
              <a:buFont typeface="Wingdings" panose="05000000000000000000" pitchFamily="2" charset="2"/>
              <a:buChar char="§"/>
            </a:pPr>
            <a:r>
              <a:rPr lang="en-US" sz="1600" spc="-20" dirty="0" err="1">
                <a:solidFill>
                  <a:schemeClr val="tx1"/>
                </a:solidFill>
              </a:rPr>
              <a:t>Basierend</a:t>
            </a:r>
            <a:r>
              <a:rPr lang="en-US" sz="1600" spc="-20" dirty="0">
                <a:solidFill>
                  <a:schemeClr val="tx1"/>
                </a:solidFill>
              </a:rPr>
              <a:t> auf der </a:t>
            </a:r>
            <a:r>
              <a:rPr lang="en-US" sz="1600" spc="-20" dirty="0" err="1">
                <a:solidFill>
                  <a:schemeClr val="tx1"/>
                </a:solidFill>
              </a:rPr>
              <a:t>gesuchten</a:t>
            </a:r>
            <a:r>
              <a:rPr lang="en-US" sz="1600" spc="-20" dirty="0">
                <a:solidFill>
                  <a:schemeClr val="tx1"/>
                </a:solidFill>
              </a:rPr>
              <a:t> Rolle und den </a:t>
            </a:r>
            <a:r>
              <a:rPr lang="en-US" sz="1600" spc="-20" dirty="0" err="1">
                <a:solidFill>
                  <a:schemeClr val="tx1"/>
                </a:solidFill>
              </a:rPr>
              <a:t>definierten</a:t>
            </a:r>
            <a:r>
              <a:rPr lang="en-US" sz="1600" spc="-20" dirty="0">
                <a:solidFill>
                  <a:schemeClr val="tx1"/>
                </a:solidFill>
              </a:rPr>
              <a:t> </a:t>
            </a:r>
            <a:r>
              <a:rPr lang="en-US" sz="1600" spc="-20" dirty="0" err="1">
                <a:solidFill>
                  <a:schemeClr val="tx1"/>
                </a:solidFill>
              </a:rPr>
              <a:t>Anforderungen</a:t>
            </a:r>
            <a:r>
              <a:rPr lang="en-US" sz="1600" spc="-20" dirty="0">
                <a:solidFill>
                  <a:schemeClr val="tx1"/>
                </a:solidFill>
              </a:rPr>
              <a:t> </a:t>
            </a:r>
            <a:r>
              <a:rPr lang="en-US" sz="1600" spc="-20" dirty="0" err="1">
                <a:solidFill>
                  <a:schemeClr val="tx1"/>
                </a:solidFill>
              </a:rPr>
              <a:t>wählen</a:t>
            </a:r>
            <a:r>
              <a:rPr lang="en-US" sz="1600" spc="-20" dirty="0">
                <a:solidFill>
                  <a:schemeClr val="tx1"/>
                </a:solidFill>
              </a:rPr>
              <a:t> </a:t>
            </a:r>
            <a:r>
              <a:rPr lang="en-US" sz="1600" spc="-20" dirty="0" err="1">
                <a:solidFill>
                  <a:schemeClr val="tx1"/>
                </a:solidFill>
              </a:rPr>
              <a:t>wir</a:t>
            </a:r>
            <a:r>
              <a:rPr lang="en-US" sz="1600" spc="-20" dirty="0">
                <a:solidFill>
                  <a:schemeClr val="tx1"/>
                </a:solidFill>
              </a:rPr>
              <a:t> </a:t>
            </a:r>
            <a:r>
              <a:rPr lang="en-US" sz="1600" spc="-20" dirty="0" err="1">
                <a:solidFill>
                  <a:schemeClr val="tx1"/>
                </a:solidFill>
              </a:rPr>
              <a:t>einen</a:t>
            </a:r>
            <a:r>
              <a:rPr lang="en-US" sz="1600" spc="-20" dirty="0">
                <a:solidFill>
                  <a:schemeClr val="tx1"/>
                </a:solidFill>
              </a:rPr>
              <a:t> Spieler </a:t>
            </a:r>
            <a:r>
              <a:rPr lang="en-US" sz="1600" spc="-20" dirty="0" err="1">
                <a:solidFill>
                  <a:schemeClr val="tx1"/>
                </a:solidFill>
              </a:rPr>
              <a:t>aus</a:t>
            </a:r>
            <a:r>
              <a:rPr lang="en-US" sz="1600" spc="-20" dirty="0">
                <a:solidFill>
                  <a:schemeClr val="tx1"/>
                </a:solidFill>
              </a:rPr>
              <a:t>, der </a:t>
            </a:r>
            <a:r>
              <a:rPr lang="en-US" sz="1600" spc="-20" dirty="0" err="1">
                <a:solidFill>
                  <a:schemeClr val="tx1"/>
                </a:solidFill>
              </a:rPr>
              <a:t>diesen</a:t>
            </a:r>
            <a:r>
              <a:rPr lang="en-US" sz="1600" spc="-20" dirty="0">
                <a:solidFill>
                  <a:schemeClr val="tx1"/>
                </a:solidFill>
              </a:rPr>
              <a:t> </a:t>
            </a:r>
            <a:r>
              <a:rPr lang="en-US" sz="1600" spc="-20" dirty="0" err="1">
                <a:solidFill>
                  <a:schemeClr val="tx1"/>
                </a:solidFill>
              </a:rPr>
              <a:t>entspricht</a:t>
            </a:r>
            <a:endParaRPr lang="en-US" sz="1600" spc="-20" dirty="0">
              <a:solidFill>
                <a:schemeClr val="tx1"/>
              </a:solidFill>
            </a:endParaRPr>
          </a:p>
          <a:p>
            <a:pPr marL="171450" indent="-171450" defTabSz="896938">
              <a:spcBef>
                <a:spcPts val="600"/>
              </a:spcBef>
              <a:buFont typeface="Wingdings" panose="05000000000000000000" pitchFamily="2" charset="2"/>
              <a:buChar char="§"/>
            </a:pPr>
            <a:r>
              <a:rPr lang="en-US" sz="1600" spc="-20" dirty="0" err="1">
                <a:solidFill>
                  <a:schemeClr val="tx1"/>
                </a:solidFill>
              </a:rPr>
              <a:t>Anschließend</a:t>
            </a:r>
            <a:r>
              <a:rPr lang="en-US" sz="1600" spc="-20" dirty="0">
                <a:solidFill>
                  <a:schemeClr val="tx1"/>
                </a:solidFill>
              </a:rPr>
              <a:t> </a:t>
            </a:r>
            <a:r>
              <a:rPr lang="en-US" sz="1600" spc="-20" dirty="0" err="1">
                <a:solidFill>
                  <a:schemeClr val="tx1"/>
                </a:solidFill>
              </a:rPr>
              <a:t>wird</a:t>
            </a:r>
            <a:r>
              <a:rPr lang="en-US" sz="1600" spc="-20" dirty="0">
                <a:solidFill>
                  <a:schemeClr val="tx1"/>
                </a:solidFill>
              </a:rPr>
              <a:t> </a:t>
            </a:r>
            <a:r>
              <a:rPr lang="en-US" sz="1600" spc="-20" dirty="0" err="1">
                <a:solidFill>
                  <a:schemeClr val="tx1"/>
                </a:solidFill>
              </a:rPr>
              <a:t>nach</a:t>
            </a:r>
            <a:r>
              <a:rPr lang="en-US" sz="1600" spc="-20" dirty="0">
                <a:solidFill>
                  <a:schemeClr val="tx1"/>
                </a:solidFill>
              </a:rPr>
              <a:t> </a:t>
            </a:r>
            <a:r>
              <a:rPr lang="en-US" sz="1600" spc="-20" dirty="0" err="1">
                <a:solidFill>
                  <a:schemeClr val="tx1"/>
                </a:solidFill>
              </a:rPr>
              <a:t>Spielern</a:t>
            </a:r>
            <a:r>
              <a:rPr lang="en-US" sz="1600" spc="-20" dirty="0">
                <a:solidFill>
                  <a:schemeClr val="tx1"/>
                </a:solidFill>
              </a:rPr>
              <a:t> </a:t>
            </a:r>
            <a:r>
              <a:rPr lang="en-US" sz="1600" spc="-20" dirty="0" err="1">
                <a:solidFill>
                  <a:schemeClr val="tx1"/>
                </a:solidFill>
              </a:rPr>
              <a:t>gesucht</a:t>
            </a:r>
            <a:r>
              <a:rPr lang="en-US" sz="1600" spc="-20" dirty="0">
                <a:solidFill>
                  <a:schemeClr val="tx1"/>
                </a:solidFill>
              </a:rPr>
              <a:t>, die </a:t>
            </a:r>
            <a:r>
              <a:rPr lang="en-US" sz="1600" spc="-20" dirty="0" err="1">
                <a:solidFill>
                  <a:schemeClr val="tx1"/>
                </a:solidFill>
              </a:rPr>
              <a:t>ein</a:t>
            </a:r>
            <a:r>
              <a:rPr lang="en-US" sz="1600" spc="-20" dirty="0">
                <a:solidFill>
                  <a:schemeClr val="tx1"/>
                </a:solidFill>
              </a:rPr>
              <a:t> </a:t>
            </a:r>
            <a:r>
              <a:rPr lang="en-US" sz="1600" spc="-20" dirty="0" err="1">
                <a:solidFill>
                  <a:schemeClr val="tx1"/>
                </a:solidFill>
              </a:rPr>
              <a:t>ähnliches</a:t>
            </a:r>
            <a:r>
              <a:rPr lang="en-US" sz="1600" spc="-20" dirty="0">
                <a:solidFill>
                  <a:schemeClr val="tx1"/>
                </a:solidFill>
              </a:rPr>
              <a:t> </a:t>
            </a:r>
            <a:r>
              <a:rPr lang="en-US" sz="1600" spc="-20" dirty="0" err="1">
                <a:solidFill>
                  <a:schemeClr val="tx1"/>
                </a:solidFill>
              </a:rPr>
              <a:t>statistisches</a:t>
            </a:r>
            <a:r>
              <a:rPr lang="en-US" sz="1600" spc="-20" dirty="0">
                <a:solidFill>
                  <a:schemeClr val="tx1"/>
                </a:solidFill>
              </a:rPr>
              <a:t> </a:t>
            </a:r>
            <a:r>
              <a:rPr lang="en-US" sz="1600" spc="-20" dirty="0" err="1">
                <a:solidFill>
                  <a:schemeClr val="tx1"/>
                </a:solidFill>
              </a:rPr>
              <a:t>Profil</a:t>
            </a:r>
            <a:r>
              <a:rPr lang="en-US" sz="1600" spc="-20" dirty="0">
                <a:solidFill>
                  <a:schemeClr val="tx1"/>
                </a:solidFill>
              </a:rPr>
              <a:t> </a:t>
            </a:r>
            <a:r>
              <a:rPr lang="en-US" sz="1600" spc="-20" dirty="0" err="1">
                <a:solidFill>
                  <a:schemeClr val="tx1"/>
                </a:solidFill>
              </a:rPr>
              <a:t>aufweisen</a:t>
            </a:r>
            <a:r>
              <a:rPr lang="en-US" sz="1600" spc="-20" dirty="0">
                <a:solidFill>
                  <a:schemeClr val="tx1"/>
                </a:solidFill>
              </a:rPr>
              <a:t> </a:t>
            </a:r>
          </a:p>
        </p:txBody>
      </p:sp>
      <p:sp>
        <p:nvSpPr>
          <p:cNvPr id="3" name="Title 1">
            <a:extLst>
              <a:ext uri="{FF2B5EF4-FFF2-40B4-BE49-F238E27FC236}">
                <a16:creationId xmlns:a16="http://schemas.microsoft.com/office/drawing/2014/main" id="{125E1980-1CA1-4A00-89EA-019C82E85486}"/>
              </a:ext>
            </a:extLst>
          </p:cNvPr>
          <p:cNvSpPr>
            <a:spLocks noGrp="1"/>
          </p:cNvSpPr>
          <p:nvPr>
            <p:ph type="title"/>
          </p:nvPr>
        </p:nvSpPr>
        <p:spPr>
          <a:xfrm>
            <a:off x="559871" y="0"/>
            <a:ext cx="10759520" cy="1133733"/>
          </a:xfrm>
        </p:spPr>
        <p:txBody>
          <a:bodyPr vert="horz"/>
          <a:lstStyle/>
          <a:p>
            <a:r>
              <a:rPr lang="en-US" sz="2400" dirty="0" err="1">
                <a:solidFill>
                  <a:srgbClr val="1A5CB0"/>
                </a:solidFill>
              </a:rPr>
              <a:t>Erstellung</a:t>
            </a:r>
            <a:r>
              <a:rPr lang="en-US" sz="2400" dirty="0">
                <a:solidFill>
                  <a:srgbClr val="1A5CB0"/>
                </a:solidFill>
              </a:rPr>
              <a:t> </a:t>
            </a:r>
            <a:r>
              <a:rPr lang="en-US" sz="2400" dirty="0" err="1">
                <a:solidFill>
                  <a:srgbClr val="1A5CB0"/>
                </a:solidFill>
              </a:rPr>
              <a:t>einer</a:t>
            </a:r>
            <a:r>
              <a:rPr lang="en-US" sz="2400" dirty="0">
                <a:solidFill>
                  <a:srgbClr val="1A5CB0"/>
                </a:solidFill>
              </a:rPr>
              <a:t> </a:t>
            </a:r>
            <a:r>
              <a:rPr lang="en-US" sz="2400" dirty="0" err="1">
                <a:solidFill>
                  <a:srgbClr val="1A5CB0"/>
                </a:solidFill>
              </a:rPr>
              <a:t>Kandidatenliste</a:t>
            </a:r>
            <a:r>
              <a:rPr lang="en-US" sz="2400" dirty="0">
                <a:solidFill>
                  <a:srgbClr val="1A5CB0"/>
                </a:solidFill>
              </a:rPr>
              <a:t>:</a:t>
            </a:r>
            <a:r>
              <a:rPr lang="en-US" sz="2400" dirty="0"/>
              <a:t> </a:t>
            </a:r>
            <a:r>
              <a:rPr lang="en-US" sz="2400" b="0" dirty="0" err="1"/>
              <a:t>Wir</a:t>
            </a:r>
            <a:r>
              <a:rPr lang="en-US" sz="2400" b="0" dirty="0"/>
              <a:t> </a:t>
            </a:r>
            <a:r>
              <a:rPr lang="en-US" sz="2400" b="0" dirty="0" err="1"/>
              <a:t>können</a:t>
            </a:r>
            <a:r>
              <a:rPr lang="en-US" sz="2400" b="0" dirty="0"/>
              <a:t> </a:t>
            </a:r>
            <a:r>
              <a:rPr lang="en-US" sz="2400" b="0" dirty="0" err="1"/>
              <a:t>eine</a:t>
            </a:r>
            <a:r>
              <a:rPr lang="en-US" sz="2400" b="0" dirty="0"/>
              <a:t> </a:t>
            </a:r>
            <a:r>
              <a:rPr lang="en-US" sz="2400" b="0" dirty="0" err="1"/>
              <a:t>Liste</a:t>
            </a:r>
            <a:r>
              <a:rPr lang="en-US" sz="2400" b="0" dirty="0"/>
              <a:t> an Spieler </a:t>
            </a:r>
            <a:r>
              <a:rPr lang="en-US" sz="2400" b="0" dirty="0" err="1"/>
              <a:t>sowohl</a:t>
            </a:r>
            <a:r>
              <a:rPr lang="en-US" sz="2400" b="0" dirty="0"/>
              <a:t> </a:t>
            </a:r>
            <a:r>
              <a:rPr lang="en-US" sz="2400" b="0" dirty="0" err="1"/>
              <a:t>über</a:t>
            </a:r>
            <a:r>
              <a:rPr lang="en-US" sz="2400" b="0" dirty="0"/>
              <a:t> </a:t>
            </a:r>
            <a:r>
              <a:rPr lang="en-US" sz="2400" b="0" dirty="0" err="1"/>
              <a:t>ein</a:t>
            </a:r>
            <a:r>
              <a:rPr lang="en-US" sz="2400" b="0" dirty="0"/>
              <a:t> “Similar Player”-Tool </a:t>
            </a:r>
            <a:r>
              <a:rPr lang="en-US" sz="2400" b="0" dirty="0" err="1"/>
              <a:t>als</a:t>
            </a:r>
            <a:r>
              <a:rPr lang="en-US" sz="2400" b="0" dirty="0"/>
              <a:t> </a:t>
            </a:r>
            <a:r>
              <a:rPr lang="en-US" sz="2400" b="0" dirty="0" err="1"/>
              <a:t>auch</a:t>
            </a:r>
            <a:r>
              <a:rPr lang="en-US" sz="2400" b="0" dirty="0"/>
              <a:t> </a:t>
            </a:r>
            <a:r>
              <a:rPr lang="en-US" sz="2400" b="0" dirty="0" err="1"/>
              <a:t>durch</a:t>
            </a:r>
            <a:r>
              <a:rPr lang="en-US" sz="2400" b="0" dirty="0"/>
              <a:t> </a:t>
            </a:r>
            <a:r>
              <a:rPr lang="en-US" sz="2400" b="0" dirty="0" err="1"/>
              <a:t>Kriterien-basiertes</a:t>
            </a:r>
            <a:r>
              <a:rPr lang="en-US" sz="2400" b="0" dirty="0"/>
              <a:t> </a:t>
            </a:r>
            <a:r>
              <a:rPr lang="en-US" sz="2400" b="0" dirty="0" err="1"/>
              <a:t>Filtern</a:t>
            </a:r>
            <a:r>
              <a:rPr lang="en-US" sz="2400" b="0" dirty="0"/>
              <a:t> </a:t>
            </a:r>
            <a:r>
              <a:rPr lang="en-US" sz="2400" b="0" dirty="0" err="1"/>
              <a:t>erstellen</a:t>
            </a:r>
            <a:endParaRPr lang="en-US" sz="2400" b="0" dirty="0"/>
          </a:p>
        </p:txBody>
      </p:sp>
      <p:sp>
        <p:nvSpPr>
          <p:cNvPr id="21" name="Oval 20">
            <a:extLst>
              <a:ext uri="{FF2B5EF4-FFF2-40B4-BE49-F238E27FC236}">
                <a16:creationId xmlns:a16="http://schemas.microsoft.com/office/drawing/2014/main" id="{8A52DA7A-A1CB-4A20-9125-81CBB27E5856}"/>
              </a:ext>
            </a:extLst>
          </p:cNvPr>
          <p:cNvSpPr/>
          <p:nvPr/>
        </p:nvSpPr>
        <p:spPr>
          <a:xfrm>
            <a:off x="770022" y="2119410"/>
            <a:ext cx="452387" cy="442762"/>
          </a:xfrm>
          <a:prstGeom prst="ellipse">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1</a:t>
            </a:r>
          </a:p>
        </p:txBody>
      </p:sp>
      <p:sp>
        <p:nvSpPr>
          <p:cNvPr id="24" name="TextBox 23">
            <a:extLst>
              <a:ext uri="{FF2B5EF4-FFF2-40B4-BE49-F238E27FC236}">
                <a16:creationId xmlns:a16="http://schemas.microsoft.com/office/drawing/2014/main" id="{6D5F2043-49E7-4B6F-979B-D3C7837C6ADD}"/>
              </a:ext>
            </a:extLst>
          </p:cNvPr>
          <p:cNvSpPr txBox="1"/>
          <p:nvPr/>
        </p:nvSpPr>
        <p:spPr>
          <a:xfrm>
            <a:off x="557767" y="1093788"/>
            <a:ext cx="10759521" cy="599545"/>
          </a:xfrm>
          <a:prstGeom prst="rect">
            <a:avLst/>
          </a:prstGeom>
          <a:noFill/>
          <a:ln w="12700" cap="rnd">
            <a:noFill/>
          </a:ln>
        </p:spPr>
        <p:txBody>
          <a:bodyPr wrap="square" lIns="0" tIns="0" rIns="0" bIns="0" rtlCol="0">
            <a:noAutofit/>
          </a:bodyPr>
          <a:lstStyle/>
          <a:p>
            <a:pPr algn="l" defTabSz="360000">
              <a:spcBef>
                <a:spcPts val="600"/>
              </a:spcBef>
            </a:pPr>
            <a:r>
              <a:rPr lang="en-US" sz="1600" spc="-20" dirty="0" err="1"/>
              <a:t>Beide</a:t>
            </a:r>
            <a:r>
              <a:rPr lang="en-US" sz="1600" spc="-20" dirty="0"/>
              <a:t> </a:t>
            </a:r>
            <a:r>
              <a:rPr lang="en-US" sz="1600" spc="-20" dirty="0" err="1"/>
              <a:t>Vorgehen</a:t>
            </a:r>
            <a:r>
              <a:rPr lang="en-US" sz="1600" spc="-20" dirty="0"/>
              <a:t> </a:t>
            </a:r>
            <a:r>
              <a:rPr lang="en-US" sz="1600" spc="-20" dirty="0" err="1"/>
              <a:t>schließen</a:t>
            </a:r>
            <a:r>
              <a:rPr lang="en-US" sz="1600" spc="-20" dirty="0"/>
              <a:t> </a:t>
            </a:r>
            <a:r>
              <a:rPr lang="en-US" sz="1600" spc="-20" dirty="0" err="1"/>
              <a:t>sich</a:t>
            </a:r>
            <a:r>
              <a:rPr lang="en-US" sz="1600" spc="-20" dirty="0"/>
              <a:t> </a:t>
            </a:r>
            <a:r>
              <a:rPr lang="en-US" sz="1600" spc="-20" dirty="0" err="1"/>
              <a:t>nicht</a:t>
            </a:r>
            <a:r>
              <a:rPr lang="en-US" sz="1600" spc="-20" dirty="0"/>
              <a:t> </a:t>
            </a:r>
            <a:r>
              <a:rPr lang="en-US" sz="1600" spc="-20" dirty="0" err="1"/>
              <a:t>gegenseitig</a:t>
            </a:r>
            <a:r>
              <a:rPr lang="en-US" sz="1600" spc="-20" dirty="0"/>
              <a:t> </a:t>
            </a:r>
            <a:r>
              <a:rPr lang="en-US" sz="1600" spc="-20" dirty="0" err="1"/>
              <a:t>aus</a:t>
            </a:r>
            <a:r>
              <a:rPr lang="en-US" sz="1600" spc="-20" dirty="0"/>
              <a:t>, </a:t>
            </a:r>
            <a:r>
              <a:rPr lang="en-US" sz="1600" spc="-20" dirty="0" err="1"/>
              <a:t>sondern</a:t>
            </a:r>
            <a:r>
              <a:rPr lang="en-US" sz="1600" spc="-20" dirty="0"/>
              <a:t> </a:t>
            </a:r>
            <a:r>
              <a:rPr lang="en-US" sz="1600" spc="-20" dirty="0" err="1"/>
              <a:t>können</a:t>
            </a:r>
            <a:r>
              <a:rPr lang="en-US" sz="1600" spc="-20" dirty="0"/>
              <a:t> </a:t>
            </a:r>
            <a:r>
              <a:rPr lang="en-US" sz="1600" spc="-20" dirty="0" err="1"/>
              <a:t>als</a:t>
            </a:r>
            <a:r>
              <a:rPr lang="en-US" sz="1600" spc="-20" dirty="0"/>
              <a:t> </a:t>
            </a:r>
            <a:r>
              <a:rPr lang="en-US" sz="1600" b="1" spc="-20" dirty="0" err="1"/>
              <a:t>komplementär</a:t>
            </a:r>
            <a:r>
              <a:rPr lang="en-US" sz="1600" spc="-20" dirty="0"/>
              <a:t> </a:t>
            </a:r>
            <a:r>
              <a:rPr lang="en-US" sz="1600" spc="-20" dirty="0" err="1"/>
              <a:t>angesehen</a:t>
            </a:r>
            <a:r>
              <a:rPr lang="en-US" sz="1600" spc="-20" dirty="0"/>
              <a:t> </a:t>
            </a:r>
            <a:r>
              <a:rPr lang="en-US" sz="1600" spc="-20" dirty="0" err="1"/>
              <a:t>werden</a:t>
            </a:r>
            <a:r>
              <a:rPr lang="en-US" sz="1600" spc="-20" dirty="0"/>
              <a:t>. So </a:t>
            </a:r>
            <a:r>
              <a:rPr lang="en-US" sz="1600" spc="-20" dirty="0" err="1"/>
              <a:t>könnten</a:t>
            </a:r>
            <a:r>
              <a:rPr lang="en-US" sz="1600" spc="-20" dirty="0"/>
              <a:t> </a:t>
            </a:r>
            <a:r>
              <a:rPr lang="en-US" sz="1600" spc="-20" dirty="0" err="1"/>
              <a:t>wir</a:t>
            </a:r>
            <a:r>
              <a:rPr lang="en-US" sz="1600" spc="-20" dirty="0"/>
              <a:t> </a:t>
            </a:r>
            <a:r>
              <a:rPr lang="en-US" sz="1600" spc="-20" dirty="0" err="1"/>
              <a:t>bspw</a:t>
            </a:r>
            <a:r>
              <a:rPr lang="en-US" sz="1600" spc="-20" dirty="0"/>
              <a:t>. </a:t>
            </a:r>
            <a:r>
              <a:rPr lang="en-US" sz="1600" spc="-20" dirty="0" err="1"/>
              <a:t>zunächst</a:t>
            </a:r>
            <a:r>
              <a:rPr lang="en-US" sz="1600" spc="-20" dirty="0"/>
              <a:t> </a:t>
            </a:r>
            <a:r>
              <a:rPr lang="en-US" sz="1600" spc="-20" dirty="0" err="1"/>
              <a:t>nach</a:t>
            </a:r>
            <a:r>
              <a:rPr lang="en-US" sz="1600" spc="-20" dirty="0"/>
              <a:t> </a:t>
            </a:r>
            <a:r>
              <a:rPr lang="en-US" sz="1600" spc="-20" dirty="0" err="1"/>
              <a:t>ähnlichen</a:t>
            </a:r>
            <a:r>
              <a:rPr lang="en-US" sz="1600" spc="-20" dirty="0"/>
              <a:t> </a:t>
            </a:r>
            <a:r>
              <a:rPr lang="en-US" sz="1600" spc="-20" dirty="0" err="1"/>
              <a:t>Spielern</a:t>
            </a:r>
            <a:r>
              <a:rPr lang="en-US" sz="1600" spc="-20" dirty="0"/>
              <a:t> </a:t>
            </a:r>
            <a:r>
              <a:rPr lang="en-US" sz="1600" spc="-20" dirty="0" err="1"/>
              <a:t>suchen</a:t>
            </a:r>
            <a:r>
              <a:rPr lang="en-US" sz="1600" spc="-20" dirty="0"/>
              <a:t>. </a:t>
            </a:r>
            <a:r>
              <a:rPr lang="en-US" sz="1600" spc="-20" dirty="0" err="1"/>
              <a:t>Anschließend</a:t>
            </a:r>
            <a:r>
              <a:rPr lang="en-US" sz="1600" spc="-20" dirty="0"/>
              <a:t> </a:t>
            </a:r>
            <a:r>
              <a:rPr lang="en-US" sz="1600" spc="-20" dirty="0" err="1"/>
              <a:t>könnten</a:t>
            </a:r>
            <a:r>
              <a:rPr lang="en-US" sz="1600" spc="-20" dirty="0"/>
              <a:t> </a:t>
            </a:r>
            <a:r>
              <a:rPr lang="en-US" sz="1600" spc="-20" dirty="0" err="1"/>
              <a:t>wir</a:t>
            </a:r>
            <a:r>
              <a:rPr lang="en-US" sz="1600" spc="-20" dirty="0"/>
              <a:t> alle Spieler </a:t>
            </a:r>
            <a:r>
              <a:rPr lang="en-US" sz="1600" spc="-20" dirty="0" err="1"/>
              <a:t>noch</a:t>
            </a:r>
            <a:r>
              <a:rPr lang="en-US" sz="1600" spc="-20" dirty="0"/>
              <a:t> </a:t>
            </a:r>
            <a:r>
              <a:rPr lang="en-US" sz="1600" spc="-20" dirty="0" err="1"/>
              <a:t>einmal</a:t>
            </a:r>
            <a:r>
              <a:rPr lang="en-US" sz="1600" spc="-20" dirty="0"/>
              <a:t> </a:t>
            </a:r>
            <a:r>
              <a:rPr lang="en-US" sz="1600" spc="-20" dirty="0" err="1"/>
              <a:t>im</a:t>
            </a:r>
            <a:r>
              <a:rPr lang="en-US" sz="1600" spc="-20" dirty="0"/>
              <a:t> </a:t>
            </a:r>
            <a:r>
              <a:rPr lang="en-US" sz="1600" spc="-20" dirty="0" err="1"/>
              <a:t>Hinblick</a:t>
            </a:r>
            <a:r>
              <a:rPr lang="en-US" sz="1600" spc="-20" dirty="0"/>
              <a:t> auf </a:t>
            </a:r>
            <a:r>
              <a:rPr lang="en-US" sz="1600" spc="-20" dirty="0" err="1"/>
              <a:t>bestimmte</a:t>
            </a:r>
            <a:r>
              <a:rPr lang="en-US" sz="1600" spc="-20" dirty="0"/>
              <a:t> </a:t>
            </a:r>
            <a:r>
              <a:rPr lang="en-US" sz="1600" spc="-20" dirty="0" err="1"/>
              <a:t>Kriterien</a:t>
            </a:r>
            <a:r>
              <a:rPr lang="en-US" sz="1600" spc="-20" dirty="0"/>
              <a:t> filter und die </a:t>
            </a:r>
            <a:r>
              <a:rPr lang="en-US" sz="1600" spc="-20" dirty="0" err="1"/>
              <a:t>Ergebnisse</a:t>
            </a:r>
            <a:r>
              <a:rPr lang="en-US" sz="1600" spc="-20" dirty="0"/>
              <a:t> </a:t>
            </a:r>
            <a:r>
              <a:rPr lang="en-US" sz="1600" spc="-20" dirty="0" err="1"/>
              <a:t>vergleichen</a:t>
            </a:r>
            <a:r>
              <a:rPr lang="en-US" sz="1600" spc="-20" dirty="0"/>
              <a:t>, um die finale </a:t>
            </a:r>
            <a:r>
              <a:rPr lang="en-US" sz="1600" spc="-20" dirty="0" err="1"/>
              <a:t>Kandidatenliste</a:t>
            </a:r>
            <a:r>
              <a:rPr lang="en-US" sz="1600" spc="-20" dirty="0"/>
              <a:t> </a:t>
            </a:r>
            <a:r>
              <a:rPr lang="en-US" sz="1600" spc="-20" dirty="0" err="1"/>
              <a:t>zu</a:t>
            </a:r>
            <a:r>
              <a:rPr lang="en-US" sz="1600" spc="-20" dirty="0"/>
              <a:t> </a:t>
            </a:r>
            <a:r>
              <a:rPr lang="en-US" sz="1600" spc="-20" dirty="0" err="1"/>
              <a:t>erstellen</a:t>
            </a:r>
            <a:r>
              <a:rPr lang="en-US" sz="1600" spc="-20" dirty="0"/>
              <a:t>.</a:t>
            </a:r>
          </a:p>
        </p:txBody>
      </p:sp>
      <p:pic>
        <p:nvPicPr>
          <p:cNvPr id="181268" name="E7EE9179-7861-4E02-AA61-B0042CD08074">
            <a:extLst>
              <a:ext uri="{FF2B5EF4-FFF2-40B4-BE49-F238E27FC236}">
                <a16:creationId xmlns:a16="http://schemas.microsoft.com/office/drawing/2014/main" id="{2C82A250-E6C0-4699-8BC3-9FAD865E91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94" t="23062" r="6567" b="26064"/>
          <a:stretch/>
        </p:blipFill>
        <p:spPr bwMode="auto">
          <a:xfrm>
            <a:off x="6886428" y="2787121"/>
            <a:ext cx="3944870" cy="135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1269" name="ADA98259-0EA1-402C-8169-66DABBAED0B3">
            <a:extLst>
              <a:ext uri="{FF2B5EF4-FFF2-40B4-BE49-F238E27FC236}">
                <a16:creationId xmlns:a16="http://schemas.microsoft.com/office/drawing/2014/main" id="{DC684BF6-4A4F-4039-9A60-A5D7F61771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0579" y="2765549"/>
            <a:ext cx="3654792" cy="140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a:extLst>
              <a:ext uri="{FF2B5EF4-FFF2-40B4-BE49-F238E27FC236}">
                <a16:creationId xmlns:a16="http://schemas.microsoft.com/office/drawing/2014/main" id="{47E2B36C-A905-4078-A1DF-B0C1C1DB48A2}"/>
              </a:ext>
            </a:extLst>
          </p:cNvPr>
          <p:cNvSpPr/>
          <p:nvPr/>
        </p:nvSpPr>
        <p:spPr>
          <a:xfrm>
            <a:off x="561975" y="2041019"/>
            <a:ext cx="4932000" cy="4183570"/>
          </a:xfrm>
          <a:prstGeom prst="rect">
            <a:avLst/>
          </a:prstGeom>
          <a:no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26" name="Rectangle 25">
            <a:extLst>
              <a:ext uri="{FF2B5EF4-FFF2-40B4-BE49-F238E27FC236}">
                <a16:creationId xmlns:a16="http://schemas.microsoft.com/office/drawing/2014/main" id="{0946468F-2128-4ED3-A4B3-A6C7D9A88EDD}"/>
              </a:ext>
            </a:extLst>
          </p:cNvPr>
          <p:cNvSpPr/>
          <p:nvPr/>
        </p:nvSpPr>
        <p:spPr>
          <a:xfrm>
            <a:off x="6392863" y="2041019"/>
            <a:ext cx="4932000" cy="4183570"/>
          </a:xfrm>
          <a:prstGeom prst="rect">
            <a:avLst/>
          </a:prstGeom>
          <a:no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27" name="Oval 26">
            <a:extLst>
              <a:ext uri="{FF2B5EF4-FFF2-40B4-BE49-F238E27FC236}">
                <a16:creationId xmlns:a16="http://schemas.microsoft.com/office/drawing/2014/main" id="{3DC45152-6AE3-47B9-9848-43456A08C4F6}"/>
              </a:ext>
            </a:extLst>
          </p:cNvPr>
          <p:cNvSpPr/>
          <p:nvPr/>
        </p:nvSpPr>
        <p:spPr>
          <a:xfrm>
            <a:off x="6551273" y="2105924"/>
            <a:ext cx="452387" cy="442762"/>
          </a:xfrm>
          <a:prstGeom prst="ellipse">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2</a:t>
            </a:r>
          </a:p>
        </p:txBody>
      </p:sp>
      <p:sp>
        <p:nvSpPr>
          <p:cNvPr id="8" name="Rectangle: Rounded Corners 7">
            <a:extLst>
              <a:ext uri="{FF2B5EF4-FFF2-40B4-BE49-F238E27FC236}">
                <a16:creationId xmlns:a16="http://schemas.microsoft.com/office/drawing/2014/main" id="{09171C1B-2F10-423E-99D1-3ADAB4F41655}"/>
              </a:ext>
            </a:extLst>
          </p:cNvPr>
          <p:cNvSpPr/>
          <p:nvPr/>
        </p:nvSpPr>
        <p:spPr>
          <a:xfrm rot="261012">
            <a:off x="4072027" y="2745024"/>
            <a:ext cx="1074420" cy="237270"/>
          </a:xfrm>
          <a:prstGeom prst="roundRect">
            <a:avLst/>
          </a:prstGeom>
          <a:solidFill>
            <a:srgbClr val="6794BA"/>
          </a:solidFill>
          <a:ln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1200" spc="-20" dirty="0" err="1">
                <a:solidFill>
                  <a:schemeClr val="bg1"/>
                </a:solidFill>
              </a:rPr>
              <a:t>Illustrativ</a:t>
            </a:r>
            <a:endParaRPr lang="en-US" sz="1200" spc="-20" dirty="0">
              <a:solidFill>
                <a:schemeClr val="bg1"/>
              </a:solidFill>
            </a:endParaRPr>
          </a:p>
        </p:txBody>
      </p:sp>
      <p:sp>
        <p:nvSpPr>
          <p:cNvPr id="28" name="Rectangle: Rounded Corners 27">
            <a:extLst>
              <a:ext uri="{FF2B5EF4-FFF2-40B4-BE49-F238E27FC236}">
                <a16:creationId xmlns:a16="http://schemas.microsoft.com/office/drawing/2014/main" id="{311B8A21-9ED8-4E26-918A-D64206C90514}"/>
              </a:ext>
            </a:extLst>
          </p:cNvPr>
          <p:cNvSpPr/>
          <p:nvPr/>
        </p:nvSpPr>
        <p:spPr>
          <a:xfrm rot="261012">
            <a:off x="9992519" y="2745024"/>
            <a:ext cx="1074420" cy="237270"/>
          </a:xfrm>
          <a:prstGeom prst="roundRect">
            <a:avLst/>
          </a:prstGeom>
          <a:solidFill>
            <a:srgbClr val="6794BA"/>
          </a:solidFill>
          <a:ln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1200" spc="-20" dirty="0" err="1">
                <a:solidFill>
                  <a:schemeClr val="bg1"/>
                </a:solidFill>
              </a:rPr>
              <a:t>Illustrativ</a:t>
            </a:r>
            <a:endParaRPr lang="en-US" sz="1200" spc="-20" dirty="0">
              <a:solidFill>
                <a:schemeClr val="bg1"/>
              </a:solidFill>
            </a:endParaRPr>
          </a:p>
        </p:txBody>
      </p:sp>
      <p:sp>
        <p:nvSpPr>
          <p:cNvPr id="33" name="Slide Number Placeholder 32">
            <a:extLst>
              <a:ext uri="{FF2B5EF4-FFF2-40B4-BE49-F238E27FC236}">
                <a16:creationId xmlns:a16="http://schemas.microsoft.com/office/drawing/2014/main" id="{98535506-53AD-49BE-9B18-1E1B6186AE8B}"/>
              </a:ext>
            </a:extLst>
          </p:cNvPr>
          <p:cNvSpPr>
            <a:spLocks noGrp="1"/>
          </p:cNvSpPr>
          <p:nvPr>
            <p:ph type="sldNum" sz="quarter" idx="11"/>
          </p:nvPr>
        </p:nvSpPr>
        <p:spPr/>
        <p:txBody>
          <a:bodyPr/>
          <a:lstStyle/>
          <a:p>
            <a:fld id="{07AB412F-5F68-FF4B-85B7-62534E294F92}" type="slidenum">
              <a:rPr lang="de-DE" smtClean="0"/>
              <a:pPr/>
              <a:t>19</a:t>
            </a:fld>
            <a:endParaRPr lang="de-DE"/>
          </a:p>
        </p:txBody>
      </p:sp>
    </p:spTree>
    <p:extLst>
      <p:ext uri="{BB962C8B-B14F-4D97-AF65-F5344CB8AC3E}">
        <p14:creationId xmlns:p14="http://schemas.microsoft.com/office/powerpoint/2010/main" val="255503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5109DDEF-0041-4DE6-B91D-6A21838F990C}"/>
              </a:ext>
            </a:extLst>
          </p:cNvPr>
          <p:cNvGraphicFramePr>
            <a:graphicFrameLocks noChangeAspect="1"/>
          </p:cNvGraphicFramePr>
          <p:nvPr>
            <p:custDataLst>
              <p:tags r:id="rId3"/>
            </p:custDataLst>
            <p:extLst>
              <p:ext uri="{D42A27DB-BD31-4B8C-83A1-F6EECF244321}">
                <p14:modId xmlns:p14="http://schemas.microsoft.com/office/powerpoint/2010/main" val="2348584661"/>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57385" name="think-cell Slide" r:id="rId23" imgW="526" imgH="526" progId="TCLayout.ActiveDocument.1">
                  <p:embed/>
                </p:oleObj>
              </mc:Choice>
              <mc:Fallback>
                <p:oleObj name="think-cell Slide" r:id="rId23" imgW="526" imgH="526" progId="TCLayout.ActiveDocument.1">
                  <p:embed/>
                  <p:pic>
                    <p:nvPicPr>
                      <p:cNvPr id="5" name="Objekt 4" hidden="1">
                        <a:extLst>
                          <a:ext uri="{FF2B5EF4-FFF2-40B4-BE49-F238E27FC236}">
                            <a16:creationId xmlns:a16="http://schemas.microsoft.com/office/drawing/2014/main" id="{5109DDEF-0041-4DE6-B91D-6A21838F990C}"/>
                          </a:ext>
                        </a:extLst>
                      </p:cNvPr>
                      <p:cNvPicPr/>
                      <p:nvPr/>
                    </p:nvPicPr>
                    <p:blipFill>
                      <a:blip r:embed="rId24"/>
                      <a:stretch>
                        <a:fillRect/>
                      </a:stretch>
                    </p:blipFill>
                    <p:spPr>
                      <a:xfrm>
                        <a:off x="1766" y="80495"/>
                        <a:ext cx="1764" cy="1764"/>
                      </a:xfrm>
                      <a:prstGeom prst="rect">
                        <a:avLst/>
                      </a:prstGeom>
                    </p:spPr>
                  </p:pic>
                </p:oleObj>
              </mc:Fallback>
            </mc:AlternateContent>
          </a:graphicData>
        </a:graphic>
      </p:graphicFrame>
      <p:sp>
        <p:nvSpPr>
          <p:cNvPr id="35" name="Rechteck 34">
            <a:hlinkClick r:id="" action="ppaction://noaction"/>
            <a:extLst>
              <a:ext uri="{FF2B5EF4-FFF2-40B4-BE49-F238E27FC236}">
                <a16:creationId xmlns:a16="http://schemas.microsoft.com/office/drawing/2014/main" id="{E640E970-A545-4823-B026-66A764047603}"/>
              </a:ext>
            </a:extLst>
          </p:cNvPr>
          <p:cNvSpPr/>
          <p:nvPr>
            <p:custDataLst>
              <p:tags r:id="rId4"/>
            </p:custDataLst>
          </p:nvPr>
        </p:nvSpPr>
        <p:spPr>
          <a:xfrm>
            <a:off x="1201626" y="5281671"/>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de-DE" sz="2000" spc="-23" dirty="0">
                <a:solidFill>
                  <a:schemeClr val="tx1"/>
                </a:solidFill>
                <a:latin typeface="Arial" panose="020B0604020202020204" pitchFamily="34" charset="0"/>
              </a:rPr>
              <a:t>Anhang</a:t>
            </a:r>
          </a:p>
        </p:txBody>
      </p:sp>
      <p:sp>
        <p:nvSpPr>
          <p:cNvPr id="29" name="Rechteck 28">
            <a:hlinkClick r:id="" action="ppaction://noaction"/>
            <a:extLst>
              <a:ext uri="{FF2B5EF4-FFF2-40B4-BE49-F238E27FC236}">
                <a16:creationId xmlns:a16="http://schemas.microsoft.com/office/drawing/2014/main" id="{2B47AB40-3581-4B6F-A3FA-D0BF4FD8DEB8}"/>
              </a:ext>
            </a:extLst>
          </p:cNvPr>
          <p:cNvSpPr/>
          <p:nvPr>
            <p:custDataLst>
              <p:tags r:id="rId5"/>
            </p:custDataLst>
          </p:nvPr>
        </p:nvSpPr>
        <p:spPr>
          <a:xfrm>
            <a:off x="1201626" y="4758702"/>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en-US" sz="2000" spc="-23" dirty="0" err="1">
                <a:solidFill>
                  <a:schemeClr val="tx1"/>
                </a:solidFill>
                <a:latin typeface="Arial" panose="020B0604020202020204" pitchFamily="34" charset="0"/>
              </a:rPr>
              <a:t>Nächste</a:t>
            </a:r>
            <a:r>
              <a:rPr lang="en-US" sz="2000" spc="-23" dirty="0">
                <a:solidFill>
                  <a:schemeClr val="tx1"/>
                </a:solidFill>
                <a:latin typeface="Arial" panose="020B0604020202020204" pitchFamily="34" charset="0"/>
              </a:rPr>
              <a:t> </a:t>
            </a:r>
            <a:r>
              <a:rPr lang="en-US" sz="2000" spc="-23" dirty="0" err="1">
                <a:solidFill>
                  <a:schemeClr val="tx1"/>
                </a:solidFill>
                <a:latin typeface="Arial" panose="020B0604020202020204" pitchFamily="34" charset="0"/>
              </a:rPr>
              <a:t>Schritte</a:t>
            </a:r>
            <a:r>
              <a:rPr lang="en-US" sz="2000" spc="-23" dirty="0">
                <a:solidFill>
                  <a:schemeClr val="tx1"/>
                </a:solidFill>
                <a:latin typeface="Arial" panose="020B0604020202020204" pitchFamily="34" charset="0"/>
              </a:rPr>
              <a:t> und </a:t>
            </a:r>
            <a:r>
              <a:rPr lang="en-US" sz="2000" spc="-23" dirty="0" err="1">
                <a:solidFill>
                  <a:schemeClr val="tx1"/>
                </a:solidFill>
                <a:latin typeface="Arial" panose="020B0604020202020204" pitchFamily="34" charset="0"/>
              </a:rPr>
              <a:t>Limitationen</a:t>
            </a:r>
            <a:endParaRPr lang="en-US" sz="2000" spc="-23" dirty="0">
              <a:solidFill>
                <a:schemeClr val="tx1"/>
              </a:solidFill>
              <a:latin typeface="Arial" panose="020B0604020202020204" pitchFamily="34" charset="0"/>
            </a:endParaRPr>
          </a:p>
        </p:txBody>
      </p:sp>
      <p:sp>
        <p:nvSpPr>
          <p:cNvPr id="28" name="Rechteck 27">
            <a:hlinkClick r:id="" action="ppaction://noaction"/>
            <a:extLst>
              <a:ext uri="{FF2B5EF4-FFF2-40B4-BE49-F238E27FC236}">
                <a16:creationId xmlns:a16="http://schemas.microsoft.com/office/drawing/2014/main" id="{F2F6F143-B50F-4925-97A0-575B9A527B97}"/>
              </a:ext>
            </a:extLst>
          </p:cNvPr>
          <p:cNvSpPr/>
          <p:nvPr>
            <p:custDataLst>
              <p:tags r:id="rId6"/>
            </p:custDataLst>
          </p:nvPr>
        </p:nvSpPr>
        <p:spPr>
          <a:xfrm>
            <a:off x="561224" y="4728214"/>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08</a:t>
            </a:r>
          </a:p>
        </p:txBody>
      </p:sp>
      <p:sp>
        <p:nvSpPr>
          <p:cNvPr id="26" name="Rechteck 25">
            <a:hlinkClick r:id="rId25" action="ppaction://hlinksldjump"/>
            <a:extLst>
              <a:ext uri="{FF2B5EF4-FFF2-40B4-BE49-F238E27FC236}">
                <a16:creationId xmlns:a16="http://schemas.microsoft.com/office/drawing/2014/main" id="{92176BEA-B53B-4568-8DBC-99D1AC68214A}"/>
              </a:ext>
            </a:extLst>
          </p:cNvPr>
          <p:cNvSpPr/>
          <p:nvPr>
            <p:custDataLst>
              <p:tags r:id="rId7"/>
            </p:custDataLst>
          </p:nvPr>
        </p:nvSpPr>
        <p:spPr>
          <a:xfrm>
            <a:off x="1201626" y="4254622"/>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en-US" sz="2000" spc="-23" dirty="0" err="1">
                <a:solidFill>
                  <a:schemeClr val="tx1"/>
                </a:solidFill>
                <a:latin typeface="Arial" panose="020B0604020202020204" pitchFamily="34" charset="0"/>
              </a:rPr>
              <a:t>Vorstellung</a:t>
            </a:r>
            <a:r>
              <a:rPr lang="en-US" sz="2000" spc="-23" dirty="0">
                <a:solidFill>
                  <a:schemeClr val="tx1"/>
                </a:solidFill>
                <a:latin typeface="Arial" panose="020B0604020202020204" pitchFamily="34" charset="0"/>
              </a:rPr>
              <a:t> von </a:t>
            </a:r>
            <a:r>
              <a:rPr lang="en-US" sz="2000" spc="-23" dirty="0" err="1">
                <a:solidFill>
                  <a:schemeClr val="tx1"/>
                </a:solidFill>
                <a:latin typeface="Arial" panose="020B0604020202020204" pitchFamily="34" charset="0"/>
              </a:rPr>
              <a:t>Profilen</a:t>
            </a:r>
            <a:r>
              <a:rPr lang="en-US" sz="2000" spc="-23" dirty="0">
                <a:solidFill>
                  <a:schemeClr val="tx1"/>
                </a:solidFill>
                <a:latin typeface="Arial" panose="020B0604020202020204" pitchFamily="34" charset="0"/>
              </a:rPr>
              <a:t> der </a:t>
            </a:r>
            <a:r>
              <a:rPr lang="en-US" sz="2000" spc="-23" dirty="0" err="1">
                <a:solidFill>
                  <a:schemeClr val="tx1"/>
                </a:solidFill>
                <a:latin typeface="Arial" panose="020B0604020202020204" pitchFamily="34" charset="0"/>
              </a:rPr>
              <a:t>Kandidatenliste</a:t>
            </a:r>
            <a:endParaRPr lang="en-US" sz="2000" spc="-23" dirty="0">
              <a:solidFill>
                <a:schemeClr val="tx1"/>
              </a:solidFill>
              <a:latin typeface="Arial" panose="020B0604020202020204" pitchFamily="34" charset="0"/>
            </a:endParaRPr>
          </a:p>
        </p:txBody>
      </p:sp>
      <p:sp>
        <p:nvSpPr>
          <p:cNvPr id="25" name="Rechteck 24">
            <a:hlinkClick r:id="rId25" action="ppaction://hlinksldjump"/>
            <a:extLst>
              <a:ext uri="{FF2B5EF4-FFF2-40B4-BE49-F238E27FC236}">
                <a16:creationId xmlns:a16="http://schemas.microsoft.com/office/drawing/2014/main" id="{8447F112-459F-4F4C-842A-99944DAF15E5}"/>
              </a:ext>
            </a:extLst>
          </p:cNvPr>
          <p:cNvSpPr/>
          <p:nvPr>
            <p:custDataLst>
              <p:tags r:id="rId8"/>
            </p:custDataLst>
          </p:nvPr>
        </p:nvSpPr>
        <p:spPr>
          <a:xfrm>
            <a:off x="561224" y="4224135"/>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07</a:t>
            </a:r>
          </a:p>
        </p:txBody>
      </p:sp>
      <p:sp>
        <p:nvSpPr>
          <p:cNvPr id="23" name="Rechteck 22">
            <a:hlinkClick r:id="" action="ppaction://noaction"/>
            <a:extLst>
              <a:ext uri="{FF2B5EF4-FFF2-40B4-BE49-F238E27FC236}">
                <a16:creationId xmlns:a16="http://schemas.microsoft.com/office/drawing/2014/main" id="{D78C12BE-1CF8-4AF5-B720-8EAE239113A4}"/>
              </a:ext>
            </a:extLst>
          </p:cNvPr>
          <p:cNvSpPr/>
          <p:nvPr>
            <p:custDataLst>
              <p:tags r:id="rId9"/>
            </p:custDataLst>
          </p:nvPr>
        </p:nvSpPr>
        <p:spPr>
          <a:xfrm>
            <a:off x="1201626" y="3750542"/>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en-US" sz="2000" spc="-23" dirty="0" err="1">
                <a:solidFill>
                  <a:schemeClr val="tx1"/>
                </a:solidFill>
                <a:latin typeface="Arial" panose="020B0604020202020204" pitchFamily="34" charset="0"/>
              </a:rPr>
              <a:t>Erstellung</a:t>
            </a:r>
            <a:r>
              <a:rPr lang="en-US" sz="2000" spc="-23" dirty="0">
                <a:solidFill>
                  <a:schemeClr val="tx1"/>
                </a:solidFill>
                <a:latin typeface="Arial" panose="020B0604020202020204" pitchFamily="34" charset="0"/>
              </a:rPr>
              <a:t> </a:t>
            </a:r>
            <a:r>
              <a:rPr lang="en-US" sz="2000" spc="-23" dirty="0" err="1">
                <a:solidFill>
                  <a:schemeClr val="tx1"/>
                </a:solidFill>
                <a:latin typeface="Arial" panose="020B0604020202020204" pitchFamily="34" charset="0"/>
              </a:rPr>
              <a:t>einer</a:t>
            </a:r>
            <a:r>
              <a:rPr lang="en-US" sz="2000" spc="-23" dirty="0">
                <a:solidFill>
                  <a:schemeClr val="tx1"/>
                </a:solidFill>
                <a:latin typeface="Arial" panose="020B0604020202020204" pitchFamily="34" charset="0"/>
              </a:rPr>
              <a:t> </a:t>
            </a:r>
            <a:r>
              <a:rPr lang="en-US" sz="2000" spc="-23" dirty="0" err="1">
                <a:solidFill>
                  <a:schemeClr val="tx1"/>
                </a:solidFill>
                <a:latin typeface="Arial" panose="020B0604020202020204" pitchFamily="34" charset="0"/>
              </a:rPr>
              <a:t>Kandidatenliste</a:t>
            </a:r>
            <a:r>
              <a:rPr lang="en-US" sz="2000" spc="-23" dirty="0">
                <a:solidFill>
                  <a:schemeClr val="tx1"/>
                </a:solidFill>
                <a:latin typeface="Arial" panose="020B0604020202020204" pitchFamily="34" charset="0"/>
              </a:rPr>
              <a:t> </a:t>
            </a:r>
          </a:p>
        </p:txBody>
      </p:sp>
      <p:sp>
        <p:nvSpPr>
          <p:cNvPr id="22" name="Rechteck 21">
            <a:hlinkClick r:id="" action="ppaction://noaction"/>
            <a:extLst>
              <a:ext uri="{FF2B5EF4-FFF2-40B4-BE49-F238E27FC236}">
                <a16:creationId xmlns:a16="http://schemas.microsoft.com/office/drawing/2014/main" id="{8A9C4101-9424-46FF-93EC-AE58686CB1D9}"/>
              </a:ext>
            </a:extLst>
          </p:cNvPr>
          <p:cNvSpPr/>
          <p:nvPr>
            <p:custDataLst>
              <p:tags r:id="rId10"/>
            </p:custDataLst>
          </p:nvPr>
        </p:nvSpPr>
        <p:spPr>
          <a:xfrm>
            <a:off x="561224" y="3720054"/>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06</a:t>
            </a:r>
          </a:p>
        </p:txBody>
      </p:sp>
      <p:sp>
        <p:nvSpPr>
          <p:cNvPr id="20" name="Rechteck 19">
            <a:hlinkClick r:id="" action="ppaction://noaction"/>
            <a:extLst>
              <a:ext uri="{FF2B5EF4-FFF2-40B4-BE49-F238E27FC236}">
                <a16:creationId xmlns:a16="http://schemas.microsoft.com/office/drawing/2014/main" id="{696EEEBD-D07F-46A3-87CB-F45DFF0F304C}"/>
              </a:ext>
            </a:extLst>
          </p:cNvPr>
          <p:cNvSpPr/>
          <p:nvPr>
            <p:custDataLst>
              <p:tags r:id="rId11"/>
            </p:custDataLst>
          </p:nvPr>
        </p:nvSpPr>
        <p:spPr>
          <a:xfrm>
            <a:off x="1201626" y="3246464"/>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en-US" sz="2000" spc="-23" dirty="0" err="1">
                <a:solidFill>
                  <a:schemeClr val="tx1"/>
                </a:solidFill>
                <a:latin typeface="Arial" panose="020B0604020202020204" pitchFamily="34" charset="0"/>
              </a:rPr>
              <a:t>Übersetzung</a:t>
            </a:r>
            <a:r>
              <a:rPr lang="en-US" sz="2000" spc="-23" dirty="0">
                <a:solidFill>
                  <a:schemeClr val="tx1"/>
                </a:solidFill>
                <a:latin typeface="Arial" panose="020B0604020202020204" pitchFamily="34" charset="0"/>
              </a:rPr>
              <a:t> in </a:t>
            </a:r>
            <a:r>
              <a:rPr lang="en-US" sz="2000" spc="-23" dirty="0" err="1">
                <a:solidFill>
                  <a:schemeClr val="tx1"/>
                </a:solidFill>
                <a:latin typeface="Arial" panose="020B0604020202020204" pitchFamily="34" charset="0"/>
              </a:rPr>
              <a:t>statistische</a:t>
            </a:r>
            <a:r>
              <a:rPr lang="en-US" sz="2000" spc="-23" dirty="0">
                <a:solidFill>
                  <a:schemeClr val="tx1"/>
                </a:solidFill>
                <a:latin typeface="Arial" panose="020B0604020202020204" pitchFamily="34" charset="0"/>
              </a:rPr>
              <a:t> </a:t>
            </a:r>
            <a:r>
              <a:rPr lang="en-US" sz="2000" spc="-23" dirty="0" err="1">
                <a:solidFill>
                  <a:schemeClr val="tx1"/>
                </a:solidFill>
                <a:latin typeface="Arial" panose="020B0604020202020204" pitchFamily="34" charset="0"/>
              </a:rPr>
              <a:t>Kriterien</a:t>
            </a:r>
            <a:endParaRPr lang="en-US" sz="2000" spc="-23" dirty="0">
              <a:solidFill>
                <a:schemeClr val="tx1"/>
              </a:solidFill>
              <a:latin typeface="Arial" panose="020B0604020202020204" pitchFamily="34" charset="0"/>
            </a:endParaRPr>
          </a:p>
        </p:txBody>
      </p:sp>
      <p:sp>
        <p:nvSpPr>
          <p:cNvPr id="19" name="Rechteck 18">
            <a:hlinkClick r:id="" action="ppaction://noaction"/>
            <a:extLst>
              <a:ext uri="{FF2B5EF4-FFF2-40B4-BE49-F238E27FC236}">
                <a16:creationId xmlns:a16="http://schemas.microsoft.com/office/drawing/2014/main" id="{D158FFF2-6A11-4695-8913-8BD971BDB765}"/>
              </a:ext>
            </a:extLst>
          </p:cNvPr>
          <p:cNvSpPr/>
          <p:nvPr>
            <p:custDataLst>
              <p:tags r:id="rId12"/>
            </p:custDataLst>
          </p:nvPr>
        </p:nvSpPr>
        <p:spPr>
          <a:xfrm>
            <a:off x="561224" y="3215976"/>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05</a:t>
            </a:r>
          </a:p>
        </p:txBody>
      </p:sp>
      <p:sp>
        <p:nvSpPr>
          <p:cNvPr id="17" name="Rechteck 16">
            <a:hlinkClick r:id="" action="ppaction://noaction"/>
            <a:extLst>
              <a:ext uri="{FF2B5EF4-FFF2-40B4-BE49-F238E27FC236}">
                <a16:creationId xmlns:a16="http://schemas.microsoft.com/office/drawing/2014/main" id="{5E40046B-B629-4825-9EF4-DF3EDE4FA0E9}"/>
              </a:ext>
            </a:extLst>
          </p:cNvPr>
          <p:cNvSpPr/>
          <p:nvPr>
            <p:custDataLst>
              <p:tags r:id="rId13"/>
            </p:custDataLst>
          </p:nvPr>
        </p:nvSpPr>
        <p:spPr>
          <a:xfrm>
            <a:off x="1201626" y="2742384"/>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en-US" sz="2000" spc="-23" dirty="0" err="1">
                <a:solidFill>
                  <a:schemeClr val="tx1"/>
                </a:solidFill>
                <a:latin typeface="Arial" panose="020B0604020202020204" pitchFamily="34" charset="0"/>
              </a:rPr>
              <a:t>Anforderungen</a:t>
            </a:r>
            <a:r>
              <a:rPr lang="en-US" sz="2000" spc="-23" dirty="0">
                <a:solidFill>
                  <a:schemeClr val="tx1"/>
                </a:solidFill>
                <a:latin typeface="Arial" panose="020B0604020202020204" pitchFamily="34" charset="0"/>
              </a:rPr>
              <a:t> an </a:t>
            </a:r>
            <a:r>
              <a:rPr lang="en-US" sz="2000" spc="-23" dirty="0" err="1">
                <a:solidFill>
                  <a:schemeClr val="tx1"/>
                </a:solidFill>
                <a:latin typeface="Arial" panose="020B0604020202020204" pitchFamily="34" charset="0"/>
              </a:rPr>
              <a:t>einen</a:t>
            </a:r>
            <a:r>
              <a:rPr lang="en-US" sz="2000" spc="-23" dirty="0">
                <a:solidFill>
                  <a:schemeClr val="tx1"/>
                </a:solidFill>
                <a:latin typeface="Arial" panose="020B0604020202020204" pitchFamily="34" charset="0"/>
              </a:rPr>
              <a:t> </a:t>
            </a:r>
            <a:r>
              <a:rPr lang="en-US" sz="2000" spc="-23" dirty="0" err="1">
                <a:solidFill>
                  <a:schemeClr val="tx1"/>
                </a:solidFill>
                <a:latin typeface="Arial" panose="020B0604020202020204" pitchFamily="34" charset="0"/>
              </a:rPr>
              <a:t>Außenverteidiger</a:t>
            </a:r>
            <a:endParaRPr lang="en-US" sz="2000" spc="-23" dirty="0">
              <a:solidFill>
                <a:schemeClr val="tx1"/>
              </a:solidFill>
              <a:latin typeface="Arial" panose="020B0604020202020204" pitchFamily="34" charset="0"/>
            </a:endParaRPr>
          </a:p>
        </p:txBody>
      </p:sp>
      <p:sp>
        <p:nvSpPr>
          <p:cNvPr id="16" name="Rechteck 15">
            <a:hlinkClick r:id="" action="ppaction://noaction"/>
            <a:extLst>
              <a:ext uri="{FF2B5EF4-FFF2-40B4-BE49-F238E27FC236}">
                <a16:creationId xmlns:a16="http://schemas.microsoft.com/office/drawing/2014/main" id="{43CEDC00-1899-42FF-AE7D-5FBD5065AE18}"/>
              </a:ext>
            </a:extLst>
          </p:cNvPr>
          <p:cNvSpPr/>
          <p:nvPr>
            <p:custDataLst>
              <p:tags r:id="rId14"/>
            </p:custDataLst>
          </p:nvPr>
        </p:nvSpPr>
        <p:spPr>
          <a:xfrm>
            <a:off x="561224" y="2711896"/>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04</a:t>
            </a:r>
          </a:p>
        </p:txBody>
      </p:sp>
      <p:sp>
        <p:nvSpPr>
          <p:cNvPr id="14" name="Rechteck 13">
            <a:hlinkClick r:id="" action="ppaction://noaction"/>
            <a:extLst>
              <a:ext uri="{FF2B5EF4-FFF2-40B4-BE49-F238E27FC236}">
                <a16:creationId xmlns:a16="http://schemas.microsoft.com/office/drawing/2014/main" id="{B47A13B7-1218-40FF-84BF-5B6DA8CE2628}"/>
              </a:ext>
            </a:extLst>
          </p:cNvPr>
          <p:cNvSpPr/>
          <p:nvPr>
            <p:custDataLst>
              <p:tags r:id="rId15"/>
            </p:custDataLst>
          </p:nvPr>
        </p:nvSpPr>
        <p:spPr>
          <a:xfrm>
            <a:off x="1201626" y="2238305"/>
            <a:ext cx="7096082" cy="168994"/>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de-DE" sz="2000" spc="-23" dirty="0">
                <a:solidFill>
                  <a:schemeClr val="tx1"/>
                </a:solidFill>
                <a:latin typeface="Arial" panose="020B0604020202020204" pitchFamily="34" charset="0"/>
              </a:rPr>
              <a:t>Rolle der Außenverteidiger unter Tim Walter</a:t>
            </a:r>
            <a:endParaRPr lang="en-US" sz="2000" spc="-23" dirty="0">
              <a:solidFill>
                <a:schemeClr val="tx1"/>
              </a:solidFill>
              <a:latin typeface="Arial" panose="020B0604020202020204" pitchFamily="34" charset="0"/>
            </a:endParaRPr>
          </a:p>
        </p:txBody>
      </p:sp>
      <p:sp>
        <p:nvSpPr>
          <p:cNvPr id="13" name="Rechteck 12">
            <a:hlinkClick r:id="" action="ppaction://noaction"/>
            <a:extLst>
              <a:ext uri="{FF2B5EF4-FFF2-40B4-BE49-F238E27FC236}">
                <a16:creationId xmlns:a16="http://schemas.microsoft.com/office/drawing/2014/main" id="{5A06843C-45D3-4D72-836B-5FA4B89ABEF7}"/>
              </a:ext>
            </a:extLst>
          </p:cNvPr>
          <p:cNvSpPr/>
          <p:nvPr>
            <p:custDataLst>
              <p:tags r:id="rId16"/>
            </p:custDataLst>
          </p:nvPr>
        </p:nvSpPr>
        <p:spPr>
          <a:xfrm>
            <a:off x="561224" y="2207816"/>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03</a:t>
            </a:r>
          </a:p>
        </p:txBody>
      </p:sp>
      <p:sp>
        <p:nvSpPr>
          <p:cNvPr id="11" name="Rechteck 10">
            <a:hlinkClick r:id="" action="ppaction://noaction"/>
            <a:extLst>
              <a:ext uri="{FF2B5EF4-FFF2-40B4-BE49-F238E27FC236}">
                <a16:creationId xmlns:a16="http://schemas.microsoft.com/office/drawing/2014/main" id="{9178B1B3-622F-42F4-8AA8-9D61FD6DD1F0}"/>
              </a:ext>
            </a:extLst>
          </p:cNvPr>
          <p:cNvSpPr/>
          <p:nvPr>
            <p:custDataLst>
              <p:tags r:id="rId17"/>
            </p:custDataLst>
          </p:nvPr>
        </p:nvSpPr>
        <p:spPr>
          <a:xfrm>
            <a:off x="1201626" y="1734226"/>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en-US" sz="2000" spc="-23" dirty="0" err="1">
                <a:solidFill>
                  <a:schemeClr val="tx1"/>
                </a:solidFill>
                <a:latin typeface="Arial" panose="020B0604020202020204" pitchFamily="34" charset="0"/>
              </a:rPr>
              <a:t>Aktuelle</a:t>
            </a:r>
            <a:r>
              <a:rPr lang="en-US" sz="2000" spc="-23" dirty="0">
                <a:solidFill>
                  <a:schemeClr val="tx1"/>
                </a:solidFill>
                <a:latin typeface="Arial" panose="020B0604020202020204" pitchFamily="34" charset="0"/>
              </a:rPr>
              <a:t> Situation des HSV </a:t>
            </a:r>
          </a:p>
        </p:txBody>
      </p:sp>
      <p:sp>
        <p:nvSpPr>
          <p:cNvPr id="10" name="Rechteck 9">
            <a:hlinkClick r:id="" action="ppaction://noaction"/>
            <a:extLst>
              <a:ext uri="{FF2B5EF4-FFF2-40B4-BE49-F238E27FC236}">
                <a16:creationId xmlns:a16="http://schemas.microsoft.com/office/drawing/2014/main" id="{CA2452B3-BAE4-4188-80D0-657981ED7A1D}"/>
              </a:ext>
            </a:extLst>
          </p:cNvPr>
          <p:cNvSpPr/>
          <p:nvPr>
            <p:custDataLst>
              <p:tags r:id="rId18"/>
            </p:custDataLst>
          </p:nvPr>
        </p:nvSpPr>
        <p:spPr>
          <a:xfrm>
            <a:off x="561224" y="1703738"/>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02</a:t>
            </a:r>
          </a:p>
        </p:txBody>
      </p:sp>
      <p:sp>
        <p:nvSpPr>
          <p:cNvPr id="8" name="Rechteck 7">
            <a:hlinkClick r:id="" action="ppaction://noaction"/>
            <a:extLst>
              <a:ext uri="{FF2B5EF4-FFF2-40B4-BE49-F238E27FC236}">
                <a16:creationId xmlns:a16="http://schemas.microsoft.com/office/drawing/2014/main" id="{E0C61069-43E2-4A7E-9FD1-38801E425F80}"/>
              </a:ext>
            </a:extLst>
          </p:cNvPr>
          <p:cNvSpPr/>
          <p:nvPr>
            <p:custDataLst>
              <p:tags r:id="rId19"/>
            </p:custDataLst>
          </p:nvPr>
        </p:nvSpPr>
        <p:spPr>
          <a:xfrm>
            <a:off x="1201626" y="1230146"/>
            <a:ext cx="7096082" cy="171535"/>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t" anchorCtr="0" forceAA="0" compatLnSpc="1">
            <a:prstTxWarp prst="textNoShape">
              <a:avLst/>
            </a:prstTxWarp>
            <a:noAutofit/>
          </a:bodyPr>
          <a:lstStyle/>
          <a:p>
            <a:pPr>
              <a:spcBef>
                <a:spcPct val="0"/>
              </a:spcBef>
              <a:spcAft>
                <a:spcPct val="0"/>
              </a:spcAft>
            </a:pPr>
            <a:r>
              <a:rPr lang="de-DE" sz="2000" spc="-23" dirty="0">
                <a:solidFill>
                  <a:schemeClr val="tx1"/>
                </a:solidFill>
                <a:latin typeface="Arial" panose="020B0604020202020204" pitchFamily="34" charset="0"/>
              </a:rPr>
              <a:t>Executive Summary</a:t>
            </a:r>
          </a:p>
        </p:txBody>
      </p:sp>
      <p:sp>
        <p:nvSpPr>
          <p:cNvPr id="7" name="Rechteck 6">
            <a:hlinkClick r:id="" action="ppaction://noaction"/>
            <a:extLst>
              <a:ext uri="{FF2B5EF4-FFF2-40B4-BE49-F238E27FC236}">
                <a16:creationId xmlns:a16="http://schemas.microsoft.com/office/drawing/2014/main" id="{0C23A946-0B38-4040-93C0-FC2C3DB238F7}"/>
              </a:ext>
            </a:extLst>
          </p:cNvPr>
          <p:cNvSpPr/>
          <p:nvPr>
            <p:custDataLst>
              <p:tags r:id="rId20"/>
            </p:custDataLst>
          </p:nvPr>
        </p:nvSpPr>
        <p:spPr>
          <a:xfrm>
            <a:off x="561224" y="1199812"/>
            <a:ext cx="640400" cy="450980"/>
          </a:xfrm>
          <a:prstGeom prst="rect">
            <a:avLst/>
          </a:prstGeom>
          <a:noFill/>
          <a:ln w="12700" cap="rnd" cmpd="sng" algn="ctr">
            <a:noFill/>
            <a:prstDash val="solid"/>
            <a:round/>
          </a:ln>
          <a:effectLst/>
          <a:extLst>
            <a:ext uri="{909E8E84-426E-40DD-AFC4-6F175D3DCCD1}">
              <a14:hiddenFill xmlns:a14="http://schemas.microsoft.com/office/drawing/2010/main">
                <a:solidFill>
                  <a:schemeClr val="accent3"/>
                </a:solidFill>
              </a14:hiddenFill>
            </a:ext>
            <a:ext uri="{91240B29-F687-4F45-9708-019B960494DF}">
              <a14:hiddenLine xmlns:a14="http://schemas.microsoft.com/office/drawing/2010/main" w="12700" cap="rnd" cmpd="sng" algn="ctr">
                <a:solidFill>
                  <a:schemeClr val="accent2"/>
                </a:solidFill>
                <a:prstDash val="solid"/>
                <a:rou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360000" rtlCol="0" fromWordArt="0" anchor="ctr" anchorCtr="0" forceAA="0" compatLnSpc="1">
            <a:prstTxWarp prst="textNoShape">
              <a:avLst/>
            </a:prstTxWarp>
            <a:noAutofit/>
          </a:bodyPr>
          <a:lstStyle/>
          <a:p>
            <a:pPr>
              <a:spcBef>
                <a:spcPct val="0"/>
              </a:spcBef>
              <a:spcAft>
                <a:spcPct val="0"/>
              </a:spcAft>
            </a:pPr>
            <a:r>
              <a:rPr lang="en-US" sz="3211" b="1" spc="-23" dirty="0">
                <a:solidFill>
                  <a:srgbClr val="1A5CB0"/>
                </a:solidFill>
                <a:latin typeface="Arial" panose="020B0604020202020204" pitchFamily="34" charset="0"/>
              </a:rPr>
              <a:t>01</a:t>
            </a:r>
          </a:p>
        </p:txBody>
      </p:sp>
      <p:sp>
        <p:nvSpPr>
          <p:cNvPr id="2" name="Titel 1">
            <a:extLst>
              <a:ext uri="{FF2B5EF4-FFF2-40B4-BE49-F238E27FC236}">
                <a16:creationId xmlns:a16="http://schemas.microsoft.com/office/drawing/2014/main" id="{18E18CD6-762D-4688-9520-1DB7027036BF}"/>
              </a:ext>
            </a:extLst>
          </p:cNvPr>
          <p:cNvSpPr>
            <a:spLocks noGrp="1"/>
          </p:cNvSpPr>
          <p:nvPr>
            <p:ph type="title"/>
            <p:custDataLst>
              <p:tags r:id="rId21"/>
            </p:custDataLst>
          </p:nvPr>
        </p:nvSpPr>
        <p:spPr>
          <a:xfrm>
            <a:off x="559974" y="78729"/>
            <a:ext cx="10759521" cy="807426"/>
          </a:xfrm>
        </p:spPr>
        <p:txBody>
          <a:bodyPr vert="horz"/>
          <a:lstStyle/>
          <a:p>
            <a:r>
              <a:rPr lang="en-US" dirty="0" err="1"/>
              <a:t>Inhaltsverzeichnis</a:t>
            </a:r>
            <a:endParaRPr lang="en-US" dirty="0"/>
          </a:p>
        </p:txBody>
      </p:sp>
      <p:sp>
        <p:nvSpPr>
          <p:cNvPr id="3" name="Fußzeilenplatzhalter 2">
            <a:extLst>
              <a:ext uri="{FF2B5EF4-FFF2-40B4-BE49-F238E27FC236}">
                <a16:creationId xmlns:a16="http://schemas.microsoft.com/office/drawing/2014/main" id="{F59C482C-3B77-4A9E-9FD8-4AA0024D03D6}"/>
              </a:ext>
            </a:extLst>
          </p:cNvPr>
          <p:cNvSpPr>
            <a:spLocks noGrp="1"/>
          </p:cNvSpPr>
          <p:nvPr>
            <p:ph type="ftr" sz="quarter" idx="10"/>
          </p:nvPr>
        </p:nvSpPr>
        <p:spPr>
          <a:xfrm>
            <a:off x="959373" y="6159166"/>
            <a:ext cx="6001356" cy="602149"/>
          </a:xfrm>
        </p:spPr>
        <p:txBody>
          <a:bodyPr/>
          <a:lstStyle/>
          <a:p>
            <a:endParaRPr lang="de-DE"/>
          </a:p>
        </p:txBody>
      </p:sp>
      <p:sp>
        <p:nvSpPr>
          <p:cNvPr id="38" name="Slide Number Placeholder 37">
            <a:extLst>
              <a:ext uri="{FF2B5EF4-FFF2-40B4-BE49-F238E27FC236}">
                <a16:creationId xmlns:a16="http://schemas.microsoft.com/office/drawing/2014/main" id="{BEC6625B-03E5-41AA-8FE1-631D745508BF}"/>
              </a:ext>
            </a:extLst>
          </p:cNvPr>
          <p:cNvSpPr>
            <a:spLocks noGrp="1"/>
          </p:cNvSpPr>
          <p:nvPr>
            <p:ph type="sldNum" sz="quarter" idx="11"/>
          </p:nvPr>
        </p:nvSpPr>
        <p:spPr/>
        <p:txBody>
          <a:bodyPr/>
          <a:lstStyle/>
          <a:p>
            <a:fld id="{07AB412F-5F68-FF4B-85B7-62534E294F92}" type="slidenum">
              <a:rPr lang="de-DE" smtClean="0"/>
              <a:pPr/>
              <a:t>2</a:t>
            </a:fld>
            <a:endParaRPr lang="de-DE"/>
          </a:p>
        </p:txBody>
      </p:sp>
    </p:spTree>
    <p:custDataLst>
      <p:tags r:id="rId2"/>
    </p:custDataLst>
    <p:extLst>
      <p:ext uri="{BB962C8B-B14F-4D97-AF65-F5344CB8AC3E}">
        <p14:creationId xmlns:p14="http://schemas.microsoft.com/office/powerpoint/2010/main" val="1500500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BF458EE-79B9-482F-B7E1-342CE622AF6A}"/>
              </a:ext>
            </a:extLst>
          </p:cNvPr>
          <p:cNvGraphicFramePr>
            <a:graphicFrameLocks noChangeAspect="1"/>
          </p:cNvGraphicFramePr>
          <p:nvPr>
            <p:custDataLst>
              <p:tags r:id="rId2"/>
            </p:custDataLst>
            <p:extLst>
              <p:ext uri="{D42A27DB-BD31-4B8C-83A1-F6EECF244321}">
                <p14:modId xmlns:p14="http://schemas.microsoft.com/office/powerpoint/2010/main" val="2422994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1518" name="think-cell Slide" r:id="rId7" imgW="415" imgH="416" progId="TCLayout.ActiveDocument.1">
                  <p:embed/>
                </p:oleObj>
              </mc:Choice>
              <mc:Fallback>
                <p:oleObj name="think-cell Slide" r:id="rId7" imgW="415" imgH="416"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C5B4E833-B7F8-4E91-9753-E5A5E6BAEB8E}"/>
              </a:ext>
            </a:extLst>
          </p:cNvPr>
          <p:cNvSpPr>
            <a:spLocks noGrp="1"/>
          </p:cNvSpPr>
          <p:nvPr>
            <p:ph type="title"/>
          </p:nvPr>
        </p:nvSpPr>
        <p:spPr>
          <a:xfrm>
            <a:off x="559975" y="0"/>
            <a:ext cx="10759520" cy="1133733"/>
          </a:xfrm>
        </p:spPr>
        <p:txBody>
          <a:bodyPr vert="horz"/>
          <a:lstStyle/>
          <a:p>
            <a:r>
              <a:rPr lang="en-US" sz="2400" dirty="0">
                <a:solidFill>
                  <a:srgbClr val="1A5CB0"/>
                </a:solidFill>
              </a:rPr>
              <a:t>      Similar Player Tool:</a:t>
            </a:r>
            <a:r>
              <a:rPr lang="en-US" sz="2400" dirty="0"/>
              <a:t> </a:t>
            </a:r>
            <a:r>
              <a:rPr lang="en-US" sz="2400" b="0" dirty="0" err="1"/>
              <a:t>Wir</a:t>
            </a:r>
            <a:r>
              <a:rPr lang="en-US" sz="2400" b="0" dirty="0"/>
              <a:t> </a:t>
            </a:r>
            <a:r>
              <a:rPr lang="en-US" sz="2400" b="0" dirty="0" err="1"/>
              <a:t>wählen</a:t>
            </a:r>
            <a:r>
              <a:rPr lang="en-US" sz="2400" b="0" dirty="0"/>
              <a:t> </a:t>
            </a:r>
            <a:r>
              <a:rPr lang="en-US" sz="2400" b="0" dirty="0" err="1"/>
              <a:t>einen</a:t>
            </a:r>
            <a:r>
              <a:rPr lang="en-US" sz="2400" b="0" dirty="0"/>
              <a:t> Spieler, der die </a:t>
            </a:r>
            <a:r>
              <a:rPr lang="en-US" sz="2400" b="0" dirty="0" err="1"/>
              <a:t>Anforderungen</a:t>
            </a:r>
            <a:r>
              <a:rPr lang="en-US" sz="2400" b="0" dirty="0"/>
              <a:t> an die </a:t>
            </a:r>
            <a:r>
              <a:rPr lang="en-US" sz="2400" b="0" dirty="0" err="1"/>
              <a:t>jeweilige</a:t>
            </a:r>
            <a:r>
              <a:rPr lang="en-US" sz="2400" b="0" dirty="0"/>
              <a:t> Rolle in </a:t>
            </a:r>
            <a:r>
              <a:rPr lang="en-US" sz="2400" b="0" dirty="0" err="1"/>
              <a:t>anderen</a:t>
            </a:r>
            <a:r>
              <a:rPr lang="en-US" sz="2400" b="0" dirty="0"/>
              <a:t> </a:t>
            </a:r>
            <a:r>
              <a:rPr lang="en-US" sz="2400" b="0" dirty="0" err="1"/>
              <a:t>Vereinen</a:t>
            </a:r>
            <a:r>
              <a:rPr lang="en-US" sz="2400" b="0" dirty="0"/>
              <a:t> </a:t>
            </a:r>
            <a:r>
              <a:rPr lang="en-US" sz="2400" b="0" dirty="0" err="1"/>
              <a:t>erfüllt</a:t>
            </a:r>
            <a:r>
              <a:rPr lang="en-US" sz="2400" b="0" dirty="0"/>
              <a:t>, um </a:t>
            </a:r>
            <a:r>
              <a:rPr lang="en-US" sz="2400" b="0" dirty="0" err="1"/>
              <a:t>ähnliche</a:t>
            </a:r>
            <a:r>
              <a:rPr lang="en-US" sz="2400" b="0" dirty="0"/>
              <a:t> Spieler </a:t>
            </a:r>
            <a:r>
              <a:rPr lang="en-US" sz="2400" b="0" dirty="0" err="1"/>
              <a:t>zu</a:t>
            </a:r>
            <a:r>
              <a:rPr lang="en-US" sz="2400" b="0" dirty="0"/>
              <a:t> </a:t>
            </a:r>
            <a:r>
              <a:rPr lang="en-US" sz="2400" b="0" dirty="0" err="1"/>
              <a:t>erhalten</a:t>
            </a:r>
            <a:endParaRPr lang="en-US" sz="2400" b="0" dirty="0"/>
          </a:p>
        </p:txBody>
      </p:sp>
      <p:sp>
        <p:nvSpPr>
          <p:cNvPr id="13" name="TextBox 12">
            <a:extLst>
              <a:ext uri="{FF2B5EF4-FFF2-40B4-BE49-F238E27FC236}">
                <a16:creationId xmlns:a16="http://schemas.microsoft.com/office/drawing/2014/main" id="{6F3EE50E-11C5-4459-872F-1C54893E6324}"/>
              </a:ext>
            </a:extLst>
          </p:cNvPr>
          <p:cNvSpPr txBox="1"/>
          <p:nvPr/>
        </p:nvSpPr>
        <p:spPr>
          <a:xfrm>
            <a:off x="557767" y="1093788"/>
            <a:ext cx="10759521" cy="599545"/>
          </a:xfrm>
          <a:prstGeom prst="rect">
            <a:avLst/>
          </a:prstGeom>
          <a:noFill/>
          <a:ln w="12700" cap="rnd">
            <a:noFill/>
          </a:ln>
        </p:spPr>
        <p:txBody>
          <a:bodyPr wrap="square" lIns="0" tIns="0" rIns="0" bIns="0" rtlCol="0">
            <a:noAutofit/>
          </a:bodyPr>
          <a:lstStyle/>
          <a:p>
            <a:pPr algn="l" defTabSz="360000">
              <a:spcBef>
                <a:spcPts val="600"/>
              </a:spcBef>
            </a:pPr>
            <a:r>
              <a:rPr lang="en-US" sz="1600" spc="-20" dirty="0"/>
              <a:t>Bei der </a:t>
            </a:r>
            <a:r>
              <a:rPr lang="en-US" sz="1600" spc="-20" dirty="0" err="1"/>
              <a:t>Auswahl</a:t>
            </a:r>
            <a:r>
              <a:rPr lang="en-US" sz="1600" spc="-20" dirty="0"/>
              <a:t> des Spielers </a:t>
            </a:r>
            <a:r>
              <a:rPr lang="en-US" sz="1600" spc="-20" dirty="0" err="1"/>
              <a:t>geht</a:t>
            </a:r>
            <a:r>
              <a:rPr lang="en-US" sz="1600" spc="-20" dirty="0"/>
              <a:t> es </a:t>
            </a:r>
            <a:r>
              <a:rPr lang="en-US" sz="1600" spc="-20" dirty="0" err="1"/>
              <a:t>darum</a:t>
            </a:r>
            <a:r>
              <a:rPr lang="en-US" sz="1600" spc="-20" dirty="0"/>
              <a:t>, die </a:t>
            </a:r>
            <a:r>
              <a:rPr lang="en-US" sz="1600" b="1" spc="-20" dirty="0"/>
              <a:t>Attribute und </a:t>
            </a:r>
            <a:r>
              <a:rPr lang="en-US" sz="1600" b="1" spc="-20" dirty="0" err="1"/>
              <a:t>Fähigkeiten</a:t>
            </a:r>
            <a:r>
              <a:rPr lang="en-US" sz="1600" b="1" spc="-20" dirty="0"/>
              <a:t> </a:t>
            </a:r>
            <a:r>
              <a:rPr lang="en-US" sz="1600" b="1" spc="-20" dirty="0" err="1"/>
              <a:t>wiederzuspiegeln</a:t>
            </a:r>
            <a:r>
              <a:rPr lang="en-US" sz="1600" b="1" spc="-20" dirty="0"/>
              <a:t>, die </a:t>
            </a:r>
            <a:r>
              <a:rPr lang="en-US" sz="1600" b="1" spc="-20" dirty="0" err="1"/>
              <a:t>wir</a:t>
            </a:r>
            <a:r>
              <a:rPr lang="en-US" sz="1600" b="1" spc="-20" dirty="0"/>
              <a:t> </a:t>
            </a:r>
            <a:r>
              <a:rPr lang="en-US" sz="1600" b="1" spc="-20" dirty="0" err="1"/>
              <a:t>uns</a:t>
            </a:r>
            <a:r>
              <a:rPr lang="en-US" sz="1600" b="1" spc="-20" dirty="0"/>
              <a:t> in </a:t>
            </a:r>
            <a:r>
              <a:rPr lang="en-US" sz="1600" b="1" spc="-20" dirty="0" err="1"/>
              <a:t>einem</a:t>
            </a:r>
            <a:r>
              <a:rPr lang="en-US" sz="1600" b="1" spc="-20" dirty="0"/>
              <a:t> </a:t>
            </a:r>
            <a:r>
              <a:rPr lang="en-US" sz="1600" b="1" spc="-20" dirty="0" err="1"/>
              <a:t>neuen</a:t>
            </a:r>
            <a:r>
              <a:rPr lang="en-US" sz="1600" b="1" spc="-20" dirty="0"/>
              <a:t> Spieler </a:t>
            </a:r>
            <a:r>
              <a:rPr lang="en-US" sz="1600" b="1" spc="-20" dirty="0" err="1"/>
              <a:t>wünschen</a:t>
            </a:r>
            <a:r>
              <a:rPr lang="en-US" sz="1600" b="1" spc="-20" dirty="0"/>
              <a:t> </a:t>
            </a:r>
            <a:r>
              <a:rPr lang="en-US" sz="1600" b="1" spc="-20" dirty="0" err="1"/>
              <a:t>würden</a:t>
            </a:r>
            <a:r>
              <a:rPr lang="en-US" sz="1600" spc="-20" dirty="0"/>
              <a:t>. </a:t>
            </a:r>
            <a:r>
              <a:rPr lang="en-US" sz="1600" spc="-20" dirty="0" err="1"/>
              <a:t>Anschließend</a:t>
            </a:r>
            <a:r>
              <a:rPr lang="en-US" sz="1600" spc="-20" dirty="0"/>
              <a:t> </a:t>
            </a:r>
            <a:r>
              <a:rPr lang="en-US" sz="1600" spc="-20" dirty="0" err="1"/>
              <a:t>können</a:t>
            </a:r>
            <a:r>
              <a:rPr lang="en-US" sz="1600" spc="-20" dirty="0"/>
              <a:t> </a:t>
            </a:r>
            <a:r>
              <a:rPr lang="en-US" sz="1600" spc="-20" dirty="0" err="1"/>
              <a:t>wir</a:t>
            </a:r>
            <a:r>
              <a:rPr lang="en-US" sz="1600" spc="-20" dirty="0"/>
              <a:t> den Kreis der </a:t>
            </a:r>
            <a:r>
              <a:rPr lang="en-US" sz="1600" spc="-20" dirty="0" err="1"/>
              <a:t>Kandidaten</a:t>
            </a:r>
            <a:r>
              <a:rPr lang="en-US" sz="1600" spc="-20" dirty="0"/>
              <a:t> </a:t>
            </a:r>
            <a:r>
              <a:rPr lang="en-US" sz="1600" spc="-20" dirty="0" err="1"/>
              <a:t>weiter</a:t>
            </a:r>
            <a:r>
              <a:rPr lang="en-US" sz="1600" spc="-20" dirty="0"/>
              <a:t> </a:t>
            </a:r>
            <a:r>
              <a:rPr lang="en-US" sz="1600" spc="-20" dirty="0" err="1"/>
              <a:t>einschränken</a:t>
            </a:r>
            <a:r>
              <a:rPr lang="en-US" sz="1600" spc="-20" dirty="0"/>
              <a:t>, </a:t>
            </a:r>
            <a:r>
              <a:rPr lang="en-US" sz="1600" spc="-20" dirty="0" err="1"/>
              <a:t>bspw</a:t>
            </a:r>
            <a:r>
              <a:rPr lang="en-US" sz="1600" spc="-20" dirty="0"/>
              <a:t>. </a:t>
            </a:r>
            <a:r>
              <a:rPr lang="en-US" sz="1600" spc="-20" dirty="0" err="1"/>
              <a:t>im</a:t>
            </a:r>
            <a:r>
              <a:rPr lang="en-US" sz="1600" spc="-20" dirty="0"/>
              <a:t> </a:t>
            </a:r>
            <a:r>
              <a:rPr lang="en-US" sz="1600" spc="-20" dirty="0" err="1"/>
              <a:t>Hinblick</a:t>
            </a:r>
            <a:r>
              <a:rPr lang="en-US" sz="1600" spc="-20" dirty="0"/>
              <a:t> auf das Alter und die Liga. Die Spieler </a:t>
            </a:r>
            <a:r>
              <a:rPr lang="en-US" sz="1600" spc="-20" dirty="0" err="1"/>
              <a:t>werden</a:t>
            </a:r>
            <a:r>
              <a:rPr lang="en-US" sz="1600" spc="-20" dirty="0"/>
              <a:t> </a:t>
            </a:r>
            <a:r>
              <a:rPr lang="en-US" sz="1600" spc="-20" dirty="0" err="1"/>
              <a:t>basierend</a:t>
            </a:r>
            <a:r>
              <a:rPr lang="en-US" sz="1600" spc="-20" dirty="0"/>
              <a:t> auf </a:t>
            </a:r>
            <a:r>
              <a:rPr lang="en-US" sz="1600" spc="-20" dirty="0" err="1"/>
              <a:t>einem</a:t>
            </a:r>
            <a:r>
              <a:rPr lang="en-US" sz="1600" spc="-20" dirty="0"/>
              <a:t> </a:t>
            </a:r>
            <a:r>
              <a:rPr lang="en-US" sz="1600" spc="-20" dirty="0" err="1"/>
              <a:t>Ähnlichkeitsscore</a:t>
            </a:r>
            <a:r>
              <a:rPr lang="en-US" sz="1600" spc="-20" dirty="0"/>
              <a:t> </a:t>
            </a:r>
            <a:r>
              <a:rPr lang="en-US" sz="1600" spc="-20" dirty="0" err="1"/>
              <a:t>eingeordnet</a:t>
            </a:r>
            <a:r>
              <a:rPr lang="en-US" sz="1600" spc="-20" dirty="0"/>
              <a:t>. </a:t>
            </a:r>
          </a:p>
        </p:txBody>
      </p:sp>
      <p:sp>
        <p:nvSpPr>
          <p:cNvPr id="14" name="Rectangle 13">
            <a:extLst>
              <a:ext uri="{FF2B5EF4-FFF2-40B4-BE49-F238E27FC236}">
                <a16:creationId xmlns:a16="http://schemas.microsoft.com/office/drawing/2014/main" id="{29C7D5BE-6943-420A-9980-AF2E4B24CF8C}"/>
              </a:ext>
            </a:extLst>
          </p:cNvPr>
          <p:cNvSpPr/>
          <p:nvPr/>
        </p:nvSpPr>
        <p:spPr>
          <a:xfrm>
            <a:off x="561975" y="2041019"/>
            <a:ext cx="4932000" cy="4183570"/>
          </a:xfrm>
          <a:prstGeom prst="rect">
            <a:avLst/>
          </a:prstGeom>
          <a:no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5" name="Rectangle 14">
            <a:extLst>
              <a:ext uri="{FF2B5EF4-FFF2-40B4-BE49-F238E27FC236}">
                <a16:creationId xmlns:a16="http://schemas.microsoft.com/office/drawing/2014/main" id="{6697664D-4806-435B-87BD-194CDDB79C31}"/>
              </a:ext>
            </a:extLst>
          </p:cNvPr>
          <p:cNvSpPr/>
          <p:nvPr/>
        </p:nvSpPr>
        <p:spPr>
          <a:xfrm>
            <a:off x="6392863" y="2041019"/>
            <a:ext cx="4932000" cy="4183570"/>
          </a:xfrm>
          <a:prstGeom prst="rect">
            <a:avLst/>
          </a:prstGeom>
          <a:no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7" name="TextBox 16">
            <a:extLst>
              <a:ext uri="{FF2B5EF4-FFF2-40B4-BE49-F238E27FC236}">
                <a16:creationId xmlns:a16="http://schemas.microsoft.com/office/drawing/2014/main" id="{FDBA0B7F-38D3-487E-B296-833E31423349}"/>
              </a:ext>
            </a:extLst>
          </p:cNvPr>
          <p:cNvSpPr txBox="1"/>
          <p:nvPr/>
        </p:nvSpPr>
        <p:spPr>
          <a:xfrm>
            <a:off x="7210042" y="2895586"/>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Alter &lt;= 25 Jahre: </a:t>
            </a:r>
            <a:r>
              <a:rPr lang="en-US" sz="1600" spc="-20" dirty="0"/>
              <a:t>Der Spieler muss 25 Jahre </a:t>
            </a:r>
            <a:r>
              <a:rPr lang="en-US" sz="1600" spc="-20" dirty="0" err="1"/>
              <a:t>oder</a:t>
            </a:r>
            <a:r>
              <a:rPr lang="en-US" sz="1600" spc="-20" dirty="0"/>
              <a:t> </a:t>
            </a:r>
            <a:r>
              <a:rPr lang="en-US" sz="1600" spc="-20" dirty="0" err="1"/>
              <a:t>jünger</a:t>
            </a:r>
            <a:r>
              <a:rPr lang="en-US" sz="1600" spc="-20" dirty="0"/>
              <a:t> sein</a:t>
            </a:r>
          </a:p>
        </p:txBody>
      </p:sp>
      <p:grpSp>
        <p:nvGrpSpPr>
          <p:cNvPr id="18" name="icon91">
            <a:extLst>
              <a:ext uri="{FF2B5EF4-FFF2-40B4-BE49-F238E27FC236}">
                <a16:creationId xmlns:a16="http://schemas.microsoft.com/office/drawing/2014/main" id="{47A77742-26B8-4BAB-A4D8-00D163056FAD}"/>
              </a:ext>
            </a:extLst>
          </p:cNvPr>
          <p:cNvGrpSpPr>
            <a:grpSpLocks noChangeAspect="1"/>
          </p:cNvGrpSpPr>
          <p:nvPr/>
        </p:nvGrpSpPr>
        <p:grpSpPr>
          <a:xfrm>
            <a:off x="6573878" y="3802751"/>
            <a:ext cx="432000" cy="432000"/>
            <a:chOff x="4566780" y="4671225"/>
            <a:chExt cx="540000" cy="540000"/>
          </a:xfrm>
        </p:grpSpPr>
        <p:sp>
          <p:nvSpPr>
            <p:cNvPr id="19" name="Freeform 5">
              <a:extLst>
                <a:ext uri="{FF2B5EF4-FFF2-40B4-BE49-F238E27FC236}">
                  <a16:creationId xmlns:a16="http://schemas.microsoft.com/office/drawing/2014/main" id="{2CAD5A9E-779F-4081-9B38-BC352594145A}"/>
                </a:ext>
              </a:extLst>
            </p:cNvPr>
            <p:cNvSpPr>
              <a:spLocks/>
            </p:cNvSpPr>
            <p:nvPr/>
          </p:nvSpPr>
          <p:spPr bwMode="auto">
            <a:xfrm>
              <a:off x="4566780" y="4671225"/>
              <a:ext cx="540000" cy="540000"/>
            </a:xfrm>
            <a:prstGeom prst="ellipse">
              <a:avLst/>
            </a:prstGeom>
            <a:solidFill>
              <a:srgbClr val="1A5CB0"/>
            </a:solidFill>
            <a:ln>
              <a:noFill/>
            </a:ln>
          </p:spPr>
          <p:txBody>
            <a:bodyPr/>
            <a:lstStyle/>
            <a:p>
              <a:endParaRPr lang="en-US" sz="2339" dirty="0">
                <a:latin typeface="SimonKucher" pitchFamily="2" charset="0"/>
              </a:endParaRPr>
            </a:p>
          </p:txBody>
        </p:sp>
        <p:grpSp>
          <p:nvGrpSpPr>
            <p:cNvPr id="20" name="Group 19">
              <a:extLst>
                <a:ext uri="{FF2B5EF4-FFF2-40B4-BE49-F238E27FC236}">
                  <a16:creationId xmlns:a16="http://schemas.microsoft.com/office/drawing/2014/main" id="{2210553C-E734-4DB7-AC2C-173E6EE77672}"/>
                </a:ext>
              </a:extLst>
            </p:cNvPr>
            <p:cNvGrpSpPr/>
            <p:nvPr/>
          </p:nvGrpSpPr>
          <p:grpSpPr bwMode="auto">
            <a:xfrm>
              <a:off x="4664041" y="4754552"/>
              <a:ext cx="351264" cy="349915"/>
              <a:chOff x="1697038" y="512763"/>
              <a:chExt cx="4117975" cy="4117975"/>
            </a:xfrm>
            <a:solidFill>
              <a:schemeClr val="bg1"/>
            </a:solidFill>
          </p:grpSpPr>
          <p:sp>
            <p:nvSpPr>
              <p:cNvPr id="21" name="Freeform 42">
                <a:extLst>
                  <a:ext uri="{FF2B5EF4-FFF2-40B4-BE49-F238E27FC236}">
                    <a16:creationId xmlns:a16="http://schemas.microsoft.com/office/drawing/2014/main" id="{AE969AE9-363C-4FBB-9F4D-B35E99CEA469}"/>
                  </a:ext>
                </a:extLst>
              </p:cNvPr>
              <p:cNvSpPr>
                <a:spLocks/>
              </p:cNvSpPr>
              <p:nvPr/>
            </p:nvSpPr>
            <p:spPr bwMode="auto">
              <a:xfrm>
                <a:off x="3509963" y="1198563"/>
                <a:ext cx="1625600" cy="1625600"/>
              </a:xfrm>
              <a:custGeom>
                <a:avLst/>
                <a:gdLst>
                  <a:gd name="T0" fmla="*/ 312 w 1024"/>
                  <a:gd name="T1" fmla="*/ 712 h 1024"/>
                  <a:gd name="T2" fmla="*/ 312 w 1024"/>
                  <a:gd name="T3" fmla="*/ 156 h 1024"/>
                  <a:gd name="T4" fmla="*/ 310 w 1024"/>
                  <a:gd name="T5" fmla="*/ 124 h 1024"/>
                  <a:gd name="T6" fmla="*/ 300 w 1024"/>
                  <a:gd name="T7" fmla="*/ 94 h 1024"/>
                  <a:gd name="T8" fmla="*/ 286 w 1024"/>
                  <a:gd name="T9" fmla="*/ 68 h 1024"/>
                  <a:gd name="T10" fmla="*/ 266 w 1024"/>
                  <a:gd name="T11" fmla="*/ 46 h 1024"/>
                  <a:gd name="T12" fmla="*/ 244 w 1024"/>
                  <a:gd name="T13" fmla="*/ 26 h 1024"/>
                  <a:gd name="T14" fmla="*/ 218 w 1024"/>
                  <a:gd name="T15" fmla="*/ 12 h 1024"/>
                  <a:gd name="T16" fmla="*/ 188 w 1024"/>
                  <a:gd name="T17" fmla="*/ 2 h 1024"/>
                  <a:gd name="T18" fmla="*/ 156 w 1024"/>
                  <a:gd name="T19" fmla="*/ 0 h 1024"/>
                  <a:gd name="T20" fmla="*/ 140 w 1024"/>
                  <a:gd name="T21" fmla="*/ 0 h 1024"/>
                  <a:gd name="T22" fmla="*/ 110 w 1024"/>
                  <a:gd name="T23" fmla="*/ 6 h 1024"/>
                  <a:gd name="T24" fmla="*/ 82 w 1024"/>
                  <a:gd name="T25" fmla="*/ 18 h 1024"/>
                  <a:gd name="T26" fmla="*/ 56 w 1024"/>
                  <a:gd name="T27" fmla="*/ 34 h 1024"/>
                  <a:gd name="T28" fmla="*/ 36 w 1024"/>
                  <a:gd name="T29" fmla="*/ 56 h 1024"/>
                  <a:gd name="T30" fmla="*/ 18 w 1024"/>
                  <a:gd name="T31" fmla="*/ 82 h 1024"/>
                  <a:gd name="T32" fmla="*/ 6 w 1024"/>
                  <a:gd name="T33" fmla="*/ 110 h 1024"/>
                  <a:gd name="T34" fmla="*/ 0 w 1024"/>
                  <a:gd name="T35" fmla="*/ 140 h 1024"/>
                  <a:gd name="T36" fmla="*/ 0 w 1024"/>
                  <a:gd name="T37" fmla="*/ 868 h 1024"/>
                  <a:gd name="T38" fmla="*/ 2 w 1024"/>
                  <a:gd name="T39" fmla="*/ 892 h 1024"/>
                  <a:gd name="T40" fmla="*/ 16 w 1024"/>
                  <a:gd name="T41" fmla="*/ 936 h 1024"/>
                  <a:gd name="T42" fmla="*/ 26 w 1024"/>
                  <a:gd name="T43" fmla="*/ 956 h 1024"/>
                  <a:gd name="T44" fmla="*/ 36 w 1024"/>
                  <a:gd name="T45" fmla="*/ 968 h 1024"/>
                  <a:gd name="T46" fmla="*/ 60 w 1024"/>
                  <a:gd name="T47" fmla="*/ 990 h 1024"/>
                  <a:gd name="T48" fmla="*/ 88 w 1024"/>
                  <a:gd name="T49" fmla="*/ 1008 h 1024"/>
                  <a:gd name="T50" fmla="*/ 120 w 1024"/>
                  <a:gd name="T51" fmla="*/ 1020 h 1024"/>
                  <a:gd name="T52" fmla="*/ 156 w 1024"/>
                  <a:gd name="T53" fmla="*/ 1024 h 1024"/>
                  <a:gd name="T54" fmla="*/ 868 w 1024"/>
                  <a:gd name="T55" fmla="*/ 1024 h 1024"/>
                  <a:gd name="T56" fmla="*/ 900 w 1024"/>
                  <a:gd name="T57" fmla="*/ 1020 h 1024"/>
                  <a:gd name="T58" fmla="*/ 930 w 1024"/>
                  <a:gd name="T59" fmla="*/ 1012 h 1024"/>
                  <a:gd name="T60" fmla="*/ 956 w 1024"/>
                  <a:gd name="T61" fmla="*/ 998 h 1024"/>
                  <a:gd name="T62" fmla="*/ 978 w 1024"/>
                  <a:gd name="T63" fmla="*/ 978 h 1024"/>
                  <a:gd name="T64" fmla="*/ 998 w 1024"/>
                  <a:gd name="T65" fmla="*/ 956 h 1024"/>
                  <a:gd name="T66" fmla="*/ 1012 w 1024"/>
                  <a:gd name="T67" fmla="*/ 928 h 1024"/>
                  <a:gd name="T68" fmla="*/ 1022 w 1024"/>
                  <a:gd name="T69" fmla="*/ 900 h 1024"/>
                  <a:gd name="T70" fmla="*/ 1024 w 1024"/>
                  <a:gd name="T71" fmla="*/ 868 h 1024"/>
                  <a:gd name="T72" fmla="*/ 1024 w 1024"/>
                  <a:gd name="T73" fmla="*/ 852 h 1024"/>
                  <a:gd name="T74" fmla="*/ 1018 w 1024"/>
                  <a:gd name="T75" fmla="*/ 822 h 1024"/>
                  <a:gd name="T76" fmla="*/ 1006 w 1024"/>
                  <a:gd name="T77" fmla="*/ 794 h 1024"/>
                  <a:gd name="T78" fmla="*/ 988 w 1024"/>
                  <a:gd name="T79" fmla="*/ 768 h 1024"/>
                  <a:gd name="T80" fmla="*/ 968 w 1024"/>
                  <a:gd name="T81" fmla="*/ 746 h 1024"/>
                  <a:gd name="T82" fmla="*/ 942 w 1024"/>
                  <a:gd name="T83" fmla="*/ 730 h 1024"/>
                  <a:gd name="T84" fmla="*/ 914 w 1024"/>
                  <a:gd name="T85" fmla="*/ 718 h 1024"/>
                  <a:gd name="T86" fmla="*/ 884 w 1024"/>
                  <a:gd name="T87" fmla="*/ 712 h 1024"/>
                  <a:gd name="T88" fmla="*/ 868 w 1024"/>
                  <a:gd name="T89" fmla="*/ 71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 h="1024">
                    <a:moveTo>
                      <a:pt x="868" y="712"/>
                    </a:moveTo>
                    <a:lnTo>
                      <a:pt x="312" y="712"/>
                    </a:lnTo>
                    <a:lnTo>
                      <a:pt x="312" y="156"/>
                    </a:lnTo>
                    <a:lnTo>
                      <a:pt x="312" y="156"/>
                    </a:lnTo>
                    <a:lnTo>
                      <a:pt x="312" y="140"/>
                    </a:lnTo>
                    <a:lnTo>
                      <a:pt x="310" y="124"/>
                    </a:lnTo>
                    <a:lnTo>
                      <a:pt x="306" y="110"/>
                    </a:lnTo>
                    <a:lnTo>
                      <a:pt x="300" y="94"/>
                    </a:lnTo>
                    <a:lnTo>
                      <a:pt x="294" y="82"/>
                    </a:lnTo>
                    <a:lnTo>
                      <a:pt x="286" y="68"/>
                    </a:lnTo>
                    <a:lnTo>
                      <a:pt x="276" y="56"/>
                    </a:lnTo>
                    <a:lnTo>
                      <a:pt x="266" y="46"/>
                    </a:lnTo>
                    <a:lnTo>
                      <a:pt x="256" y="34"/>
                    </a:lnTo>
                    <a:lnTo>
                      <a:pt x="244" y="26"/>
                    </a:lnTo>
                    <a:lnTo>
                      <a:pt x="230" y="18"/>
                    </a:lnTo>
                    <a:lnTo>
                      <a:pt x="218" y="12"/>
                    </a:lnTo>
                    <a:lnTo>
                      <a:pt x="202" y="6"/>
                    </a:lnTo>
                    <a:lnTo>
                      <a:pt x="188" y="2"/>
                    </a:lnTo>
                    <a:lnTo>
                      <a:pt x="172" y="0"/>
                    </a:lnTo>
                    <a:lnTo>
                      <a:pt x="156" y="0"/>
                    </a:lnTo>
                    <a:lnTo>
                      <a:pt x="156" y="0"/>
                    </a:lnTo>
                    <a:lnTo>
                      <a:pt x="140" y="0"/>
                    </a:lnTo>
                    <a:lnTo>
                      <a:pt x="124" y="2"/>
                    </a:lnTo>
                    <a:lnTo>
                      <a:pt x="110" y="6"/>
                    </a:lnTo>
                    <a:lnTo>
                      <a:pt x="96" y="12"/>
                    </a:lnTo>
                    <a:lnTo>
                      <a:pt x="82" y="18"/>
                    </a:lnTo>
                    <a:lnTo>
                      <a:pt x="68" y="26"/>
                    </a:lnTo>
                    <a:lnTo>
                      <a:pt x="56" y="34"/>
                    </a:lnTo>
                    <a:lnTo>
                      <a:pt x="46" y="46"/>
                    </a:lnTo>
                    <a:lnTo>
                      <a:pt x="36" y="56"/>
                    </a:lnTo>
                    <a:lnTo>
                      <a:pt x="26" y="68"/>
                    </a:lnTo>
                    <a:lnTo>
                      <a:pt x="18" y="82"/>
                    </a:lnTo>
                    <a:lnTo>
                      <a:pt x="12" y="94"/>
                    </a:lnTo>
                    <a:lnTo>
                      <a:pt x="6" y="110"/>
                    </a:lnTo>
                    <a:lnTo>
                      <a:pt x="2" y="124"/>
                    </a:lnTo>
                    <a:lnTo>
                      <a:pt x="0" y="140"/>
                    </a:lnTo>
                    <a:lnTo>
                      <a:pt x="0" y="156"/>
                    </a:lnTo>
                    <a:lnTo>
                      <a:pt x="0" y="868"/>
                    </a:lnTo>
                    <a:lnTo>
                      <a:pt x="0" y="868"/>
                    </a:lnTo>
                    <a:lnTo>
                      <a:pt x="2" y="892"/>
                    </a:lnTo>
                    <a:lnTo>
                      <a:pt x="6" y="914"/>
                    </a:lnTo>
                    <a:lnTo>
                      <a:pt x="16" y="936"/>
                    </a:lnTo>
                    <a:lnTo>
                      <a:pt x="26" y="956"/>
                    </a:lnTo>
                    <a:lnTo>
                      <a:pt x="26" y="956"/>
                    </a:lnTo>
                    <a:lnTo>
                      <a:pt x="36" y="968"/>
                    </a:lnTo>
                    <a:lnTo>
                      <a:pt x="36" y="968"/>
                    </a:lnTo>
                    <a:lnTo>
                      <a:pt x="46" y="980"/>
                    </a:lnTo>
                    <a:lnTo>
                      <a:pt x="60" y="990"/>
                    </a:lnTo>
                    <a:lnTo>
                      <a:pt x="74" y="1000"/>
                    </a:lnTo>
                    <a:lnTo>
                      <a:pt x="88" y="1008"/>
                    </a:lnTo>
                    <a:lnTo>
                      <a:pt x="104" y="1014"/>
                    </a:lnTo>
                    <a:lnTo>
                      <a:pt x="120" y="1020"/>
                    </a:lnTo>
                    <a:lnTo>
                      <a:pt x="138" y="1024"/>
                    </a:lnTo>
                    <a:lnTo>
                      <a:pt x="156" y="1024"/>
                    </a:lnTo>
                    <a:lnTo>
                      <a:pt x="868" y="1024"/>
                    </a:lnTo>
                    <a:lnTo>
                      <a:pt x="868" y="1024"/>
                    </a:lnTo>
                    <a:lnTo>
                      <a:pt x="884" y="1024"/>
                    </a:lnTo>
                    <a:lnTo>
                      <a:pt x="900" y="1020"/>
                    </a:lnTo>
                    <a:lnTo>
                      <a:pt x="914" y="1018"/>
                    </a:lnTo>
                    <a:lnTo>
                      <a:pt x="930" y="1012"/>
                    </a:lnTo>
                    <a:lnTo>
                      <a:pt x="942" y="1006"/>
                    </a:lnTo>
                    <a:lnTo>
                      <a:pt x="956" y="998"/>
                    </a:lnTo>
                    <a:lnTo>
                      <a:pt x="968" y="988"/>
                    </a:lnTo>
                    <a:lnTo>
                      <a:pt x="978" y="978"/>
                    </a:lnTo>
                    <a:lnTo>
                      <a:pt x="988" y="968"/>
                    </a:lnTo>
                    <a:lnTo>
                      <a:pt x="998" y="956"/>
                    </a:lnTo>
                    <a:lnTo>
                      <a:pt x="1006" y="942"/>
                    </a:lnTo>
                    <a:lnTo>
                      <a:pt x="1012" y="928"/>
                    </a:lnTo>
                    <a:lnTo>
                      <a:pt x="1018" y="914"/>
                    </a:lnTo>
                    <a:lnTo>
                      <a:pt x="1022" y="900"/>
                    </a:lnTo>
                    <a:lnTo>
                      <a:pt x="1024" y="884"/>
                    </a:lnTo>
                    <a:lnTo>
                      <a:pt x="1024" y="868"/>
                    </a:lnTo>
                    <a:lnTo>
                      <a:pt x="1024" y="868"/>
                    </a:lnTo>
                    <a:lnTo>
                      <a:pt x="1024" y="852"/>
                    </a:lnTo>
                    <a:lnTo>
                      <a:pt x="1022" y="836"/>
                    </a:lnTo>
                    <a:lnTo>
                      <a:pt x="1018" y="822"/>
                    </a:lnTo>
                    <a:lnTo>
                      <a:pt x="1012" y="806"/>
                    </a:lnTo>
                    <a:lnTo>
                      <a:pt x="1006" y="794"/>
                    </a:lnTo>
                    <a:lnTo>
                      <a:pt x="998" y="780"/>
                    </a:lnTo>
                    <a:lnTo>
                      <a:pt x="988" y="768"/>
                    </a:lnTo>
                    <a:lnTo>
                      <a:pt x="978" y="758"/>
                    </a:lnTo>
                    <a:lnTo>
                      <a:pt x="968" y="746"/>
                    </a:lnTo>
                    <a:lnTo>
                      <a:pt x="956" y="738"/>
                    </a:lnTo>
                    <a:lnTo>
                      <a:pt x="942" y="730"/>
                    </a:lnTo>
                    <a:lnTo>
                      <a:pt x="930" y="724"/>
                    </a:lnTo>
                    <a:lnTo>
                      <a:pt x="914" y="718"/>
                    </a:lnTo>
                    <a:lnTo>
                      <a:pt x="900" y="714"/>
                    </a:lnTo>
                    <a:lnTo>
                      <a:pt x="884" y="712"/>
                    </a:lnTo>
                    <a:lnTo>
                      <a:pt x="868" y="712"/>
                    </a:lnTo>
                    <a:lnTo>
                      <a:pt x="868" y="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339" dirty="0">
                  <a:latin typeface="SimonKucher" pitchFamily="2" charset="0"/>
                </a:endParaRPr>
              </a:p>
            </p:txBody>
          </p:sp>
          <p:sp>
            <p:nvSpPr>
              <p:cNvPr id="22" name="Rectangle 43">
                <a:extLst>
                  <a:ext uri="{FF2B5EF4-FFF2-40B4-BE49-F238E27FC236}">
                    <a16:creationId xmlns:a16="http://schemas.microsoft.com/office/drawing/2014/main" id="{FBDD13C3-3E70-43BA-AD32-5B77885904E7}"/>
                  </a:ext>
                </a:extLst>
              </p:cNvPr>
              <p:cNvSpPr>
                <a:spLocks noChangeArrowheads="1"/>
              </p:cNvSpPr>
              <p:nvPr/>
            </p:nvSpPr>
            <p:spPr bwMode="auto">
              <a:xfrm>
                <a:off x="2255838" y="2452688"/>
                <a:ext cx="31115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2339" dirty="0">
                  <a:latin typeface="SimonKucher" pitchFamily="2" charset="0"/>
                </a:endParaRPr>
              </a:p>
            </p:txBody>
          </p:sp>
          <p:sp>
            <p:nvSpPr>
              <p:cNvPr id="23" name="Rectangle 44">
                <a:extLst>
                  <a:ext uri="{FF2B5EF4-FFF2-40B4-BE49-F238E27FC236}">
                    <a16:creationId xmlns:a16="http://schemas.microsoft.com/office/drawing/2014/main" id="{0FCB5FEF-8F00-461B-9C6A-95C88CB67824}"/>
                  </a:ext>
                </a:extLst>
              </p:cNvPr>
              <p:cNvSpPr>
                <a:spLocks noChangeArrowheads="1"/>
              </p:cNvSpPr>
              <p:nvPr/>
            </p:nvSpPr>
            <p:spPr bwMode="auto">
              <a:xfrm>
                <a:off x="3636963" y="3763963"/>
                <a:ext cx="238125" cy="31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2339" dirty="0">
                  <a:latin typeface="SimonKucher" pitchFamily="2" charset="0"/>
                </a:endParaRPr>
              </a:p>
            </p:txBody>
          </p:sp>
          <p:sp>
            <p:nvSpPr>
              <p:cNvPr id="24" name="Freeform 45">
                <a:extLst>
                  <a:ext uri="{FF2B5EF4-FFF2-40B4-BE49-F238E27FC236}">
                    <a16:creationId xmlns:a16="http://schemas.microsoft.com/office/drawing/2014/main" id="{AD00ADD1-6728-4C6E-A1AD-AAFD2FB739BC}"/>
                  </a:ext>
                </a:extLst>
              </p:cNvPr>
              <p:cNvSpPr>
                <a:spLocks noEditPoints="1"/>
              </p:cNvSpPr>
              <p:nvPr/>
            </p:nvSpPr>
            <p:spPr bwMode="auto">
              <a:xfrm>
                <a:off x="1697038" y="512763"/>
                <a:ext cx="4117975" cy="4117975"/>
              </a:xfrm>
              <a:custGeom>
                <a:avLst/>
                <a:gdLst>
                  <a:gd name="T0" fmla="*/ 14 w 2594"/>
                  <a:gd name="T1" fmla="*/ 1100 h 2594"/>
                  <a:gd name="T2" fmla="*/ 102 w 2594"/>
                  <a:gd name="T3" fmla="*/ 794 h 2594"/>
                  <a:gd name="T4" fmla="*/ 258 w 2594"/>
                  <a:gd name="T5" fmla="*/ 522 h 2594"/>
                  <a:gd name="T6" fmla="*/ 472 w 2594"/>
                  <a:gd name="T7" fmla="*/ 298 h 2594"/>
                  <a:gd name="T8" fmla="*/ 734 w 2594"/>
                  <a:gd name="T9" fmla="*/ 128 h 2594"/>
                  <a:gd name="T10" fmla="*/ 1036 w 2594"/>
                  <a:gd name="T11" fmla="*/ 28 h 2594"/>
                  <a:gd name="T12" fmla="*/ 1296 w 2594"/>
                  <a:gd name="T13" fmla="*/ 0 h 2594"/>
                  <a:gd name="T14" fmla="*/ 1558 w 2594"/>
                  <a:gd name="T15" fmla="*/ 28 h 2594"/>
                  <a:gd name="T16" fmla="*/ 1860 w 2594"/>
                  <a:gd name="T17" fmla="*/ 128 h 2594"/>
                  <a:gd name="T18" fmla="*/ 2122 w 2594"/>
                  <a:gd name="T19" fmla="*/ 298 h 2594"/>
                  <a:gd name="T20" fmla="*/ 2336 w 2594"/>
                  <a:gd name="T21" fmla="*/ 522 h 2594"/>
                  <a:gd name="T22" fmla="*/ 2492 w 2594"/>
                  <a:gd name="T23" fmla="*/ 794 h 2594"/>
                  <a:gd name="T24" fmla="*/ 2578 w 2594"/>
                  <a:gd name="T25" fmla="*/ 1100 h 2594"/>
                  <a:gd name="T26" fmla="*/ 2594 w 2594"/>
                  <a:gd name="T27" fmla="*/ 1298 h 2594"/>
                  <a:gd name="T28" fmla="*/ 2554 w 2594"/>
                  <a:gd name="T29" fmla="*/ 1622 h 2594"/>
                  <a:gd name="T30" fmla="*/ 2438 w 2594"/>
                  <a:gd name="T31" fmla="*/ 1916 h 2594"/>
                  <a:gd name="T32" fmla="*/ 2256 w 2594"/>
                  <a:gd name="T33" fmla="*/ 2170 h 2594"/>
                  <a:gd name="T34" fmla="*/ 2022 w 2594"/>
                  <a:gd name="T35" fmla="*/ 2374 h 2594"/>
                  <a:gd name="T36" fmla="*/ 1742 w 2594"/>
                  <a:gd name="T37" fmla="*/ 2516 h 2594"/>
                  <a:gd name="T38" fmla="*/ 1430 w 2594"/>
                  <a:gd name="T39" fmla="*/ 2588 h 2594"/>
                  <a:gd name="T40" fmla="*/ 1230 w 2594"/>
                  <a:gd name="T41" fmla="*/ 2594 h 2594"/>
                  <a:gd name="T42" fmla="*/ 912 w 2594"/>
                  <a:gd name="T43" fmla="*/ 2536 h 2594"/>
                  <a:gd name="T44" fmla="*/ 624 w 2594"/>
                  <a:gd name="T45" fmla="*/ 2408 h 2594"/>
                  <a:gd name="T46" fmla="*/ 380 w 2594"/>
                  <a:gd name="T47" fmla="*/ 2216 h 2594"/>
                  <a:gd name="T48" fmla="*/ 188 w 2594"/>
                  <a:gd name="T49" fmla="*/ 1970 h 2594"/>
                  <a:gd name="T50" fmla="*/ 58 w 2594"/>
                  <a:gd name="T51" fmla="*/ 1684 h 2594"/>
                  <a:gd name="T52" fmla="*/ 2 w 2594"/>
                  <a:gd name="T53" fmla="*/ 1364 h 2594"/>
                  <a:gd name="T54" fmla="*/ 216 w 2594"/>
                  <a:gd name="T55" fmla="*/ 1354 h 2594"/>
                  <a:gd name="T56" fmla="*/ 264 w 2594"/>
                  <a:gd name="T57" fmla="*/ 1620 h 2594"/>
                  <a:gd name="T58" fmla="*/ 372 w 2594"/>
                  <a:gd name="T59" fmla="*/ 1858 h 2594"/>
                  <a:gd name="T60" fmla="*/ 532 w 2594"/>
                  <a:gd name="T61" fmla="*/ 2062 h 2594"/>
                  <a:gd name="T62" fmla="*/ 650 w 2594"/>
                  <a:gd name="T63" fmla="*/ 2164 h 2594"/>
                  <a:gd name="T64" fmla="*/ 876 w 2594"/>
                  <a:gd name="T65" fmla="*/ 2294 h 2594"/>
                  <a:gd name="T66" fmla="*/ 1132 w 2594"/>
                  <a:gd name="T67" fmla="*/ 2366 h 2594"/>
                  <a:gd name="T68" fmla="*/ 1296 w 2594"/>
                  <a:gd name="T69" fmla="*/ 2380 h 2594"/>
                  <a:gd name="T70" fmla="*/ 1568 w 2594"/>
                  <a:gd name="T71" fmla="*/ 2346 h 2594"/>
                  <a:gd name="T72" fmla="*/ 1812 w 2594"/>
                  <a:gd name="T73" fmla="*/ 2248 h 2594"/>
                  <a:gd name="T74" fmla="*/ 2024 w 2594"/>
                  <a:gd name="T75" fmla="*/ 2098 h 2594"/>
                  <a:gd name="T76" fmla="*/ 2132 w 2594"/>
                  <a:gd name="T77" fmla="*/ 1986 h 2594"/>
                  <a:gd name="T78" fmla="*/ 2272 w 2594"/>
                  <a:gd name="T79" fmla="*/ 1766 h 2594"/>
                  <a:gd name="T80" fmla="*/ 2356 w 2594"/>
                  <a:gd name="T81" fmla="*/ 1516 h 2594"/>
                  <a:gd name="T82" fmla="*/ 2378 w 2594"/>
                  <a:gd name="T83" fmla="*/ 1298 h 2594"/>
                  <a:gd name="T84" fmla="*/ 2356 w 2594"/>
                  <a:gd name="T85" fmla="*/ 1080 h 2594"/>
                  <a:gd name="T86" fmla="*/ 2272 w 2594"/>
                  <a:gd name="T87" fmla="*/ 830 h 2594"/>
                  <a:gd name="T88" fmla="*/ 2132 w 2594"/>
                  <a:gd name="T89" fmla="*/ 610 h 2594"/>
                  <a:gd name="T90" fmla="*/ 2024 w 2594"/>
                  <a:gd name="T91" fmla="*/ 498 h 2594"/>
                  <a:gd name="T92" fmla="*/ 1812 w 2594"/>
                  <a:gd name="T93" fmla="*/ 348 h 2594"/>
                  <a:gd name="T94" fmla="*/ 1568 w 2594"/>
                  <a:gd name="T95" fmla="*/ 250 h 2594"/>
                  <a:gd name="T96" fmla="*/ 1296 w 2594"/>
                  <a:gd name="T97" fmla="*/ 216 h 2594"/>
                  <a:gd name="T98" fmla="*/ 1132 w 2594"/>
                  <a:gd name="T99" fmla="*/ 230 h 2594"/>
                  <a:gd name="T100" fmla="*/ 876 w 2594"/>
                  <a:gd name="T101" fmla="*/ 302 h 2594"/>
                  <a:gd name="T102" fmla="*/ 650 w 2594"/>
                  <a:gd name="T103" fmla="*/ 432 h 2594"/>
                  <a:gd name="T104" fmla="*/ 532 w 2594"/>
                  <a:gd name="T105" fmla="*/ 534 h 2594"/>
                  <a:gd name="T106" fmla="*/ 372 w 2594"/>
                  <a:gd name="T107" fmla="*/ 738 h 2594"/>
                  <a:gd name="T108" fmla="*/ 264 w 2594"/>
                  <a:gd name="T109" fmla="*/ 976 h 2594"/>
                  <a:gd name="T110" fmla="*/ 216 w 2594"/>
                  <a:gd name="T111" fmla="*/ 1242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594">
                    <a:moveTo>
                      <a:pt x="0" y="1298"/>
                    </a:moveTo>
                    <a:lnTo>
                      <a:pt x="0" y="1298"/>
                    </a:lnTo>
                    <a:lnTo>
                      <a:pt x="2" y="1232"/>
                    </a:lnTo>
                    <a:lnTo>
                      <a:pt x="6" y="1166"/>
                    </a:lnTo>
                    <a:lnTo>
                      <a:pt x="14" y="1100"/>
                    </a:lnTo>
                    <a:lnTo>
                      <a:pt x="26" y="1036"/>
                    </a:lnTo>
                    <a:lnTo>
                      <a:pt x="40" y="974"/>
                    </a:lnTo>
                    <a:lnTo>
                      <a:pt x="58" y="912"/>
                    </a:lnTo>
                    <a:lnTo>
                      <a:pt x="78" y="852"/>
                    </a:lnTo>
                    <a:lnTo>
                      <a:pt x="102" y="794"/>
                    </a:lnTo>
                    <a:lnTo>
                      <a:pt x="128" y="736"/>
                    </a:lnTo>
                    <a:lnTo>
                      <a:pt x="156" y="680"/>
                    </a:lnTo>
                    <a:lnTo>
                      <a:pt x="188" y="626"/>
                    </a:lnTo>
                    <a:lnTo>
                      <a:pt x="222" y="572"/>
                    </a:lnTo>
                    <a:lnTo>
                      <a:pt x="258" y="522"/>
                    </a:lnTo>
                    <a:lnTo>
                      <a:pt x="296" y="472"/>
                    </a:lnTo>
                    <a:lnTo>
                      <a:pt x="336" y="426"/>
                    </a:lnTo>
                    <a:lnTo>
                      <a:pt x="380" y="380"/>
                    </a:lnTo>
                    <a:lnTo>
                      <a:pt x="424" y="338"/>
                    </a:lnTo>
                    <a:lnTo>
                      <a:pt x="472" y="298"/>
                    </a:lnTo>
                    <a:lnTo>
                      <a:pt x="520" y="258"/>
                    </a:lnTo>
                    <a:lnTo>
                      <a:pt x="572" y="222"/>
                    </a:lnTo>
                    <a:lnTo>
                      <a:pt x="624" y="188"/>
                    </a:lnTo>
                    <a:lnTo>
                      <a:pt x="678" y="158"/>
                    </a:lnTo>
                    <a:lnTo>
                      <a:pt x="734" y="128"/>
                    </a:lnTo>
                    <a:lnTo>
                      <a:pt x="792" y="102"/>
                    </a:lnTo>
                    <a:lnTo>
                      <a:pt x="850" y="80"/>
                    </a:lnTo>
                    <a:lnTo>
                      <a:pt x="912" y="60"/>
                    </a:lnTo>
                    <a:lnTo>
                      <a:pt x="972" y="42"/>
                    </a:lnTo>
                    <a:lnTo>
                      <a:pt x="1036" y="28"/>
                    </a:lnTo>
                    <a:lnTo>
                      <a:pt x="1100" y="16"/>
                    </a:lnTo>
                    <a:lnTo>
                      <a:pt x="1164" y="8"/>
                    </a:lnTo>
                    <a:lnTo>
                      <a:pt x="1230" y="2"/>
                    </a:lnTo>
                    <a:lnTo>
                      <a:pt x="1296" y="0"/>
                    </a:lnTo>
                    <a:lnTo>
                      <a:pt x="1296" y="0"/>
                    </a:lnTo>
                    <a:lnTo>
                      <a:pt x="1296" y="0"/>
                    </a:lnTo>
                    <a:lnTo>
                      <a:pt x="1364" y="2"/>
                    </a:lnTo>
                    <a:lnTo>
                      <a:pt x="1430" y="8"/>
                    </a:lnTo>
                    <a:lnTo>
                      <a:pt x="1494" y="16"/>
                    </a:lnTo>
                    <a:lnTo>
                      <a:pt x="1558" y="28"/>
                    </a:lnTo>
                    <a:lnTo>
                      <a:pt x="1622" y="42"/>
                    </a:lnTo>
                    <a:lnTo>
                      <a:pt x="1682" y="60"/>
                    </a:lnTo>
                    <a:lnTo>
                      <a:pt x="1742" y="80"/>
                    </a:lnTo>
                    <a:lnTo>
                      <a:pt x="1802" y="102"/>
                    </a:lnTo>
                    <a:lnTo>
                      <a:pt x="1860" y="128"/>
                    </a:lnTo>
                    <a:lnTo>
                      <a:pt x="1916" y="158"/>
                    </a:lnTo>
                    <a:lnTo>
                      <a:pt x="1970" y="188"/>
                    </a:lnTo>
                    <a:lnTo>
                      <a:pt x="2022" y="222"/>
                    </a:lnTo>
                    <a:lnTo>
                      <a:pt x="2072" y="258"/>
                    </a:lnTo>
                    <a:lnTo>
                      <a:pt x="2122" y="298"/>
                    </a:lnTo>
                    <a:lnTo>
                      <a:pt x="2168" y="338"/>
                    </a:lnTo>
                    <a:lnTo>
                      <a:pt x="2214" y="380"/>
                    </a:lnTo>
                    <a:lnTo>
                      <a:pt x="2256" y="426"/>
                    </a:lnTo>
                    <a:lnTo>
                      <a:pt x="2298" y="472"/>
                    </a:lnTo>
                    <a:lnTo>
                      <a:pt x="2336" y="522"/>
                    </a:lnTo>
                    <a:lnTo>
                      <a:pt x="2372" y="572"/>
                    </a:lnTo>
                    <a:lnTo>
                      <a:pt x="2406" y="626"/>
                    </a:lnTo>
                    <a:lnTo>
                      <a:pt x="2438" y="680"/>
                    </a:lnTo>
                    <a:lnTo>
                      <a:pt x="2466" y="736"/>
                    </a:lnTo>
                    <a:lnTo>
                      <a:pt x="2492" y="794"/>
                    </a:lnTo>
                    <a:lnTo>
                      <a:pt x="2516" y="852"/>
                    </a:lnTo>
                    <a:lnTo>
                      <a:pt x="2536" y="912"/>
                    </a:lnTo>
                    <a:lnTo>
                      <a:pt x="2554" y="974"/>
                    </a:lnTo>
                    <a:lnTo>
                      <a:pt x="2568" y="1036"/>
                    </a:lnTo>
                    <a:lnTo>
                      <a:pt x="2578" y="1100"/>
                    </a:lnTo>
                    <a:lnTo>
                      <a:pt x="2588" y="1166"/>
                    </a:lnTo>
                    <a:lnTo>
                      <a:pt x="2592" y="1232"/>
                    </a:lnTo>
                    <a:lnTo>
                      <a:pt x="2594" y="1298"/>
                    </a:lnTo>
                    <a:lnTo>
                      <a:pt x="2594" y="1298"/>
                    </a:lnTo>
                    <a:lnTo>
                      <a:pt x="2594" y="1298"/>
                    </a:lnTo>
                    <a:lnTo>
                      <a:pt x="2592" y="1364"/>
                    </a:lnTo>
                    <a:lnTo>
                      <a:pt x="2588" y="1430"/>
                    </a:lnTo>
                    <a:lnTo>
                      <a:pt x="2578" y="1496"/>
                    </a:lnTo>
                    <a:lnTo>
                      <a:pt x="2568" y="1560"/>
                    </a:lnTo>
                    <a:lnTo>
                      <a:pt x="2554" y="1622"/>
                    </a:lnTo>
                    <a:lnTo>
                      <a:pt x="2536" y="1684"/>
                    </a:lnTo>
                    <a:lnTo>
                      <a:pt x="2516" y="1744"/>
                    </a:lnTo>
                    <a:lnTo>
                      <a:pt x="2492" y="1802"/>
                    </a:lnTo>
                    <a:lnTo>
                      <a:pt x="2466" y="1860"/>
                    </a:lnTo>
                    <a:lnTo>
                      <a:pt x="2438" y="1916"/>
                    </a:lnTo>
                    <a:lnTo>
                      <a:pt x="2406" y="1970"/>
                    </a:lnTo>
                    <a:lnTo>
                      <a:pt x="2372" y="2024"/>
                    </a:lnTo>
                    <a:lnTo>
                      <a:pt x="2336" y="2074"/>
                    </a:lnTo>
                    <a:lnTo>
                      <a:pt x="2298" y="2122"/>
                    </a:lnTo>
                    <a:lnTo>
                      <a:pt x="2256" y="2170"/>
                    </a:lnTo>
                    <a:lnTo>
                      <a:pt x="2214" y="2216"/>
                    </a:lnTo>
                    <a:lnTo>
                      <a:pt x="2168" y="2258"/>
                    </a:lnTo>
                    <a:lnTo>
                      <a:pt x="2122" y="2298"/>
                    </a:lnTo>
                    <a:lnTo>
                      <a:pt x="2072" y="2338"/>
                    </a:lnTo>
                    <a:lnTo>
                      <a:pt x="2022" y="2374"/>
                    </a:lnTo>
                    <a:lnTo>
                      <a:pt x="1970" y="2408"/>
                    </a:lnTo>
                    <a:lnTo>
                      <a:pt x="1916" y="2438"/>
                    </a:lnTo>
                    <a:lnTo>
                      <a:pt x="1860" y="2466"/>
                    </a:lnTo>
                    <a:lnTo>
                      <a:pt x="1802" y="2492"/>
                    </a:lnTo>
                    <a:lnTo>
                      <a:pt x="1742" y="2516"/>
                    </a:lnTo>
                    <a:lnTo>
                      <a:pt x="1682" y="2536"/>
                    </a:lnTo>
                    <a:lnTo>
                      <a:pt x="1622" y="2554"/>
                    </a:lnTo>
                    <a:lnTo>
                      <a:pt x="1558" y="2568"/>
                    </a:lnTo>
                    <a:lnTo>
                      <a:pt x="1494" y="2580"/>
                    </a:lnTo>
                    <a:lnTo>
                      <a:pt x="1430" y="2588"/>
                    </a:lnTo>
                    <a:lnTo>
                      <a:pt x="1364" y="2594"/>
                    </a:lnTo>
                    <a:lnTo>
                      <a:pt x="1296" y="2594"/>
                    </a:lnTo>
                    <a:lnTo>
                      <a:pt x="1296" y="2594"/>
                    </a:lnTo>
                    <a:lnTo>
                      <a:pt x="1296" y="2594"/>
                    </a:lnTo>
                    <a:lnTo>
                      <a:pt x="1230" y="2594"/>
                    </a:lnTo>
                    <a:lnTo>
                      <a:pt x="1164" y="2588"/>
                    </a:lnTo>
                    <a:lnTo>
                      <a:pt x="1100" y="2580"/>
                    </a:lnTo>
                    <a:lnTo>
                      <a:pt x="1036" y="2568"/>
                    </a:lnTo>
                    <a:lnTo>
                      <a:pt x="972" y="2554"/>
                    </a:lnTo>
                    <a:lnTo>
                      <a:pt x="912" y="2536"/>
                    </a:lnTo>
                    <a:lnTo>
                      <a:pt x="850" y="2516"/>
                    </a:lnTo>
                    <a:lnTo>
                      <a:pt x="792" y="2492"/>
                    </a:lnTo>
                    <a:lnTo>
                      <a:pt x="734" y="2466"/>
                    </a:lnTo>
                    <a:lnTo>
                      <a:pt x="678" y="2438"/>
                    </a:lnTo>
                    <a:lnTo>
                      <a:pt x="624" y="2408"/>
                    </a:lnTo>
                    <a:lnTo>
                      <a:pt x="572" y="2374"/>
                    </a:lnTo>
                    <a:lnTo>
                      <a:pt x="520" y="2338"/>
                    </a:lnTo>
                    <a:lnTo>
                      <a:pt x="472" y="2298"/>
                    </a:lnTo>
                    <a:lnTo>
                      <a:pt x="424" y="2258"/>
                    </a:lnTo>
                    <a:lnTo>
                      <a:pt x="380" y="2216"/>
                    </a:lnTo>
                    <a:lnTo>
                      <a:pt x="336" y="2170"/>
                    </a:lnTo>
                    <a:lnTo>
                      <a:pt x="296" y="2122"/>
                    </a:lnTo>
                    <a:lnTo>
                      <a:pt x="258" y="2074"/>
                    </a:lnTo>
                    <a:lnTo>
                      <a:pt x="222" y="2024"/>
                    </a:lnTo>
                    <a:lnTo>
                      <a:pt x="188" y="1970"/>
                    </a:lnTo>
                    <a:lnTo>
                      <a:pt x="156" y="1916"/>
                    </a:lnTo>
                    <a:lnTo>
                      <a:pt x="128" y="1860"/>
                    </a:lnTo>
                    <a:lnTo>
                      <a:pt x="102" y="1802"/>
                    </a:lnTo>
                    <a:lnTo>
                      <a:pt x="78" y="1744"/>
                    </a:lnTo>
                    <a:lnTo>
                      <a:pt x="58" y="1684"/>
                    </a:lnTo>
                    <a:lnTo>
                      <a:pt x="40" y="1622"/>
                    </a:lnTo>
                    <a:lnTo>
                      <a:pt x="26" y="1560"/>
                    </a:lnTo>
                    <a:lnTo>
                      <a:pt x="14" y="1496"/>
                    </a:lnTo>
                    <a:lnTo>
                      <a:pt x="6" y="1430"/>
                    </a:lnTo>
                    <a:lnTo>
                      <a:pt x="2" y="1364"/>
                    </a:lnTo>
                    <a:lnTo>
                      <a:pt x="0" y="1298"/>
                    </a:lnTo>
                    <a:lnTo>
                      <a:pt x="0" y="1298"/>
                    </a:lnTo>
                    <a:close/>
                    <a:moveTo>
                      <a:pt x="216" y="1298"/>
                    </a:moveTo>
                    <a:lnTo>
                      <a:pt x="216" y="1298"/>
                    </a:lnTo>
                    <a:lnTo>
                      <a:pt x="216" y="1354"/>
                    </a:lnTo>
                    <a:lnTo>
                      <a:pt x="222" y="1408"/>
                    </a:lnTo>
                    <a:lnTo>
                      <a:pt x="228" y="1462"/>
                    </a:lnTo>
                    <a:lnTo>
                      <a:pt x="238" y="1516"/>
                    </a:lnTo>
                    <a:lnTo>
                      <a:pt x="250" y="1568"/>
                    </a:lnTo>
                    <a:lnTo>
                      <a:pt x="264" y="1620"/>
                    </a:lnTo>
                    <a:lnTo>
                      <a:pt x="282" y="1670"/>
                    </a:lnTo>
                    <a:lnTo>
                      <a:pt x="300" y="1718"/>
                    </a:lnTo>
                    <a:lnTo>
                      <a:pt x="322" y="1766"/>
                    </a:lnTo>
                    <a:lnTo>
                      <a:pt x="346" y="1814"/>
                    </a:lnTo>
                    <a:lnTo>
                      <a:pt x="372" y="1858"/>
                    </a:lnTo>
                    <a:lnTo>
                      <a:pt x="400" y="1902"/>
                    </a:lnTo>
                    <a:lnTo>
                      <a:pt x="430" y="1944"/>
                    </a:lnTo>
                    <a:lnTo>
                      <a:pt x="462" y="1986"/>
                    </a:lnTo>
                    <a:lnTo>
                      <a:pt x="496" y="2024"/>
                    </a:lnTo>
                    <a:lnTo>
                      <a:pt x="532" y="2062"/>
                    </a:lnTo>
                    <a:lnTo>
                      <a:pt x="532" y="2062"/>
                    </a:lnTo>
                    <a:lnTo>
                      <a:pt x="532" y="2062"/>
                    </a:lnTo>
                    <a:lnTo>
                      <a:pt x="570" y="2098"/>
                    </a:lnTo>
                    <a:lnTo>
                      <a:pt x="610" y="2132"/>
                    </a:lnTo>
                    <a:lnTo>
                      <a:pt x="650" y="2164"/>
                    </a:lnTo>
                    <a:lnTo>
                      <a:pt x="692" y="2194"/>
                    </a:lnTo>
                    <a:lnTo>
                      <a:pt x="736" y="2222"/>
                    </a:lnTo>
                    <a:lnTo>
                      <a:pt x="782" y="2248"/>
                    </a:lnTo>
                    <a:lnTo>
                      <a:pt x="828" y="2272"/>
                    </a:lnTo>
                    <a:lnTo>
                      <a:pt x="876" y="2294"/>
                    </a:lnTo>
                    <a:lnTo>
                      <a:pt x="926" y="2314"/>
                    </a:lnTo>
                    <a:lnTo>
                      <a:pt x="976" y="2330"/>
                    </a:lnTo>
                    <a:lnTo>
                      <a:pt x="1026" y="2346"/>
                    </a:lnTo>
                    <a:lnTo>
                      <a:pt x="1078" y="2358"/>
                    </a:lnTo>
                    <a:lnTo>
                      <a:pt x="1132" y="2366"/>
                    </a:lnTo>
                    <a:lnTo>
                      <a:pt x="1186" y="2374"/>
                    </a:lnTo>
                    <a:lnTo>
                      <a:pt x="1242" y="2378"/>
                    </a:lnTo>
                    <a:lnTo>
                      <a:pt x="1296" y="2380"/>
                    </a:lnTo>
                    <a:lnTo>
                      <a:pt x="1296" y="2380"/>
                    </a:lnTo>
                    <a:lnTo>
                      <a:pt x="1296" y="2380"/>
                    </a:lnTo>
                    <a:lnTo>
                      <a:pt x="1352" y="2378"/>
                    </a:lnTo>
                    <a:lnTo>
                      <a:pt x="1408" y="2374"/>
                    </a:lnTo>
                    <a:lnTo>
                      <a:pt x="1462" y="2366"/>
                    </a:lnTo>
                    <a:lnTo>
                      <a:pt x="1514" y="2358"/>
                    </a:lnTo>
                    <a:lnTo>
                      <a:pt x="1568" y="2346"/>
                    </a:lnTo>
                    <a:lnTo>
                      <a:pt x="1618" y="2330"/>
                    </a:lnTo>
                    <a:lnTo>
                      <a:pt x="1668" y="2314"/>
                    </a:lnTo>
                    <a:lnTo>
                      <a:pt x="1718" y="2294"/>
                    </a:lnTo>
                    <a:lnTo>
                      <a:pt x="1766" y="2272"/>
                    </a:lnTo>
                    <a:lnTo>
                      <a:pt x="1812" y="2248"/>
                    </a:lnTo>
                    <a:lnTo>
                      <a:pt x="1858" y="2222"/>
                    </a:lnTo>
                    <a:lnTo>
                      <a:pt x="1902" y="2194"/>
                    </a:lnTo>
                    <a:lnTo>
                      <a:pt x="1944" y="2164"/>
                    </a:lnTo>
                    <a:lnTo>
                      <a:pt x="1984" y="2132"/>
                    </a:lnTo>
                    <a:lnTo>
                      <a:pt x="2024" y="2098"/>
                    </a:lnTo>
                    <a:lnTo>
                      <a:pt x="2062" y="2062"/>
                    </a:lnTo>
                    <a:lnTo>
                      <a:pt x="2062" y="2062"/>
                    </a:lnTo>
                    <a:lnTo>
                      <a:pt x="2062" y="2062"/>
                    </a:lnTo>
                    <a:lnTo>
                      <a:pt x="2098" y="2024"/>
                    </a:lnTo>
                    <a:lnTo>
                      <a:pt x="2132" y="1986"/>
                    </a:lnTo>
                    <a:lnTo>
                      <a:pt x="2164" y="1944"/>
                    </a:lnTo>
                    <a:lnTo>
                      <a:pt x="2194" y="1902"/>
                    </a:lnTo>
                    <a:lnTo>
                      <a:pt x="2222" y="1858"/>
                    </a:lnTo>
                    <a:lnTo>
                      <a:pt x="2248" y="1814"/>
                    </a:lnTo>
                    <a:lnTo>
                      <a:pt x="2272" y="1766"/>
                    </a:lnTo>
                    <a:lnTo>
                      <a:pt x="2294" y="1718"/>
                    </a:lnTo>
                    <a:lnTo>
                      <a:pt x="2312" y="1670"/>
                    </a:lnTo>
                    <a:lnTo>
                      <a:pt x="2330" y="1620"/>
                    </a:lnTo>
                    <a:lnTo>
                      <a:pt x="2344" y="1568"/>
                    </a:lnTo>
                    <a:lnTo>
                      <a:pt x="2356" y="1516"/>
                    </a:lnTo>
                    <a:lnTo>
                      <a:pt x="2366" y="1462"/>
                    </a:lnTo>
                    <a:lnTo>
                      <a:pt x="2372" y="1408"/>
                    </a:lnTo>
                    <a:lnTo>
                      <a:pt x="2376" y="1354"/>
                    </a:lnTo>
                    <a:lnTo>
                      <a:pt x="2378" y="1298"/>
                    </a:lnTo>
                    <a:lnTo>
                      <a:pt x="2378" y="1298"/>
                    </a:lnTo>
                    <a:lnTo>
                      <a:pt x="2378" y="1298"/>
                    </a:lnTo>
                    <a:lnTo>
                      <a:pt x="2376" y="1242"/>
                    </a:lnTo>
                    <a:lnTo>
                      <a:pt x="2372" y="1188"/>
                    </a:lnTo>
                    <a:lnTo>
                      <a:pt x="2366" y="1134"/>
                    </a:lnTo>
                    <a:lnTo>
                      <a:pt x="2356" y="1080"/>
                    </a:lnTo>
                    <a:lnTo>
                      <a:pt x="2344" y="1028"/>
                    </a:lnTo>
                    <a:lnTo>
                      <a:pt x="2330" y="976"/>
                    </a:lnTo>
                    <a:lnTo>
                      <a:pt x="2312" y="926"/>
                    </a:lnTo>
                    <a:lnTo>
                      <a:pt x="2294" y="878"/>
                    </a:lnTo>
                    <a:lnTo>
                      <a:pt x="2272" y="830"/>
                    </a:lnTo>
                    <a:lnTo>
                      <a:pt x="2248" y="782"/>
                    </a:lnTo>
                    <a:lnTo>
                      <a:pt x="2222" y="738"/>
                    </a:lnTo>
                    <a:lnTo>
                      <a:pt x="2194" y="694"/>
                    </a:lnTo>
                    <a:lnTo>
                      <a:pt x="2164" y="652"/>
                    </a:lnTo>
                    <a:lnTo>
                      <a:pt x="2132" y="610"/>
                    </a:lnTo>
                    <a:lnTo>
                      <a:pt x="2098" y="570"/>
                    </a:lnTo>
                    <a:lnTo>
                      <a:pt x="2062" y="534"/>
                    </a:lnTo>
                    <a:lnTo>
                      <a:pt x="2062" y="534"/>
                    </a:lnTo>
                    <a:lnTo>
                      <a:pt x="2062" y="534"/>
                    </a:lnTo>
                    <a:lnTo>
                      <a:pt x="2024" y="498"/>
                    </a:lnTo>
                    <a:lnTo>
                      <a:pt x="1984" y="464"/>
                    </a:lnTo>
                    <a:lnTo>
                      <a:pt x="1944" y="432"/>
                    </a:lnTo>
                    <a:lnTo>
                      <a:pt x="1902" y="402"/>
                    </a:lnTo>
                    <a:lnTo>
                      <a:pt x="1858" y="374"/>
                    </a:lnTo>
                    <a:lnTo>
                      <a:pt x="1812" y="348"/>
                    </a:lnTo>
                    <a:lnTo>
                      <a:pt x="1766" y="324"/>
                    </a:lnTo>
                    <a:lnTo>
                      <a:pt x="1718" y="302"/>
                    </a:lnTo>
                    <a:lnTo>
                      <a:pt x="1668" y="282"/>
                    </a:lnTo>
                    <a:lnTo>
                      <a:pt x="1618" y="266"/>
                    </a:lnTo>
                    <a:lnTo>
                      <a:pt x="1568" y="250"/>
                    </a:lnTo>
                    <a:lnTo>
                      <a:pt x="1514" y="238"/>
                    </a:lnTo>
                    <a:lnTo>
                      <a:pt x="1462" y="230"/>
                    </a:lnTo>
                    <a:lnTo>
                      <a:pt x="1408" y="222"/>
                    </a:lnTo>
                    <a:lnTo>
                      <a:pt x="1352" y="218"/>
                    </a:lnTo>
                    <a:lnTo>
                      <a:pt x="1296" y="216"/>
                    </a:lnTo>
                    <a:lnTo>
                      <a:pt x="1296" y="216"/>
                    </a:lnTo>
                    <a:lnTo>
                      <a:pt x="1296" y="216"/>
                    </a:lnTo>
                    <a:lnTo>
                      <a:pt x="1242" y="218"/>
                    </a:lnTo>
                    <a:lnTo>
                      <a:pt x="1186" y="222"/>
                    </a:lnTo>
                    <a:lnTo>
                      <a:pt x="1132" y="230"/>
                    </a:lnTo>
                    <a:lnTo>
                      <a:pt x="1078" y="238"/>
                    </a:lnTo>
                    <a:lnTo>
                      <a:pt x="1026" y="250"/>
                    </a:lnTo>
                    <a:lnTo>
                      <a:pt x="976" y="266"/>
                    </a:lnTo>
                    <a:lnTo>
                      <a:pt x="926" y="282"/>
                    </a:lnTo>
                    <a:lnTo>
                      <a:pt x="876" y="302"/>
                    </a:lnTo>
                    <a:lnTo>
                      <a:pt x="828" y="324"/>
                    </a:lnTo>
                    <a:lnTo>
                      <a:pt x="782" y="348"/>
                    </a:lnTo>
                    <a:lnTo>
                      <a:pt x="736" y="374"/>
                    </a:lnTo>
                    <a:lnTo>
                      <a:pt x="692" y="402"/>
                    </a:lnTo>
                    <a:lnTo>
                      <a:pt x="650" y="432"/>
                    </a:lnTo>
                    <a:lnTo>
                      <a:pt x="610" y="464"/>
                    </a:lnTo>
                    <a:lnTo>
                      <a:pt x="570" y="498"/>
                    </a:lnTo>
                    <a:lnTo>
                      <a:pt x="532" y="534"/>
                    </a:lnTo>
                    <a:lnTo>
                      <a:pt x="532" y="534"/>
                    </a:lnTo>
                    <a:lnTo>
                      <a:pt x="532" y="534"/>
                    </a:lnTo>
                    <a:lnTo>
                      <a:pt x="496" y="570"/>
                    </a:lnTo>
                    <a:lnTo>
                      <a:pt x="462" y="610"/>
                    </a:lnTo>
                    <a:lnTo>
                      <a:pt x="430" y="652"/>
                    </a:lnTo>
                    <a:lnTo>
                      <a:pt x="400" y="694"/>
                    </a:lnTo>
                    <a:lnTo>
                      <a:pt x="372" y="738"/>
                    </a:lnTo>
                    <a:lnTo>
                      <a:pt x="346" y="782"/>
                    </a:lnTo>
                    <a:lnTo>
                      <a:pt x="322" y="830"/>
                    </a:lnTo>
                    <a:lnTo>
                      <a:pt x="300" y="878"/>
                    </a:lnTo>
                    <a:lnTo>
                      <a:pt x="282" y="926"/>
                    </a:lnTo>
                    <a:lnTo>
                      <a:pt x="264" y="976"/>
                    </a:lnTo>
                    <a:lnTo>
                      <a:pt x="250" y="1028"/>
                    </a:lnTo>
                    <a:lnTo>
                      <a:pt x="238" y="1080"/>
                    </a:lnTo>
                    <a:lnTo>
                      <a:pt x="228" y="1134"/>
                    </a:lnTo>
                    <a:lnTo>
                      <a:pt x="222" y="1188"/>
                    </a:lnTo>
                    <a:lnTo>
                      <a:pt x="216" y="1242"/>
                    </a:lnTo>
                    <a:lnTo>
                      <a:pt x="216" y="1298"/>
                    </a:lnTo>
                    <a:lnTo>
                      <a:pt x="216" y="1298"/>
                    </a:lnTo>
                    <a:lnTo>
                      <a:pt x="216" y="1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339" dirty="0">
                  <a:latin typeface="SimonKucher" pitchFamily="2" charset="0"/>
                </a:endParaRPr>
              </a:p>
            </p:txBody>
          </p:sp>
        </p:grpSp>
      </p:grpSp>
      <p:sp>
        <p:nvSpPr>
          <p:cNvPr id="25" name="TextBox 24">
            <a:extLst>
              <a:ext uri="{FF2B5EF4-FFF2-40B4-BE49-F238E27FC236}">
                <a16:creationId xmlns:a16="http://schemas.microsoft.com/office/drawing/2014/main" id="{9B8AD104-8A78-451F-A268-8C4F95BBD3F3}"/>
              </a:ext>
            </a:extLst>
          </p:cNvPr>
          <p:cNvSpPr txBox="1"/>
          <p:nvPr/>
        </p:nvSpPr>
        <p:spPr>
          <a:xfrm>
            <a:off x="7210041" y="3718979"/>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err="1"/>
              <a:t>Gespielte</a:t>
            </a:r>
            <a:r>
              <a:rPr lang="en-US" sz="1600" b="1" spc="-20" dirty="0"/>
              <a:t> </a:t>
            </a:r>
            <a:r>
              <a:rPr lang="en-US" sz="1600" b="1" spc="-20" dirty="0" err="1"/>
              <a:t>Minuten</a:t>
            </a:r>
            <a:r>
              <a:rPr lang="en-US" sz="1600" b="1" spc="-20" dirty="0"/>
              <a:t> &gt; 900: </a:t>
            </a:r>
            <a:r>
              <a:rPr lang="en-US" sz="1600" spc="-20" dirty="0"/>
              <a:t>Der Spieler muss </a:t>
            </a:r>
            <a:r>
              <a:rPr lang="en-US" sz="1600" spc="-20" dirty="0" err="1"/>
              <a:t>mindestens</a:t>
            </a:r>
            <a:r>
              <a:rPr lang="en-US" sz="1600" spc="-20" dirty="0"/>
              <a:t> 900 </a:t>
            </a:r>
            <a:r>
              <a:rPr lang="en-US" sz="1600" spc="-20" dirty="0" err="1"/>
              <a:t>Minuten</a:t>
            </a:r>
            <a:r>
              <a:rPr lang="en-US" sz="1600" spc="-20" dirty="0"/>
              <a:t> </a:t>
            </a:r>
            <a:r>
              <a:rPr lang="en-US" sz="1600" spc="-20" dirty="0" err="1"/>
              <a:t>absolviert</a:t>
            </a:r>
            <a:r>
              <a:rPr lang="en-US" sz="1600" spc="-20" dirty="0"/>
              <a:t> </a:t>
            </a:r>
            <a:r>
              <a:rPr lang="en-US" sz="1600" spc="-20" dirty="0" err="1"/>
              <a:t>haben</a:t>
            </a:r>
            <a:endParaRPr lang="en-US" sz="1600" spc="-20" dirty="0"/>
          </a:p>
        </p:txBody>
      </p:sp>
      <p:sp>
        <p:nvSpPr>
          <p:cNvPr id="26" name="TextBox 25">
            <a:extLst>
              <a:ext uri="{FF2B5EF4-FFF2-40B4-BE49-F238E27FC236}">
                <a16:creationId xmlns:a16="http://schemas.microsoft.com/office/drawing/2014/main" id="{88D1F6E9-F635-4617-9937-3DBD3D9AFCAF}"/>
              </a:ext>
            </a:extLst>
          </p:cNvPr>
          <p:cNvSpPr txBox="1"/>
          <p:nvPr/>
        </p:nvSpPr>
        <p:spPr>
          <a:xfrm>
            <a:off x="7210042" y="4542372"/>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err="1"/>
              <a:t>Marktwert</a:t>
            </a:r>
            <a:r>
              <a:rPr lang="en-US" sz="1600" b="1" spc="-20" dirty="0"/>
              <a:t> &lt;= 3 Mio. €: </a:t>
            </a:r>
            <a:r>
              <a:rPr lang="en-US" sz="1600" spc="-20" dirty="0"/>
              <a:t>Der Spieler </a:t>
            </a:r>
            <a:r>
              <a:rPr lang="en-US" sz="1600" spc="-20" dirty="0" err="1"/>
              <a:t>darf</a:t>
            </a:r>
            <a:r>
              <a:rPr lang="en-US" sz="1600" spc="-20" dirty="0"/>
              <a:t> </a:t>
            </a:r>
            <a:r>
              <a:rPr lang="en-US" sz="1600" spc="-20" dirty="0" err="1"/>
              <a:t>nicht</a:t>
            </a:r>
            <a:r>
              <a:rPr lang="en-US" sz="1600" spc="-20" dirty="0"/>
              <a:t> </a:t>
            </a:r>
            <a:r>
              <a:rPr lang="en-US" sz="1600" spc="-20" dirty="0" err="1"/>
              <a:t>mehr</a:t>
            </a:r>
            <a:r>
              <a:rPr lang="en-US" sz="1600" spc="-20" dirty="0"/>
              <a:t> </a:t>
            </a:r>
            <a:r>
              <a:rPr lang="en-US" sz="1600" spc="-20" dirty="0" err="1"/>
              <a:t>als</a:t>
            </a:r>
            <a:r>
              <a:rPr lang="en-US" sz="1600" spc="-20" dirty="0"/>
              <a:t> 3 Mio. € wert sein</a:t>
            </a:r>
          </a:p>
        </p:txBody>
      </p:sp>
      <p:sp>
        <p:nvSpPr>
          <p:cNvPr id="27" name="TextBox 26">
            <a:extLst>
              <a:ext uri="{FF2B5EF4-FFF2-40B4-BE49-F238E27FC236}">
                <a16:creationId xmlns:a16="http://schemas.microsoft.com/office/drawing/2014/main" id="{3D6C3B40-E8FF-4788-9FD6-4E8D98A7EC4D}"/>
              </a:ext>
            </a:extLst>
          </p:cNvPr>
          <p:cNvSpPr txBox="1"/>
          <p:nvPr/>
        </p:nvSpPr>
        <p:spPr>
          <a:xfrm>
            <a:off x="7210040" y="5365766"/>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Liga: Europa: </a:t>
            </a:r>
            <a:r>
              <a:rPr lang="en-US" sz="1600" spc="-20" dirty="0"/>
              <a:t>Der Spieler </a:t>
            </a:r>
            <a:r>
              <a:rPr lang="en-US" sz="1600" spc="-20" dirty="0" err="1"/>
              <a:t>sollte</a:t>
            </a:r>
            <a:r>
              <a:rPr lang="en-US" sz="1600" spc="-20" dirty="0"/>
              <a:t> </a:t>
            </a:r>
            <a:r>
              <a:rPr lang="en-US" sz="1600" spc="-20" dirty="0" err="1"/>
              <a:t>bereits</a:t>
            </a:r>
            <a:r>
              <a:rPr lang="en-US" sz="1600" spc="-20" dirty="0"/>
              <a:t> in Europa spielen</a:t>
            </a:r>
            <a:r>
              <a:rPr lang="en-US" sz="1600" spc="-20" baseline="30000" dirty="0"/>
              <a:t>1</a:t>
            </a:r>
          </a:p>
        </p:txBody>
      </p:sp>
      <p:sp>
        <p:nvSpPr>
          <p:cNvPr id="28" name="TextBox 27">
            <a:extLst>
              <a:ext uri="{FF2B5EF4-FFF2-40B4-BE49-F238E27FC236}">
                <a16:creationId xmlns:a16="http://schemas.microsoft.com/office/drawing/2014/main" id="{2ECE028C-FB02-4E62-95F9-25D3653C2466}"/>
              </a:ext>
            </a:extLst>
          </p:cNvPr>
          <p:cNvSpPr txBox="1"/>
          <p:nvPr/>
        </p:nvSpPr>
        <p:spPr>
          <a:xfrm>
            <a:off x="1117600" y="6236375"/>
            <a:ext cx="8909698" cy="193755"/>
          </a:xfrm>
          <a:prstGeom prst="rect">
            <a:avLst/>
          </a:prstGeom>
          <a:noFill/>
          <a:ln w="12700" cap="rnd">
            <a:noFill/>
          </a:ln>
        </p:spPr>
        <p:txBody>
          <a:bodyPr wrap="square" lIns="0" tIns="0" rIns="0" bIns="0" rtlCol="0">
            <a:noAutofit/>
          </a:bodyPr>
          <a:lstStyle/>
          <a:p>
            <a:pPr algn="l" defTabSz="360000">
              <a:spcBef>
                <a:spcPts val="600"/>
              </a:spcBef>
            </a:pPr>
            <a:r>
              <a:rPr lang="en-US" sz="1000" spc="-20" dirty="0"/>
              <a:t>1) Der HSV hat </a:t>
            </a:r>
            <a:r>
              <a:rPr lang="en-US" sz="1000" spc="-20" dirty="0" err="1"/>
              <a:t>aktuell</a:t>
            </a:r>
            <a:r>
              <a:rPr lang="en-US" sz="1000" spc="-20" dirty="0"/>
              <a:t> </a:t>
            </a:r>
            <a:r>
              <a:rPr lang="en-US" sz="1000" spc="-20" dirty="0" err="1"/>
              <a:t>sehr</a:t>
            </a:r>
            <a:r>
              <a:rPr lang="en-US" sz="1000" spc="-20" dirty="0"/>
              <a:t> </a:t>
            </a:r>
            <a:r>
              <a:rPr lang="en-US" sz="1000" spc="-20" dirty="0" err="1"/>
              <a:t>viele</a:t>
            </a:r>
            <a:r>
              <a:rPr lang="en-US" sz="1000" spc="-20" dirty="0"/>
              <a:t> deutsche Spieler </a:t>
            </a:r>
            <a:r>
              <a:rPr lang="en-US" sz="1000" spc="-20" dirty="0" err="1"/>
              <a:t>im</a:t>
            </a:r>
            <a:r>
              <a:rPr lang="en-US" sz="1000" spc="-20" dirty="0"/>
              <a:t> Kader, </a:t>
            </a:r>
            <a:r>
              <a:rPr lang="en-US" sz="1000" spc="-20" dirty="0" err="1"/>
              <a:t>keine</a:t>
            </a:r>
            <a:r>
              <a:rPr lang="en-US" sz="1000" spc="-20" dirty="0"/>
              <a:t> Spieler </a:t>
            </a:r>
            <a:r>
              <a:rPr lang="en-US" sz="1000" spc="-20" dirty="0" err="1"/>
              <a:t>aus</a:t>
            </a:r>
            <a:r>
              <a:rPr lang="en-US" sz="1000" spc="-20" dirty="0"/>
              <a:t> </a:t>
            </a:r>
            <a:r>
              <a:rPr lang="en-US" sz="1000" spc="-20" dirty="0" err="1"/>
              <a:t>Südamerika</a:t>
            </a:r>
            <a:r>
              <a:rPr lang="en-US" sz="1000" spc="-20" dirty="0"/>
              <a:t> </a:t>
            </a:r>
            <a:r>
              <a:rPr lang="en-US" sz="1000" spc="-20" dirty="0" err="1"/>
              <a:t>oder</a:t>
            </a:r>
            <a:r>
              <a:rPr lang="en-US" sz="1000" spc="-20" dirty="0"/>
              <a:t> </a:t>
            </a:r>
            <a:r>
              <a:rPr lang="en-US" sz="1000" spc="-20" dirty="0" err="1"/>
              <a:t>Asien</a:t>
            </a:r>
            <a:r>
              <a:rPr lang="en-US" sz="1000" spc="-20" dirty="0"/>
              <a:t>. </a:t>
            </a:r>
            <a:r>
              <a:rPr lang="en-US" sz="1000" spc="-20" dirty="0" err="1"/>
              <a:t>Diese</a:t>
            </a:r>
            <a:r>
              <a:rPr lang="en-US" sz="1000" spc="-20" dirty="0"/>
              <a:t> Spieler </a:t>
            </a:r>
            <a:r>
              <a:rPr lang="en-US" sz="1000" spc="-20" dirty="0" err="1"/>
              <a:t>brauchen</a:t>
            </a:r>
            <a:r>
              <a:rPr lang="en-US" sz="1000" spc="-20" dirty="0"/>
              <a:t> </a:t>
            </a:r>
            <a:r>
              <a:rPr lang="en-US" sz="1000" spc="-20" dirty="0" err="1"/>
              <a:t>tendenziell</a:t>
            </a:r>
            <a:r>
              <a:rPr lang="en-US" sz="1000" spc="-20" dirty="0"/>
              <a:t> </a:t>
            </a:r>
            <a:r>
              <a:rPr lang="en-US" sz="1000" spc="-20" dirty="0" err="1"/>
              <a:t>mehr</a:t>
            </a:r>
            <a:r>
              <a:rPr lang="en-US" sz="1000" spc="-20" dirty="0"/>
              <a:t> </a:t>
            </a:r>
            <a:r>
              <a:rPr lang="en-US" sz="1000" spc="-20" dirty="0" err="1"/>
              <a:t>Eingewöhnungszeit</a:t>
            </a:r>
            <a:r>
              <a:rPr lang="en-US" sz="1000" spc="-20" dirty="0"/>
              <a:t> und </a:t>
            </a:r>
            <a:r>
              <a:rPr lang="en-US" sz="1000" spc="-20" dirty="0" err="1"/>
              <a:t>würden</a:t>
            </a:r>
            <a:r>
              <a:rPr lang="en-US" sz="1000" spc="-20" dirty="0"/>
              <a:t> von </a:t>
            </a:r>
            <a:r>
              <a:rPr lang="en-US" sz="1000" spc="-20" dirty="0" err="1"/>
              <a:t>Bezugspersonen</a:t>
            </a:r>
            <a:r>
              <a:rPr lang="en-US" sz="1000" spc="-20" dirty="0"/>
              <a:t> </a:t>
            </a:r>
            <a:r>
              <a:rPr lang="en-US" sz="1000" spc="-20" dirty="0" err="1"/>
              <a:t>profitieren</a:t>
            </a:r>
            <a:r>
              <a:rPr lang="en-US" sz="1000" spc="-20" dirty="0"/>
              <a:t>. Da </a:t>
            </a:r>
            <a:r>
              <a:rPr lang="en-US" sz="1000" spc="-20" dirty="0" err="1"/>
              <a:t>diese</a:t>
            </a:r>
            <a:r>
              <a:rPr lang="en-US" sz="1000" spc="-20" dirty="0"/>
              <a:t> </a:t>
            </a:r>
            <a:r>
              <a:rPr lang="en-US" sz="1000" spc="-20" dirty="0" err="1"/>
              <a:t>nicht</a:t>
            </a:r>
            <a:r>
              <a:rPr lang="en-US" sz="1000" spc="-20" dirty="0"/>
              <a:t> </a:t>
            </a:r>
            <a:r>
              <a:rPr lang="en-US" sz="1000" spc="-20" dirty="0" err="1"/>
              <a:t>vorhanden</a:t>
            </a:r>
            <a:r>
              <a:rPr lang="en-US" sz="1000" spc="-20" dirty="0"/>
              <a:t> </a:t>
            </a:r>
            <a:r>
              <a:rPr lang="en-US" sz="1000" spc="-20" dirty="0" err="1"/>
              <a:t>sind</a:t>
            </a:r>
            <a:r>
              <a:rPr lang="en-US" sz="1000" spc="-20" dirty="0"/>
              <a:t> und die Saison </a:t>
            </a:r>
            <a:r>
              <a:rPr lang="en-US" sz="1000" spc="-20" dirty="0" err="1"/>
              <a:t>bereits</a:t>
            </a:r>
            <a:r>
              <a:rPr lang="en-US" sz="1000" spc="-20" dirty="0"/>
              <a:t> </a:t>
            </a:r>
            <a:r>
              <a:rPr lang="en-US" sz="1000" spc="-20" dirty="0" err="1"/>
              <a:t>gestartet</a:t>
            </a:r>
            <a:r>
              <a:rPr lang="en-US" sz="1000" spc="-20" dirty="0"/>
              <a:t> hat, </a:t>
            </a:r>
            <a:r>
              <a:rPr lang="en-US" sz="1000" spc="-20" dirty="0" err="1"/>
              <a:t>werden</a:t>
            </a:r>
            <a:r>
              <a:rPr lang="en-US" sz="1000" spc="-20" dirty="0"/>
              <a:t> </a:t>
            </a:r>
            <a:r>
              <a:rPr lang="en-US" sz="1000" spc="-20" dirty="0" err="1"/>
              <a:t>diese</a:t>
            </a:r>
            <a:r>
              <a:rPr lang="en-US" sz="1000" spc="-20" dirty="0"/>
              <a:t> </a:t>
            </a:r>
            <a:r>
              <a:rPr lang="en-US" sz="1000" spc="-20" dirty="0" err="1"/>
              <a:t>nicht</a:t>
            </a:r>
            <a:r>
              <a:rPr lang="en-US" sz="1000" spc="-20" dirty="0"/>
              <a:t> </a:t>
            </a:r>
            <a:r>
              <a:rPr lang="en-US" sz="1000" spc="-20" dirty="0" err="1"/>
              <a:t>betrachtet</a:t>
            </a:r>
            <a:r>
              <a:rPr lang="en-US" sz="1000" spc="-20" dirty="0"/>
              <a:t> </a:t>
            </a:r>
          </a:p>
        </p:txBody>
      </p:sp>
      <p:grpSp>
        <p:nvGrpSpPr>
          <p:cNvPr id="29" name="icon853">
            <a:extLst>
              <a:ext uri="{FF2B5EF4-FFF2-40B4-BE49-F238E27FC236}">
                <a16:creationId xmlns:a16="http://schemas.microsoft.com/office/drawing/2014/main" id="{C37A9380-CBE3-434F-BA0D-A4B84F90C1E8}"/>
              </a:ext>
            </a:extLst>
          </p:cNvPr>
          <p:cNvGrpSpPr>
            <a:grpSpLocks noChangeAspect="1"/>
          </p:cNvGrpSpPr>
          <p:nvPr/>
        </p:nvGrpSpPr>
        <p:grpSpPr>
          <a:xfrm>
            <a:off x="6573878" y="4626144"/>
            <a:ext cx="432000" cy="432000"/>
            <a:chOff x="2069208" y="1809818"/>
            <a:chExt cx="720000" cy="720000"/>
          </a:xfrm>
        </p:grpSpPr>
        <p:sp>
          <p:nvSpPr>
            <p:cNvPr id="30" name="AutoShape 1946">
              <a:extLst>
                <a:ext uri="{FF2B5EF4-FFF2-40B4-BE49-F238E27FC236}">
                  <a16:creationId xmlns:a16="http://schemas.microsoft.com/office/drawing/2014/main" id="{0FE0899A-D934-4318-B939-F60EFE6B169C}"/>
                </a:ext>
              </a:extLst>
            </p:cNvPr>
            <p:cNvSpPr>
              <a:spLocks noChangeAspect="1" noChangeArrowheads="1"/>
            </p:cNvSpPr>
            <p:nvPr>
              <p:custDataLst>
                <p:tags r:id="rId4"/>
              </p:custDataLst>
            </p:nvPr>
          </p:nvSpPr>
          <p:spPr bwMode="gray">
            <a:xfrm>
              <a:off x="2069208" y="1809818"/>
              <a:ext cx="720000" cy="720000"/>
            </a:xfrm>
            <a:prstGeom prst="ellipse">
              <a:avLst/>
            </a:prstGeom>
            <a:solidFill>
              <a:srgbClr val="1A5CB0"/>
            </a:solidFill>
            <a:ln w="9525">
              <a:noFill/>
              <a:round/>
              <a:headEnd/>
              <a:tailEnd/>
            </a:ln>
            <a:effectLst/>
          </p:spPr>
          <p:txBody>
            <a:bodyPr wrap="none" lIns="0" tIns="0" rIns="0" bIns="38856" anchor="ctr"/>
            <a:lstStyle/>
            <a:p>
              <a:pPr algn="ctr" eaLnBrk="0" hangingPunct="0"/>
              <a:endParaRPr kumimoji="1" lang="en-US" sz="3238" dirty="0">
                <a:solidFill>
                  <a:schemeClr val="bg1"/>
                </a:solidFill>
                <a:latin typeface="SimonKucher" pitchFamily="2" charset="0"/>
              </a:endParaRPr>
            </a:p>
          </p:txBody>
        </p:sp>
        <p:grpSp>
          <p:nvGrpSpPr>
            <p:cNvPr id="31" name="Group 30">
              <a:extLst>
                <a:ext uri="{FF2B5EF4-FFF2-40B4-BE49-F238E27FC236}">
                  <a16:creationId xmlns:a16="http://schemas.microsoft.com/office/drawing/2014/main" id="{7D46ABF0-FB85-4A8A-AEA9-9B2C28DD20E2}"/>
                </a:ext>
              </a:extLst>
            </p:cNvPr>
            <p:cNvGrpSpPr/>
            <p:nvPr/>
          </p:nvGrpSpPr>
          <p:grpSpPr>
            <a:xfrm>
              <a:off x="2243397" y="1870951"/>
              <a:ext cx="444252" cy="550271"/>
              <a:chOff x="2224297" y="1883412"/>
              <a:chExt cx="444252" cy="550271"/>
            </a:xfrm>
          </p:grpSpPr>
          <p:sp>
            <p:nvSpPr>
              <p:cNvPr id="32" name="Freeform 18">
                <a:extLst>
                  <a:ext uri="{FF2B5EF4-FFF2-40B4-BE49-F238E27FC236}">
                    <a16:creationId xmlns:a16="http://schemas.microsoft.com/office/drawing/2014/main" id="{0316F768-3BC2-40C4-96F5-D794F6B1B333}"/>
                  </a:ext>
                </a:extLst>
              </p:cNvPr>
              <p:cNvSpPr/>
              <p:nvPr>
                <p:custDataLst>
                  <p:tags r:id="rId5"/>
                </p:custDataLst>
              </p:nvPr>
            </p:nvSpPr>
            <p:spPr bwMode="gray">
              <a:xfrm rot="18525673">
                <a:off x="2106805" y="2000904"/>
                <a:ext cx="469970" cy="234985"/>
              </a:xfrm>
              <a:custGeom>
                <a:avLst/>
                <a:gdLst>
                  <a:gd name="connsiteX0" fmla="*/ 256965 w 469970"/>
                  <a:gd name="connsiteY0" fmla="*/ 32606 h 234985"/>
                  <a:gd name="connsiteX1" fmla="*/ 249874 w 469970"/>
                  <a:gd name="connsiteY1" fmla="*/ 32844 h 234985"/>
                  <a:gd name="connsiteX2" fmla="*/ 242548 w 469970"/>
                  <a:gd name="connsiteY2" fmla="*/ 33556 h 234985"/>
                  <a:gd name="connsiteX3" fmla="*/ 236403 w 469970"/>
                  <a:gd name="connsiteY3" fmla="*/ 35218 h 234985"/>
                  <a:gd name="connsiteX4" fmla="*/ 230258 w 469970"/>
                  <a:gd name="connsiteY4" fmla="*/ 37118 h 234985"/>
                  <a:gd name="connsiteX5" fmla="*/ 224586 w 469970"/>
                  <a:gd name="connsiteY5" fmla="*/ 39729 h 234985"/>
                  <a:gd name="connsiteX6" fmla="*/ 219386 w 469970"/>
                  <a:gd name="connsiteY6" fmla="*/ 42579 h 234985"/>
                  <a:gd name="connsiteX7" fmla="*/ 214186 w 469970"/>
                  <a:gd name="connsiteY7" fmla="*/ 45903 h 234985"/>
                  <a:gd name="connsiteX8" fmla="*/ 209932 w 469970"/>
                  <a:gd name="connsiteY8" fmla="*/ 49702 h 234985"/>
                  <a:gd name="connsiteX9" fmla="*/ 205678 w 469970"/>
                  <a:gd name="connsiteY9" fmla="*/ 53976 h 234985"/>
                  <a:gd name="connsiteX10" fmla="*/ 201897 w 469970"/>
                  <a:gd name="connsiteY10" fmla="*/ 58488 h 234985"/>
                  <a:gd name="connsiteX11" fmla="*/ 198824 w 469970"/>
                  <a:gd name="connsiteY11" fmla="*/ 63237 h 234985"/>
                  <a:gd name="connsiteX12" fmla="*/ 195752 w 469970"/>
                  <a:gd name="connsiteY12" fmla="*/ 68460 h 234985"/>
                  <a:gd name="connsiteX13" fmla="*/ 193152 w 469970"/>
                  <a:gd name="connsiteY13" fmla="*/ 73922 h 234985"/>
                  <a:gd name="connsiteX14" fmla="*/ 191025 w 469970"/>
                  <a:gd name="connsiteY14" fmla="*/ 79383 h 234985"/>
                  <a:gd name="connsiteX15" fmla="*/ 189134 w 469970"/>
                  <a:gd name="connsiteY15" fmla="*/ 85557 h 234985"/>
                  <a:gd name="connsiteX16" fmla="*/ 187243 w 469970"/>
                  <a:gd name="connsiteY16" fmla="*/ 91255 h 234985"/>
                  <a:gd name="connsiteX17" fmla="*/ 175662 w 469970"/>
                  <a:gd name="connsiteY17" fmla="*/ 91255 h 234985"/>
                  <a:gd name="connsiteX18" fmla="*/ 170699 w 469970"/>
                  <a:gd name="connsiteY18" fmla="*/ 111913 h 234985"/>
                  <a:gd name="connsiteX19" fmla="*/ 184643 w 469970"/>
                  <a:gd name="connsiteY19" fmla="*/ 111913 h 234985"/>
                  <a:gd name="connsiteX20" fmla="*/ 184643 w 469970"/>
                  <a:gd name="connsiteY20" fmla="*/ 116899 h 234985"/>
                  <a:gd name="connsiteX21" fmla="*/ 184643 w 469970"/>
                  <a:gd name="connsiteY21" fmla="*/ 124260 h 234985"/>
                  <a:gd name="connsiteX22" fmla="*/ 175662 w 469970"/>
                  <a:gd name="connsiteY22" fmla="*/ 124260 h 234985"/>
                  <a:gd name="connsiteX23" fmla="*/ 170699 w 469970"/>
                  <a:gd name="connsiteY23" fmla="*/ 144206 h 234985"/>
                  <a:gd name="connsiteX24" fmla="*/ 187243 w 469970"/>
                  <a:gd name="connsiteY24" fmla="*/ 144206 h 234985"/>
                  <a:gd name="connsiteX25" fmla="*/ 189134 w 469970"/>
                  <a:gd name="connsiteY25" fmla="*/ 150379 h 234985"/>
                  <a:gd name="connsiteX26" fmla="*/ 190788 w 469970"/>
                  <a:gd name="connsiteY26" fmla="*/ 156316 h 234985"/>
                  <a:gd name="connsiteX27" fmla="*/ 193152 w 469970"/>
                  <a:gd name="connsiteY27" fmla="*/ 161777 h 234985"/>
                  <a:gd name="connsiteX28" fmla="*/ 195515 w 469970"/>
                  <a:gd name="connsiteY28" fmla="*/ 167238 h 234985"/>
                  <a:gd name="connsiteX29" fmla="*/ 198588 w 469970"/>
                  <a:gd name="connsiteY29" fmla="*/ 172224 h 234985"/>
                  <a:gd name="connsiteX30" fmla="*/ 201660 w 469970"/>
                  <a:gd name="connsiteY30" fmla="*/ 177211 h 234985"/>
                  <a:gd name="connsiteX31" fmla="*/ 205442 w 469970"/>
                  <a:gd name="connsiteY31" fmla="*/ 181485 h 234985"/>
                  <a:gd name="connsiteX32" fmla="*/ 209460 w 469970"/>
                  <a:gd name="connsiteY32" fmla="*/ 185759 h 234985"/>
                  <a:gd name="connsiteX33" fmla="*/ 213950 w 469970"/>
                  <a:gd name="connsiteY33" fmla="*/ 189321 h 234985"/>
                  <a:gd name="connsiteX34" fmla="*/ 218677 w 469970"/>
                  <a:gd name="connsiteY34" fmla="*/ 192407 h 234985"/>
                  <a:gd name="connsiteX35" fmla="*/ 224113 w 469970"/>
                  <a:gd name="connsiteY35" fmla="*/ 195494 h 234985"/>
                  <a:gd name="connsiteX36" fmla="*/ 230021 w 469970"/>
                  <a:gd name="connsiteY36" fmla="*/ 197869 h 234985"/>
                  <a:gd name="connsiteX37" fmla="*/ 236166 w 469970"/>
                  <a:gd name="connsiteY37" fmla="*/ 199768 h 234985"/>
                  <a:gd name="connsiteX38" fmla="*/ 242548 w 469970"/>
                  <a:gd name="connsiteY38" fmla="*/ 200955 h 234985"/>
                  <a:gd name="connsiteX39" fmla="*/ 249874 w 469970"/>
                  <a:gd name="connsiteY39" fmla="*/ 202143 h 234985"/>
                  <a:gd name="connsiteX40" fmla="*/ 257201 w 469970"/>
                  <a:gd name="connsiteY40" fmla="*/ 202380 h 234985"/>
                  <a:gd name="connsiteX41" fmla="*/ 262401 w 469970"/>
                  <a:gd name="connsiteY41" fmla="*/ 202143 h 234985"/>
                  <a:gd name="connsiteX42" fmla="*/ 267600 w 469970"/>
                  <a:gd name="connsiteY42" fmla="*/ 201668 h 234985"/>
                  <a:gd name="connsiteX43" fmla="*/ 273036 w 469970"/>
                  <a:gd name="connsiteY43" fmla="*/ 200955 h 234985"/>
                  <a:gd name="connsiteX44" fmla="*/ 278472 w 469970"/>
                  <a:gd name="connsiteY44" fmla="*/ 200006 h 234985"/>
                  <a:gd name="connsiteX45" fmla="*/ 283908 w 469970"/>
                  <a:gd name="connsiteY45" fmla="*/ 198344 h 234985"/>
                  <a:gd name="connsiteX46" fmla="*/ 289107 w 469970"/>
                  <a:gd name="connsiteY46" fmla="*/ 196207 h 234985"/>
                  <a:gd name="connsiteX47" fmla="*/ 293834 w 469970"/>
                  <a:gd name="connsiteY47" fmla="*/ 193595 h 234985"/>
                  <a:gd name="connsiteX48" fmla="*/ 298561 w 469970"/>
                  <a:gd name="connsiteY48" fmla="*/ 190508 h 234985"/>
                  <a:gd name="connsiteX49" fmla="*/ 298561 w 469970"/>
                  <a:gd name="connsiteY49" fmla="*/ 155128 h 234985"/>
                  <a:gd name="connsiteX50" fmla="*/ 293834 w 469970"/>
                  <a:gd name="connsiteY50" fmla="*/ 159402 h 234985"/>
                  <a:gd name="connsiteX51" fmla="*/ 289107 w 469970"/>
                  <a:gd name="connsiteY51" fmla="*/ 162489 h 234985"/>
                  <a:gd name="connsiteX52" fmla="*/ 284380 w 469970"/>
                  <a:gd name="connsiteY52" fmla="*/ 165101 h 234985"/>
                  <a:gd name="connsiteX53" fmla="*/ 279417 w 469970"/>
                  <a:gd name="connsiteY53" fmla="*/ 167238 h 234985"/>
                  <a:gd name="connsiteX54" fmla="*/ 274690 w 469970"/>
                  <a:gd name="connsiteY54" fmla="*/ 168900 h 234985"/>
                  <a:gd name="connsiteX55" fmla="*/ 269491 w 469970"/>
                  <a:gd name="connsiteY55" fmla="*/ 170325 h 234985"/>
                  <a:gd name="connsiteX56" fmla="*/ 264055 w 469970"/>
                  <a:gd name="connsiteY56" fmla="*/ 171037 h 234985"/>
                  <a:gd name="connsiteX57" fmla="*/ 258383 w 469970"/>
                  <a:gd name="connsiteY57" fmla="*/ 171037 h 234985"/>
                  <a:gd name="connsiteX58" fmla="*/ 254601 w 469970"/>
                  <a:gd name="connsiteY58" fmla="*/ 171037 h 234985"/>
                  <a:gd name="connsiteX59" fmla="*/ 251056 w 469970"/>
                  <a:gd name="connsiteY59" fmla="*/ 170562 h 234985"/>
                  <a:gd name="connsiteX60" fmla="*/ 247984 w 469970"/>
                  <a:gd name="connsiteY60" fmla="*/ 169613 h 234985"/>
                  <a:gd name="connsiteX61" fmla="*/ 244911 w 469970"/>
                  <a:gd name="connsiteY61" fmla="*/ 168900 h 234985"/>
                  <a:gd name="connsiteX62" fmla="*/ 242311 w 469970"/>
                  <a:gd name="connsiteY62" fmla="*/ 167476 h 234985"/>
                  <a:gd name="connsiteX63" fmla="*/ 239948 w 469970"/>
                  <a:gd name="connsiteY63" fmla="*/ 166288 h 234985"/>
                  <a:gd name="connsiteX64" fmla="*/ 237584 w 469970"/>
                  <a:gd name="connsiteY64" fmla="*/ 164389 h 234985"/>
                  <a:gd name="connsiteX65" fmla="*/ 235457 w 469970"/>
                  <a:gd name="connsiteY65" fmla="*/ 162727 h 234985"/>
                  <a:gd name="connsiteX66" fmla="*/ 233330 w 469970"/>
                  <a:gd name="connsiteY66" fmla="*/ 161064 h 234985"/>
                  <a:gd name="connsiteX67" fmla="*/ 231676 w 469970"/>
                  <a:gd name="connsiteY67" fmla="*/ 158690 h 234985"/>
                  <a:gd name="connsiteX68" fmla="*/ 230258 w 469970"/>
                  <a:gd name="connsiteY68" fmla="*/ 156553 h 234985"/>
                  <a:gd name="connsiteX69" fmla="*/ 229076 w 469970"/>
                  <a:gd name="connsiteY69" fmla="*/ 154178 h 234985"/>
                  <a:gd name="connsiteX70" fmla="*/ 226476 w 469970"/>
                  <a:gd name="connsiteY70" fmla="*/ 149430 h 234985"/>
                  <a:gd name="connsiteX71" fmla="*/ 224822 w 469970"/>
                  <a:gd name="connsiteY71" fmla="*/ 144206 h 234985"/>
                  <a:gd name="connsiteX72" fmla="*/ 272091 w 469970"/>
                  <a:gd name="connsiteY72" fmla="*/ 144206 h 234985"/>
                  <a:gd name="connsiteX73" fmla="*/ 276817 w 469970"/>
                  <a:gd name="connsiteY73" fmla="*/ 124260 h 234985"/>
                  <a:gd name="connsiteX74" fmla="*/ 221749 w 469970"/>
                  <a:gd name="connsiteY74" fmla="*/ 124260 h 234985"/>
                  <a:gd name="connsiteX75" fmla="*/ 221749 w 469970"/>
                  <a:gd name="connsiteY75" fmla="*/ 120461 h 234985"/>
                  <a:gd name="connsiteX76" fmla="*/ 221749 w 469970"/>
                  <a:gd name="connsiteY76" fmla="*/ 116899 h 234985"/>
                  <a:gd name="connsiteX77" fmla="*/ 221749 w 469970"/>
                  <a:gd name="connsiteY77" fmla="*/ 114525 h 234985"/>
                  <a:gd name="connsiteX78" fmla="*/ 221749 w 469970"/>
                  <a:gd name="connsiteY78" fmla="*/ 111913 h 234985"/>
                  <a:gd name="connsiteX79" fmla="*/ 279417 w 469970"/>
                  <a:gd name="connsiteY79" fmla="*/ 111913 h 234985"/>
                  <a:gd name="connsiteX80" fmla="*/ 284380 w 469970"/>
                  <a:gd name="connsiteY80" fmla="*/ 91255 h 234985"/>
                  <a:gd name="connsiteX81" fmla="*/ 224586 w 469970"/>
                  <a:gd name="connsiteY81" fmla="*/ 91255 h 234985"/>
                  <a:gd name="connsiteX82" fmla="*/ 226476 w 469970"/>
                  <a:gd name="connsiteY82" fmla="*/ 86269 h 234985"/>
                  <a:gd name="connsiteX83" fmla="*/ 229076 w 469970"/>
                  <a:gd name="connsiteY83" fmla="*/ 81045 h 234985"/>
                  <a:gd name="connsiteX84" fmla="*/ 230258 w 469970"/>
                  <a:gd name="connsiteY84" fmla="*/ 78671 h 234985"/>
                  <a:gd name="connsiteX85" fmla="*/ 232149 w 469970"/>
                  <a:gd name="connsiteY85" fmla="*/ 76296 h 234985"/>
                  <a:gd name="connsiteX86" fmla="*/ 233803 w 469970"/>
                  <a:gd name="connsiteY86" fmla="*/ 74159 h 234985"/>
                  <a:gd name="connsiteX87" fmla="*/ 235694 w 469970"/>
                  <a:gd name="connsiteY87" fmla="*/ 72260 h 234985"/>
                  <a:gd name="connsiteX88" fmla="*/ 237821 w 469970"/>
                  <a:gd name="connsiteY88" fmla="*/ 70597 h 234985"/>
                  <a:gd name="connsiteX89" fmla="*/ 240184 w 469970"/>
                  <a:gd name="connsiteY89" fmla="*/ 69173 h 234985"/>
                  <a:gd name="connsiteX90" fmla="*/ 242548 w 469970"/>
                  <a:gd name="connsiteY90" fmla="*/ 67748 h 234985"/>
                  <a:gd name="connsiteX91" fmla="*/ 245384 w 469970"/>
                  <a:gd name="connsiteY91" fmla="*/ 66323 h 234985"/>
                  <a:gd name="connsiteX92" fmla="*/ 247984 w 469970"/>
                  <a:gd name="connsiteY92" fmla="*/ 65374 h 234985"/>
                  <a:gd name="connsiteX93" fmla="*/ 251056 w 469970"/>
                  <a:gd name="connsiteY93" fmla="*/ 64661 h 234985"/>
                  <a:gd name="connsiteX94" fmla="*/ 254601 w 469970"/>
                  <a:gd name="connsiteY94" fmla="*/ 64424 h 234985"/>
                  <a:gd name="connsiteX95" fmla="*/ 257910 w 469970"/>
                  <a:gd name="connsiteY95" fmla="*/ 64424 h 234985"/>
                  <a:gd name="connsiteX96" fmla="*/ 262401 w 469970"/>
                  <a:gd name="connsiteY96" fmla="*/ 64424 h 234985"/>
                  <a:gd name="connsiteX97" fmla="*/ 266418 w 469970"/>
                  <a:gd name="connsiteY97" fmla="*/ 65136 h 234985"/>
                  <a:gd name="connsiteX98" fmla="*/ 270673 w 469970"/>
                  <a:gd name="connsiteY98" fmla="*/ 66086 h 234985"/>
                  <a:gd name="connsiteX99" fmla="*/ 274454 w 469970"/>
                  <a:gd name="connsiteY99" fmla="*/ 67036 h 234985"/>
                  <a:gd name="connsiteX100" fmla="*/ 278236 w 469970"/>
                  <a:gd name="connsiteY100" fmla="*/ 68698 h 234985"/>
                  <a:gd name="connsiteX101" fmla="*/ 281781 w 469970"/>
                  <a:gd name="connsiteY101" fmla="*/ 70835 h 234985"/>
                  <a:gd name="connsiteX102" fmla="*/ 285562 w 469970"/>
                  <a:gd name="connsiteY102" fmla="*/ 73209 h 234985"/>
                  <a:gd name="connsiteX103" fmla="*/ 289107 w 469970"/>
                  <a:gd name="connsiteY103" fmla="*/ 76059 h 234985"/>
                  <a:gd name="connsiteX104" fmla="*/ 299270 w 469970"/>
                  <a:gd name="connsiteY104" fmla="*/ 44478 h 234985"/>
                  <a:gd name="connsiteX105" fmla="*/ 294071 w 469970"/>
                  <a:gd name="connsiteY105" fmla="*/ 41866 h 234985"/>
                  <a:gd name="connsiteX106" fmla="*/ 289344 w 469970"/>
                  <a:gd name="connsiteY106" fmla="*/ 39492 h 234985"/>
                  <a:gd name="connsiteX107" fmla="*/ 284617 w 469970"/>
                  <a:gd name="connsiteY107" fmla="*/ 37355 h 234985"/>
                  <a:gd name="connsiteX108" fmla="*/ 279890 w 469970"/>
                  <a:gd name="connsiteY108" fmla="*/ 35693 h 234985"/>
                  <a:gd name="connsiteX109" fmla="*/ 274690 w 469970"/>
                  <a:gd name="connsiteY109" fmla="*/ 34268 h 234985"/>
                  <a:gd name="connsiteX110" fmla="*/ 269491 w 469970"/>
                  <a:gd name="connsiteY110" fmla="*/ 33318 h 234985"/>
                  <a:gd name="connsiteX111" fmla="*/ 263346 w 469970"/>
                  <a:gd name="connsiteY111" fmla="*/ 32844 h 234985"/>
                  <a:gd name="connsiteX112" fmla="*/ 0 w 469970"/>
                  <a:gd name="connsiteY112" fmla="*/ 0 h 234985"/>
                  <a:gd name="connsiteX113" fmla="*/ 469970 w 469970"/>
                  <a:gd name="connsiteY113" fmla="*/ 0 h 234985"/>
                  <a:gd name="connsiteX114" fmla="*/ 469970 w 469970"/>
                  <a:gd name="connsiteY114" fmla="*/ 234985 h 234985"/>
                  <a:gd name="connsiteX115" fmla="*/ 0 w 469970"/>
                  <a:gd name="connsiteY115" fmla="*/ 234985 h 23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469970" h="234985">
                    <a:moveTo>
                      <a:pt x="256965" y="32606"/>
                    </a:moveTo>
                    <a:lnTo>
                      <a:pt x="249874" y="32844"/>
                    </a:lnTo>
                    <a:lnTo>
                      <a:pt x="242548" y="33556"/>
                    </a:lnTo>
                    <a:lnTo>
                      <a:pt x="236403" y="35218"/>
                    </a:lnTo>
                    <a:lnTo>
                      <a:pt x="230258" y="37118"/>
                    </a:lnTo>
                    <a:lnTo>
                      <a:pt x="224586" y="39729"/>
                    </a:lnTo>
                    <a:lnTo>
                      <a:pt x="219386" y="42579"/>
                    </a:lnTo>
                    <a:lnTo>
                      <a:pt x="214186" y="45903"/>
                    </a:lnTo>
                    <a:lnTo>
                      <a:pt x="209932" y="49702"/>
                    </a:lnTo>
                    <a:lnTo>
                      <a:pt x="205678" y="53976"/>
                    </a:lnTo>
                    <a:lnTo>
                      <a:pt x="201897" y="58488"/>
                    </a:lnTo>
                    <a:lnTo>
                      <a:pt x="198824" y="63237"/>
                    </a:lnTo>
                    <a:lnTo>
                      <a:pt x="195752" y="68460"/>
                    </a:lnTo>
                    <a:lnTo>
                      <a:pt x="193152" y="73922"/>
                    </a:lnTo>
                    <a:lnTo>
                      <a:pt x="191025" y="79383"/>
                    </a:lnTo>
                    <a:lnTo>
                      <a:pt x="189134" y="85557"/>
                    </a:lnTo>
                    <a:lnTo>
                      <a:pt x="187243" y="91255"/>
                    </a:lnTo>
                    <a:lnTo>
                      <a:pt x="175662" y="91255"/>
                    </a:lnTo>
                    <a:lnTo>
                      <a:pt x="170699" y="111913"/>
                    </a:lnTo>
                    <a:lnTo>
                      <a:pt x="184643" y="111913"/>
                    </a:lnTo>
                    <a:lnTo>
                      <a:pt x="184643" y="116899"/>
                    </a:lnTo>
                    <a:lnTo>
                      <a:pt x="184643" y="124260"/>
                    </a:lnTo>
                    <a:lnTo>
                      <a:pt x="175662" y="124260"/>
                    </a:lnTo>
                    <a:lnTo>
                      <a:pt x="170699" y="144206"/>
                    </a:lnTo>
                    <a:lnTo>
                      <a:pt x="187243" y="144206"/>
                    </a:lnTo>
                    <a:lnTo>
                      <a:pt x="189134" y="150379"/>
                    </a:lnTo>
                    <a:lnTo>
                      <a:pt x="190788" y="156316"/>
                    </a:lnTo>
                    <a:lnTo>
                      <a:pt x="193152" y="161777"/>
                    </a:lnTo>
                    <a:lnTo>
                      <a:pt x="195515" y="167238"/>
                    </a:lnTo>
                    <a:lnTo>
                      <a:pt x="198588" y="172224"/>
                    </a:lnTo>
                    <a:lnTo>
                      <a:pt x="201660" y="177211"/>
                    </a:lnTo>
                    <a:lnTo>
                      <a:pt x="205442" y="181485"/>
                    </a:lnTo>
                    <a:lnTo>
                      <a:pt x="209460" y="185759"/>
                    </a:lnTo>
                    <a:lnTo>
                      <a:pt x="213950" y="189321"/>
                    </a:lnTo>
                    <a:lnTo>
                      <a:pt x="218677" y="192407"/>
                    </a:lnTo>
                    <a:lnTo>
                      <a:pt x="224113" y="195494"/>
                    </a:lnTo>
                    <a:lnTo>
                      <a:pt x="230021" y="197869"/>
                    </a:lnTo>
                    <a:lnTo>
                      <a:pt x="236166" y="199768"/>
                    </a:lnTo>
                    <a:lnTo>
                      <a:pt x="242548" y="200955"/>
                    </a:lnTo>
                    <a:lnTo>
                      <a:pt x="249874" y="202143"/>
                    </a:lnTo>
                    <a:lnTo>
                      <a:pt x="257201" y="202380"/>
                    </a:lnTo>
                    <a:lnTo>
                      <a:pt x="262401" y="202143"/>
                    </a:lnTo>
                    <a:lnTo>
                      <a:pt x="267600" y="201668"/>
                    </a:lnTo>
                    <a:lnTo>
                      <a:pt x="273036" y="200955"/>
                    </a:lnTo>
                    <a:lnTo>
                      <a:pt x="278472" y="200006"/>
                    </a:lnTo>
                    <a:lnTo>
                      <a:pt x="283908" y="198344"/>
                    </a:lnTo>
                    <a:lnTo>
                      <a:pt x="289107" y="196207"/>
                    </a:lnTo>
                    <a:lnTo>
                      <a:pt x="293834" y="193595"/>
                    </a:lnTo>
                    <a:lnTo>
                      <a:pt x="298561" y="190508"/>
                    </a:lnTo>
                    <a:lnTo>
                      <a:pt x="298561" y="155128"/>
                    </a:lnTo>
                    <a:lnTo>
                      <a:pt x="293834" y="159402"/>
                    </a:lnTo>
                    <a:lnTo>
                      <a:pt x="289107" y="162489"/>
                    </a:lnTo>
                    <a:lnTo>
                      <a:pt x="284380" y="165101"/>
                    </a:lnTo>
                    <a:lnTo>
                      <a:pt x="279417" y="167238"/>
                    </a:lnTo>
                    <a:lnTo>
                      <a:pt x="274690" y="168900"/>
                    </a:lnTo>
                    <a:lnTo>
                      <a:pt x="269491" y="170325"/>
                    </a:lnTo>
                    <a:lnTo>
                      <a:pt x="264055" y="171037"/>
                    </a:lnTo>
                    <a:lnTo>
                      <a:pt x="258383" y="171037"/>
                    </a:lnTo>
                    <a:lnTo>
                      <a:pt x="254601" y="171037"/>
                    </a:lnTo>
                    <a:lnTo>
                      <a:pt x="251056" y="170562"/>
                    </a:lnTo>
                    <a:lnTo>
                      <a:pt x="247984" y="169613"/>
                    </a:lnTo>
                    <a:lnTo>
                      <a:pt x="244911" y="168900"/>
                    </a:lnTo>
                    <a:lnTo>
                      <a:pt x="242311" y="167476"/>
                    </a:lnTo>
                    <a:lnTo>
                      <a:pt x="239948" y="166288"/>
                    </a:lnTo>
                    <a:lnTo>
                      <a:pt x="237584" y="164389"/>
                    </a:lnTo>
                    <a:lnTo>
                      <a:pt x="235457" y="162727"/>
                    </a:lnTo>
                    <a:lnTo>
                      <a:pt x="233330" y="161064"/>
                    </a:lnTo>
                    <a:lnTo>
                      <a:pt x="231676" y="158690"/>
                    </a:lnTo>
                    <a:lnTo>
                      <a:pt x="230258" y="156553"/>
                    </a:lnTo>
                    <a:lnTo>
                      <a:pt x="229076" y="154178"/>
                    </a:lnTo>
                    <a:lnTo>
                      <a:pt x="226476" y="149430"/>
                    </a:lnTo>
                    <a:lnTo>
                      <a:pt x="224822" y="144206"/>
                    </a:lnTo>
                    <a:lnTo>
                      <a:pt x="272091" y="144206"/>
                    </a:lnTo>
                    <a:lnTo>
                      <a:pt x="276817" y="124260"/>
                    </a:lnTo>
                    <a:lnTo>
                      <a:pt x="221749" y="124260"/>
                    </a:lnTo>
                    <a:lnTo>
                      <a:pt x="221749" y="120461"/>
                    </a:lnTo>
                    <a:lnTo>
                      <a:pt x="221749" y="116899"/>
                    </a:lnTo>
                    <a:lnTo>
                      <a:pt x="221749" y="114525"/>
                    </a:lnTo>
                    <a:lnTo>
                      <a:pt x="221749" y="111913"/>
                    </a:lnTo>
                    <a:lnTo>
                      <a:pt x="279417" y="111913"/>
                    </a:lnTo>
                    <a:lnTo>
                      <a:pt x="284380" y="91255"/>
                    </a:lnTo>
                    <a:lnTo>
                      <a:pt x="224586" y="91255"/>
                    </a:lnTo>
                    <a:lnTo>
                      <a:pt x="226476" y="86269"/>
                    </a:lnTo>
                    <a:lnTo>
                      <a:pt x="229076" y="81045"/>
                    </a:lnTo>
                    <a:lnTo>
                      <a:pt x="230258" y="78671"/>
                    </a:lnTo>
                    <a:lnTo>
                      <a:pt x="232149" y="76296"/>
                    </a:lnTo>
                    <a:lnTo>
                      <a:pt x="233803" y="74159"/>
                    </a:lnTo>
                    <a:lnTo>
                      <a:pt x="235694" y="72260"/>
                    </a:lnTo>
                    <a:lnTo>
                      <a:pt x="237821" y="70597"/>
                    </a:lnTo>
                    <a:lnTo>
                      <a:pt x="240184" y="69173"/>
                    </a:lnTo>
                    <a:lnTo>
                      <a:pt x="242548" y="67748"/>
                    </a:lnTo>
                    <a:lnTo>
                      <a:pt x="245384" y="66323"/>
                    </a:lnTo>
                    <a:lnTo>
                      <a:pt x="247984" y="65374"/>
                    </a:lnTo>
                    <a:lnTo>
                      <a:pt x="251056" y="64661"/>
                    </a:lnTo>
                    <a:lnTo>
                      <a:pt x="254601" y="64424"/>
                    </a:lnTo>
                    <a:lnTo>
                      <a:pt x="257910" y="64424"/>
                    </a:lnTo>
                    <a:lnTo>
                      <a:pt x="262401" y="64424"/>
                    </a:lnTo>
                    <a:lnTo>
                      <a:pt x="266418" y="65136"/>
                    </a:lnTo>
                    <a:lnTo>
                      <a:pt x="270673" y="66086"/>
                    </a:lnTo>
                    <a:lnTo>
                      <a:pt x="274454" y="67036"/>
                    </a:lnTo>
                    <a:lnTo>
                      <a:pt x="278236" y="68698"/>
                    </a:lnTo>
                    <a:lnTo>
                      <a:pt x="281781" y="70835"/>
                    </a:lnTo>
                    <a:lnTo>
                      <a:pt x="285562" y="73209"/>
                    </a:lnTo>
                    <a:lnTo>
                      <a:pt x="289107" y="76059"/>
                    </a:lnTo>
                    <a:lnTo>
                      <a:pt x="299270" y="44478"/>
                    </a:lnTo>
                    <a:lnTo>
                      <a:pt x="294071" y="41866"/>
                    </a:lnTo>
                    <a:lnTo>
                      <a:pt x="289344" y="39492"/>
                    </a:lnTo>
                    <a:lnTo>
                      <a:pt x="284617" y="37355"/>
                    </a:lnTo>
                    <a:lnTo>
                      <a:pt x="279890" y="35693"/>
                    </a:lnTo>
                    <a:lnTo>
                      <a:pt x="274690" y="34268"/>
                    </a:lnTo>
                    <a:lnTo>
                      <a:pt x="269491" y="33318"/>
                    </a:lnTo>
                    <a:lnTo>
                      <a:pt x="263346" y="32844"/>
                    </a:lnTo>
                    <a:close/>
                    <a:moveTo>
                      <a:pt x="0" y="0"/>
                    </a:moveTo>
                    <a:lnTo>
                      <a:pt x="469970" y="0"/>
                    </a:lnTo>
                    <a:lnTo>
                      <a:pt x="469970" y="234985"/>
                    </a:lnTo>
                    <a:lnTo>
                      <a:pt x="0" y="234985"/>
                    </a:lnTo>
                    <a:close/>
                  </a:path>
                </a:pathLst>
              </a:cu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77712" bIns="0" rtlCol="0" anchor="ctr">
                <a:noAutofit/>
              </a:bodyPr>
              <a:lstStyle/>
              <a:p>
                <a:pPr algn="r"/>
                <a:r>
                  <a:rPr lang="en-US" sz="1511" dirty="0">
                    <a:solidFill>
                      <a:schemeClr val="accent4"/>
                    </a:solidFill>
                    <a:latin typeface="SimonKucher" pitchFamily="2" charset="0"/>
                  </a:rPr>
                  <a:t> </a:t>
                </a:r>
              </a:p>
            </p:txBody>
          </p:sp>
          <p:grpSp>
            <p:nvGrpSpPr>
              <p:cNvPr id="33" name="Group 32">
                <a:extLst>
                  <a:ext uri="{FF2B5EF4-FFF2-40B4-BE49-F238E27FC236}">
                    <a16:creationId xmlns:a16="http://schemas.microsoft.com/office/drawing/2014/main" id="{5C6756B3-D49A-47E2-B013-E60895DCBF61}"/>
                  </a:ext>
                </a:extLst>
              </p:cNvPr>
              <p:cNvGrpSpPr/>
              <p:nvPr/>
            </p:nvGrpSpPr>
            <p:grpSpPr>
              <a:xfrm flipH="1" flipV="1">
                <a:off x="2347795" y="2075669"/>
                <a:ext cx="320754" cy="358014"/>
                <a:chOff x="2147173" y="1920039"/>
                <a:chExt cx="320754" cy="358014"/>
              </a:xfrm>
            </p:grpSpPr>
            <p:sp>
              <p:nvSpPr>
                <p:cNvPr id="34" name="Oval 33">
                  <a:extLst>
                    <a:ext uri="{FF2B5EF4-FFF2-40B4-BE49-F238E27FC236}">
                      <a16:creationId xmlns:a16="http://schemas.microsoft.com/office/drawing/2014/main" id="{90D1A82D-FEBC-4B0E-9EE6-86B6041EC792}"/>
                    </a:ext>
                  </a:extLst>
                </p:cNvPr>
                <p:cNvSpPr/>
                <p:nvPr/>
              </p:nvSpPr>
              <p:spPr>
                <a:xfrm rot="18000000">
                  <a:off x="2151475" y="1974745"/>
                  <a:ext cx="148156" cy="14815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5" name="Oval 34">
                  <a:extLst>
                    <a:ext uri="{FF2B5EF4-FFF2-40B4-BE49-F238E27FC236}">
                      <a16:creationId xmlns:a16="http://schemas.microsoft.com/office/drawing/2014/main" id="{772E8131-FF29-4BD9-8C02-4A9325F20978}"/>
                    </a:ext>
                  </a:extLst>
                </p:cNvPr>
                <p:cNvSpPr/>
                <p:nvPr/>
              </p:nvSpPr>
              <p:spPr>
                <a:xfrm rot="18000000">
                  <a:off x="2147173" y="2129897"/>
                  <a:ext cx="148156" cy="14815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6" name="Oval 35">
                  <a:extLst>
                    <a:ext uri="{FF2B5EF4-FFF2-40B4-BE49-F238E27FC236}">
                      <a16:creationId xmlns:a16="http://schemas.microsoft.com/office/drawing/2014/main" id="{E809B652-AE49-4FCE-B944-E8670D5724C6}"/>
                    </a:ext>
                  </a:extLst>
                </p:cNvPr>
                <p:cNvSpPr/>
                <p:nvPr/>
              </p:nvSpPr>
              <p:spPr>
                <a:xfrm rot="18000000">
                  <a:off x="2311937" y="1996295"/>
                  <a:ext cx="85966" cy="8596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7" name="Oval 36">
                  <a:extLst>
                    <a:ext uri="{FF2B5EF4-FFF2-40B4-BE49-F238E27FC236}">
                      <a16:creationId xmlns:a16="http://schemas.microsoft.com/office/drawing/2014/main" id="{CD090CBF-6DB6-4032-88ED-73282361CABB}"/>
                    </a:ext>
                  </a:extLst>
                </p:cNvPr>
                <p:cNvSpPr/>
                <p:nvPr/>
              </p:nvSpPr>
              <p:spPr>
                <a:xfrm rot="18000000">
                  <a:off x="2298652" y="2104129"/>
                  <a:ext cx="60215" cy="6021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8" name="Oval 37">
                  <a:extLst>
                    <a:ext uri="{FF2B5EF4-FFF2-40B4-BE49-F238E27FC236}">
                      <a16:creationId xmlns:a16="http://schemas.microsoft.com/office/drawing/2014/main" id="{5F358E6A-34C5-4E44-9A96-08988F155760}"/>
                    </a:ext>
                  </a:extLst>
                </p:cNvPr>
                <p:cNvSpPr/>
                <p:nvPr/>
              </p:nvSpPr>
              <p:spPr>
                <a:xfrm rot="18000000">
                  <a:off x="2407712" y="1948516"/>
                  <a:ext cx="60215" cy="6021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9" name="Oval 38">
                  <a:extLst>
                    <a:ext uri="{FF2B5EF4-FFF2-40B4-BE49-F238E27FC236}">
                      <a16:creationId xmlns:a16="http://schemas.microsoft.com/office/drawing/2014/main" id="{F0B3E0F2-43AF-44A5-8D51-708E0AC777C1}"/>
                    </a:ext>
                  </a:extLst>
                </p:cNvPr>
                <p:cNvSpPr/>
                <p:nvPr/>
              </p:nvSpPr>
              <p:spPr>
                <a:xfrm rot="18000000">
                  <a:off x="2335406" y="1920039"/>
                  <a:ext cx="60215" cy="6021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grpSp>
        </p:grpSp>
      </p:grpSp>
      <p:grpSp>
        <p:nvGrpSpPr>
          <p:cNvPr id="42" name="icon969">
            <a:extLst>
              <a:ext uri="{FF2B5EF4-FFF2-40B4-BE49-F238E27FC236}">
                <a16:creationId xmlns:a16="http://schemas.microsoft.com/office/drawing/2014/main" id="{9DAF6C97-B896-459B-BF3A-FF73AD021613}"/>
              </a:ext>
            </a:extLst>
          </p:cNvPr>
          <p:cNvGrpSpPr>
            <a:grpSpLocks noChangeAspect="1"/>
          </p:cNvGrpSpPr>
          <p:nvPr/>
        </p:nvGrpSpPr>
        <p:grpSpPr>
          <a:xfrm>
            <a:off x="6573878" y="5449538"/>
            <a:ext cx="432000" cy="432000"/>
            <a:chOff x="5785874" y="2985529"/>
            <a:chExt cx="432000" cy="432000"/>
          </a:xfrm>
        </p:grpSpPr>
        <p:sp>
          <p:nvSpPr>
            <p:cNvPr id="43" name="Oval 42">
              <a:extLst>
                <a:ext uri="{FF2B5EF4-FFF2-40B4-BE49-F238E27FC236}">
                  <a16:creationId xmlns:a16="http://schemas.microsoft.com/office/drawing/2014/main" id="{E118808A-FAD9-4BF2-9D9A-5D8E570E26EA}"/>
                </a:ext>
              </a:extLst>
            </p:cNvPr>
            <p:cNvSpPr>
              <a:spLocks noChangeAspect="1"/>
            </p:cNvSpPr>
            <p:nvPr/>
          </p:nvSpPr>
          <p:spPr>
            <a:xfrm>
              <a:off x="5785874" y="2985529"/>
              <a:ext cx="432000" cy="432000"/>
            </a:xfrm>
            <a:prstGeom prst="ellipse">
              <a:avLst/>
            </a:prstGeom>
            <a:solidFill>
              <a:srgbClr val="1A5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nvGrpSpPr>
            <p:cNvPr id="44" name="Group 43">
              <a:extLst>
                <a:ext uri="{FF2B5EF4-FFF2-40B4-BE49-F238E27FC236}">
                  <a16:creationId xmlns:a16="http://schemas.microsoft.com/office/drawing/2014/main" id="{17A0D44C-580D-4447-8DA1-CB159ACACEFB}"/>
                </a:ext>
              </a:extLst>
            </p:cNvPr>
            <p:cNvGrpSpPr>
              <a:grpSpLocks noChangeAspect="1"/>
            </p:cNvGrpSpPr>
            <p:nvPr/>
          </p:nvGrpSpPr>
          <p:grpSpPr>
            <a:xfrm>
              <a:off x="5832454" y="3057529"/>
              <a:ext cx="338841" cy="288000"/>
              <a:chOff x="1970088" y="2830513"/>
              <a:chExt cx="1830388" cy="1555750"/>
            </a:xfrm>
            <a:solidFill>
              <a:schemeClr val="bg1"/>
            </a:solidFill>
          </p:grpSpPr>
          <p:sp>
            <p:nvSpPr>
              <p:cNvPr id="45" name="Freeform 267">
                <a:extLst>
                  <a:ext uri="{FF2B5EF4-FFF2-40B4-BE49-F238E27FC236}">
                    <a16:creationId xmlns:a16="http://schemas.microsoft.com/office/drawing/2014/main" id="{F120EBC7-2E84-4D3B-99CF-3CFDF5838BCA}"/>
                  </a:ext>
                </a:extLst>
              </p:cNvPr>
              <p:cNvSpPr>
                <a:spLocks/>
              </p:cNvSpPr>
              <p:nvPr/>
            </p:nvSpPr>
            <p:spPr bwMode="auto">
              <a:xfrm>
                <a:off x="1970088" y="3603625"/>
                <a:ext cx="193675" cy="200025"/>
              </a:xfrm>
              <a:custGeom>
                <a:avLst/>
                <a:gdLst>
                  <a:gd name="T0" fmla="*/ 0 w 217"/>
                  <a:gd name="T1" fmla="*/ 0 h 223"/>
                  <a:gd name="T2" fmla="*/ 194 w 217"/>
                  <a:gd name="T3" fmla="*/ 210 h 223"/>
                  <a:gd name="T4" fmla="*/ 4 w 217"/>
                  <a:gd name="T5" fmla="*/ 77 h 223"/>
                  <a:gd name="T6" fmla="*/ 0 w 217"/>
                  <a:gd name="T7" fmla="*/ 64 h 223"/>
                  <a:gd name="T8" fmla="*/ 0 w 217"/>
                  <a:gd name="T9" fmla="*/ 0 h 223"/>
                </a:gdLst>
                <a:ahLst/>
                <a:cxnLst>
                  <a:cxn ang="0">
                    <a:pos x="T0" y="T1"/>
                  </a:cxn>
                  <a:cxn ang="0">
                    <a:pos x="T2" y="T3"/>
                  </a:cxn>
                  <a:cxn ang="0">
                    <a:pos x="T4" y="T5"/>
                  </a:cxn>
                  <a:cxn ang="0">
                    <a:pos x="T6" y="T7"/>
                  </a:cxn>
                  <a:cxn ang="0">
                    <a:pos x="T8" y="T9"/>
                  </a:cxn>
                </a:cxnLst>
                <a:rect l="0" t="0" r="r" b="b"/>
                <a:pathLst>
                  <a:path w="217" h="223">
                    <a:moveTo>
                      <a:pt x="0" y="0"/>
                    </a:moveTo>
                    <a:cubicBezTo>
                      <a:pt x="118" y="1"/>
                      <a:pt x="217" y="108"/>
                      <a:pt x="194" y="210"/>
                    </a:cubicBezTo>
                    <a:cubicBezTo>
                      <a:pt x="109" y="223"/>
                      <a:pt x="22" y="162"/>
                      <a:pt x="4" y="77"/>
                    </a:cubicBezTo>
                    <a:cubicBezTo>
                      <a:pt x="3" y="72"/>
                      <a:pt x="1" y="68"/>
                      <a:pt x="0" y="64"/>
                    </a:cubicBezTo>
                    <a:cubicBezTo>
                      <a:pt x="0" y="43"/>
                      <a:pt x="0" y="2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68">
                <a:extLst>
                  <a:ext uri="{FF2B5EF4-FFF2-40B4-BE49-F238E27FC236}">
                    <a16:creationId xmlns:a16="http://schemas.microsoft.com/office/drawing/2014/main" id="{88809CFE-BDDD-48E8-8BE6-E459B0CD8AC7}"/>
                  </a:ext>
                </a:extLst>
              </p:cNvPr>
              <p:cNvSpPr>
                <a:spLocks/>
              </p:cNvSpPr>
              <p:nvPr/>
            </p:nvSpPr>
            <p:spPr bwMode="auto">
              <a:xfrm>
                <a:off x="3605213" y="3603625"/>
                <a:ext cx="195263" cy="195263"/>
              </a:xfrm>
              <a:custGeom>
                <a:avLst/>
                <a:gdLst>
                  <a:gd name="T0" fmla="*/ 218 w 218"/>
                  <a:gd name="T1" fmla="*/ 64 h 218"/>
                  <a:gd name="T2" fmla="*/ 162 w 218"/>
                  <a:gd name="T3" fmla="*/ 167 h 218"/>
                  <a:gd name="T4" fmla="*/ 24 w 218"/>
                  <a:gd name="T5" fmla="*/ 210 h 218"/>
                  <a:gd name="T6" fmla="*/ 218 w 218"/>
                  <a:gd name="T7" fmla="*/ 0 h 218"/>
                  <a:gd name="T8" fmla="*/ 218 w 218"/>
                  <a:gd name="T9" fmla="*/ 64 h 218"/>
                </a:gdLst>
                <a:ahLst/>
                <a:cxnLst>
                  <a:cxn ang="0">
                    <a:pos x="T0" y="T1"/>
                  </a:cxn>
                  <a:cxn ang="0">
                    <a:pos x="T2" y="T3"/>
                  </a:cxn>
                  <a:cxn ang="0">
                    <a:pos x="T4" y="T5"/>
                  </a:cxn>
                  <a:cxn ang="0">
                    <a:pos x="T6" y="T7"/>
                  </a:cxn>
                  <a:cxn ang="0">
                    <a:pos x="T8" y="T9"/>
                  </a:cxn>
                </a:cxnLst>
                <a:rect l="0" t="0" r="r" b="b"/>
                <a:pathLst>
                  <a:path w="218" h="218">
                    <a:moveTo>
                      <a:pt x="218" y="64"/>
                    </a:moveTo>
                    <a:cubicBezTo>
                      <a:pt x="209" y="103"/>
                      <a:pt x="194" y="140"/>
                      <a:pt x="162" y="167"/>
                    </a:cubicBezTo>
                    <a:cubicBezTo>
                      <a:pt x="125" y="199"/>
                      <a:pt x="69" y="218"/>
                      <a:pt x="24" y="210"/>
                    </a:cubicBezTo>
                    <a:cubicBezTo>
                      <a:pt x="0" y="111"/>
                      <a:pt x="100" y="2"/>
                      <a:pt x="218" y="0"/>
                    </a:cubicBezTo>
                    <a:cubicBezTo>
                      <a:pt x="218" y="21"/>
                      <a:pt x="218" y="43"/>
                      <a:pt x="21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9">
                <a:extLst>
                  <a:ext uri="{FF2B5EF4-FFF2-40B4-BE49-F238E27FC236}">
                    <a16:creationId xmlns:a16="http://schemas.microsoft.com/office/drawing/2014/main" id="{E2568A19-2A37-48F3-A897-B52D80D2AF24}"/>
                  </a:ext>
                </a:extLst>
              </p:cNvPr>
              <p:cNvSpPr>
                <a:spLocks/>
              </p:cNvSpPr>
              <p:nvPr/>
            </p:nvSpPr>
            <p:spPr bwMode="auto">
              <a:xfrm>
                <a:off x="2303463" y="2830513"/>
                <a:ext cx="1163638" cy="682625"/>
              </a:xfrm>
              <a:custGeom>
                <a:avLst/>
                <a:gdLst>
                  <a:gd name="T0" fmla="*/ 1265 w 1302"/>
                  <a:gd name="T1" fmla="*/ 764 h 764"/>
                  <a:gd name="T2" fmla="*/ 1141 w 1302"/>
                  <a:gd name="T3" fmla="*/ 764 h 764"/>
                  <a:gd name="T4" fmla="*/ 985 w 1302"/>
                  <a:gd name="T5" fmla="*/ 306 h 764"/>
                  <a:gd name="T6" fmla="*/ 634 w 1302"/>
                  <a:gd name="T7" fmla="*/ 174 h 764"/>
                  <a:gd name="T8" fmla="*/ 159 w 1302"/>
                  <a:gd name="T9" fmla="*/ 763 h 764"/>
                  <a:gd name="T10" fmla="*/ 36 w 1302"/>
                  <a:gd name="T11" fmla="*/ 763 h 764"/>
                  <a:gd name="T12" fmla="*/ 256 w 1302"/>
                  <a:gd name="T13" fmla="*/ 189 h 764"/>
                  <a:gd name="T14" fmla="*/ 998 w 1302"/>
                  <a:gd name="T15" fmla="*/ 155 h 764"/>
                  <a:gd name="T16" fmla="*/ 1265 w 1302"/>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2" h="764">
                    <a:moveTo>
                      <a:pt x="1265" y="764"/>
                    </a:moveTo>
                    <a:cubicBezTo>
                      <a:pt x="1224" y="764"/>
                      <a:pt x="1183" y="764"/>
                      <a:pt x="1141" y="764"/>
                    </a:cubicBezTo>
                    <a:cubicBezTo>
                      <a:pt x="1166" y="584"/>
                      <a:pt x="1118" y="430"/>
                      <a:pt x="985" y="306"/>
                    </a:cubicBezTo>
                    <a:cubicBezTo>
                      <a:pt x="887" y="214"/>
                      <a:pt x="768" y="170"/>
                      <a:pt x="634" y="174"/>
                    </a:cubicBezTo>
                    <a:cubicBezTo>
                      <a:pt x="359" y="182"/>
                      <a:pt x="107" y="434"/>
                      <a:pt x="159" y="763"/>
                    </a:cubicBezTo>
                    <a:cubicBezTo>
                      <a:pt x="118" y="763"/>
                      <a:pt x="77" y="763"/>
                      <a:pt x="36" y="763"/>
                    </a:cubicBezTo>
                    <a:cubicBezTo>
                      <a:pt x="0" y="604"/>
                      <a:pt x="57" y="352"/>
                      <a:pt x="256" y="189"/>
                    </a:cubicBezTo>
                    <a:cubicBezTo>
                      <a:pt x="473" y="13"/>
                      <a:pt x="769" y="0"/>
                      <a:pt x="998" y="155"/>
                    </a:cubicBezTo>
                    <a:cubicBezTo>
                      <a:pt x="1225" y="309"/>
                      <a:pt x="1302" y="573"/>
                      <a:pt x="1265" y="7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0">
                <a:extLst>
                  <a:ext uri="{FF2B5EF4-FFF2-40B4-BE49-F238E27FC236}">
                    <a16:creationId xmlns:a16="http://schemas.microsoft.com/office/drawing/2014/main" id="{9E197AE7-E29A-48BA-978C-8CD3D947B75A}"/>
                  </a:ext>
                </a:extLst>
              </p:cNvPr>
              <p:cNvSpPr>
                <a:spLocks/>
              </p:cNvSpPr>
              <p:nvPr/>
            </p:nvSpPr>
            <p:spPr bwMode="auto">
              <a:xfrm>
                <a:off x="2690813" y="3213100"/>
                <a:ext cx="339725" cy="636588"/>
              </a:xfrm>
              <a:custGeom>
                <a:avLst/>
                <a:gdLst>
                  <a:gd name="T0" fmla="*/ 379 w 379"/>
                  <a:gd name="T1" fmla="*/ 711 h 711"/>
                  <a:gd name="T2" fmla="*/ 166 w 379"/>
                  <a:gd name="T3" fmla="*/ 711 h 711"/>
                  <a:gd name="T4" fmla="*/ 166 w 379"/>
                  <a:gd name="T5" fmla="*/ 302 h 711"/>
                  <a:gd name="T6" fmla="*/ 0 w 379"/>
                  <a:gd name="T7" fmla="*/ 302 h 711"/>
                  <a:gd name="T8" fmla="*/ 0 w 379"/>
                  <a:gd name="T9" fmla="*/ 156 h 711"/>
                  <a:gd name="T10" fmla="*/ 73 w 379"/>
                  <a:gd name="T11" fmla="*/ 147 h 711"/>
                  <a:gd name="T12" fmla="*/ 211 w 379"/>
                  <a:gd name="T13" fmla="*/ 0 h 711"/>
                  <a:gd name="T14" fmla="*/ 379 w 379"/>
                  <a:gd name="T15" fmla="*/ 0 h 711"/>
                  <a:gd name="T16" fmla="*/ 379 w 379"/>
                  <a:gd name="T17" fmla="*/ 7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711">
                    <a:moveTo>
                      <a:pt x="379" y="711"/>
                    </a:moveTo>
                    <a:cubicBezTo>
                      <a:pt x="308" y="711"/>
                      <a:pt x="238" y="711"/>
                      <a:pt x="166" y="711"/>
                    </a:cubicBezTo>
                    <a:cubicBezTo>
                      <a:pt x="166" y="575"/>
                      <a:pt x="166" y="440"/>
                      <a:pt x="166" y="302"/>
                    </a:cubicBezTo>
                    <a:cubicBezTo>
                      <a:pt x="109" y="302"/>
                      <a:pt x="55" y="302"/>
                      <a:pt x="0" y="302"/>
                    </a:cubicBezTo>
                    <a:cubicBezTo>
                      <a:pt x="0" y="252"/>
                      <a:pt x="0" y="204"/>
                      <a:pt x="0" y="156"/>
                    </a:cubicBezTo>
                    <a:cubicBezTo>
                      <a:pt x="25" y="153"/>
                      <a:pt x="49" y="152"/>
                      <a:pt x="73" y="147"/>
                    </a:cubicBezTo>
                    <a:cubicBezTo>
                      <a:pt x="151" y="130"/>
                      <a:pt x="205" y="88"/>
                      <a:pt x="211" y="0"/>
                    </a:cubicBezTo>
                    <a:cubicBezTo>
                      <a:pt x="267" y="0"/>
                      <a:pt x="322" y="0"/>
                      <a:pt x="379" y="0"/>
                    </a:cubicBezTo>
                    <a:cubicBezTo>
                      <a:pt x="379" y="238"/>
                      <a:pt x="379" y="474"/>
                      <a:pt x="379"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71">
                <a:extLst>
                  <a:ext uri="{FF2B5EF4-FFF2-40B4-BE49-F238E27FC236}">
                    <a16:creationId xmlns:a16="http://schemas.microsoft.com/office/drawing/2014/main" id="{00615CDC-D9E8-4CCA-BD0E-92A265BB1913}"/>
                  </a:ext>
                </a:extLst>
              </p:cNvPr>
              <p:cNvSpPr>
                <a:spLocks/>
              </p:cNvSpPr>
              <p:nvPr/>
            </p:nvSpPr>
            <p:spPr bwMode="auto">
              <a:xfrm>
                <a:off x="2955925" y="3656013"/>
                <a:ext cx="658813" cy="623888"/>
              </a:xfrm>
              <a:custGeom>
                <a:avLst/>
                <a:gdLst>
                  <a:gd name="T0" fmla="*/ 690 w 736"/>
                  <a:gd name="T1" fmla="*/ 0 h 698"/>
                  <a:gd name="T2" fmla="*/ 736 w 736"/>
                  <a:gd name="T3" fmla="*/ 0 h 698"/>
                  <a:gd name="T4" fmla="*/ 717 w 736"/>
                  <a:gd name="T5" fmla="*/ 106 h 698"/>
                  <a:gd name="T6" fmla="*/ 447 w 736"/>
                  <a:gd name="T7" fmla="*/ 491 h 698"/>
                  <a:gd name="T8" fmla="*/ 22 w 736"/>
                  <a:gd name="T9" fmla="*/ 697 h 698"/>
                  <a:gd name="T10" fmla="*/ 14 w 736"/>
                  <a:gd name="T11" fmla="*/ 698 h 698"/>
                  <a:gd name="T12" fmla="*/ 10 w 736"/>
                  <a:gd name="T13" fmla="*/ 691 h 698"/>
                  <a:gd name="T14" fmla="*/ 0 w 736"/>
                  <a:gd name="T15" fmla="*/ 658 h 698"/>
                  <a:gd name="T16" fmla="*/ 114 w 736"/>
                  <a:gd name="T17" fmla="*/ 619 h 698"/>
                  <a:gd name="T18" fmla="*/ 491 w 736"/>
                  <a:gd name="T19" fmla="*/ 396 h 698"/>
                  <a:gd name="T20" fmla="*/ 682 w 736"/>
                  <a:gd name="T21" fmla="*/ 60 h 698"/>
                  <a:gd name="T22" fmla="*/ 690 w 736"/>
                  <a:gd name="T2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698">
                    <a:moveTo>
                      <a:pt x="690" y="0"/>
                    </a:moveTo>
                    <a:cubicBezTo>
                      <a:pt x="704" y="0"/>
                      <a:pt x="717" y="0"/>
                      <a:pt x="736" y="0"/>
                    </a:cubicBezTo>
                    <a:cubicBezTo>
                      <a:pt x="730" y="36"/>
                      <a:pt x="726" y="71"/>
                      <a:pt x="717" y="106"/>
                    </a:cubicBezTo>
                    <a:cubicBezTo>
                      <a:pt x="674" y="266"/>
                      <a:pt x="577" y="391"/>
                      <a:pt x="447" y="491"/>
                    </a:cubicBezTo>
                    <a:cubicBezTo>
                      <a:pt x="319" y="589"/>
                      <a:pt x="175" y="652"/>
                      <a:pt x="22" y="697"/>
                    </a:cubicBezTo>
                    <a:cubicBezTo>
                      <a:pt x="20" y="698"/>
                      <a:pt x="17" y="698"/>
                      <a:pt x="14" y="698"/>
                    </a:cubicBezTo>
                    <a:cubicBezTo>
                      <a:pt x="12" y="696"/>
                      <a:pt x="11" y="694"/>
                      <a:pt x="10" y="691"/>
                    </a:cubicBezTo>
                    <a:cubicBezTo>
                      <a:pt x="7" y="680"/>
                      <a:pt x="4" y="670"/>
                      <a:pt x="0" y="658"/>
                    </a:cubicBezTo>
                    <a:cubicBezTo>
                      <a:pt x="39" y="644"/>
                      <a:pt x="77" y="632"/>
                      <a:pt x="114" y="619"/>
                    </a:cubicBezTo>
                    <a:cubicBezTo>
                      <a:pt x="253" y="567"/>
                      <a:pt x="382" y="498"/>
                      <a:pt x="491" y="396"/>
                    </a:cubicBezTo>
                    <a:cubicBezTo>
                      <a:pt x="589" y="303"/>
                      <a:pt x="657" y="194"/>
                      <a:pt x="682" y="60"/>
                    </a:cubicBezTo>
                    <a:cubicBezTo>
                      <a:pt x="686" y="41"/>
                      <a:pt x="687" y="21"/>
                      <a:pt x="6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2">
                <a:extLst>
                  <a:ext uri="{FF2B5EF4-FFF2-40B4-BE49-F238E27FC236}">
                    <a16:creationId xmlns:a16="http://schemas.microsoft.com/office/drawing/2014/main" id="{4C07F329-85D9-4A3A-BE98-98B7661478D3}"/>
                  </a:ext>
                </a:extLst>
              </p:cNvPr>
              <p:cNvSpPr>
                <a:spLocks/>
              </p:cNvSpPr>
              <p:nvPr/>
            </p:nvSpPr>
            <p:spPr bwMode="auto">
              <a:xfrm>
                <a:off x="2157413" y="3654425"/>
                <a:ext cx="655638" cy="627063"/>
              </a:xfrm>
              <a:custGeom>
                <a:avLst/>
                <a:gdLst>
                  <a:gd name="T0" fmla="*/ 1 w 733"/>
                  <a:gd name="T1" fmla="*/ 0 h 701"/>
                  <a:gd name="T2" fmla="*/ 42 w 733"/>
                  <a:gd name="T3" fmla="*/ 0 h 701"/>
                  <a:gd name="T4" fmla="*/ 58 w 733"/>
                  <a:gd name="T5" fmla="*/ 93 h 701"/>
                  <a:gd name="T6" fmla="*/ 270 w 733"/>
                  <a:gd name="T7" fmla="*/ 421 h 701"/>
                  <a:gd name="T8" fmla="*/ 702 w 733"/>
                  <a:gd name="T9" fmla="*/ 647 h 701"/>
                  <a:gd name="T10" fmla="*/ 728 w 733"/>
                  <a:gd name="T11" fmla="*/ 656 h 701"/>
                  <a:gd name="T12" fmla="*/ 733 w 733"/>
                  <a:gd name="T13" fmla="*/ 659 h 701"/>
                  <a:gd name="T14" fmla="*/ 721 w 733"/>
                  <a:gd name="T15" fmla="*/ 701 h 701"/>
                  <a:gd name="T16" fmla="*/ 650 w 733"/>
                  <a:gd name="T17" fmla="*/ 678 h 701"/>
                  <a:gd name="T18" fmla="*/ 243 w 733"/>
                  <a:gd name="T19" fmla="*/ 455 h 701"/>
                  <a:gd name="T20" fmla="*/ 11 w 733"/>
                  <a:gd name="T21" fmla="*/ 86 h 701"/>
                  <a:gd name="T22" fmla="*/ 1 w 733"/>
                  <a:gd name="T23" fmla="*/ 25 h 701"/>
                  <a:gd name="T24" fmla="*/ 1 w 733"/>
                  <a:gd name="T2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3" h="701">
                    <a:moveTo>
                      <a:pt x="1" y="0"/>
                    </a:moveTo>
                    <a:cubicBezTo>
                      <a:pt x="16" y="0"/>
                      <a:pt x="29" y="0"/>
                      <a:pt x="42" y="0"/>
                    </a:cubicBezTo>
                    <a:cubicBezTo>
                      <a:pt x="48" y="32"/>
                      <a:pt x="51" y="63"/>
                      <a:pt x="58" y="93"/>
                    </a:cubicBezTo>
                    <a:cubicBezTo>
                      <a:pt x="91" y="226"/>
                      <a:pt x="167" y="332"/>
                      <a:pt x="270" y="421"/>
                    </a:cubicBezTo>
                    <a:cubicBezTo>
                      <a:pt x="396" y="530"/>
                      <a:pt x="544" y="598"/>
                      <a:pt x="702" y="647"/>
                    </a:cubicBezTo>
                    <a:cubicBezTo>
                      <a:pt x="711" y="650"/>
                      <a:pt x="720" y="653"/>
                      <a:pt x="728" y="656"/>
                    </a:cubicBezTo>
                    <a:cubicBezTo>
                      <a:pt x="730" y="656"/>
                      <a:pt x="730" y="657"/>
                      <a:pt x="733" y="659"/>
                    </a:cubicBezTo>
                    <a:cubicBezTo>
                      <a:pt x="729" y="672"/>
                      <a:pt x="725" y="685"/>
                      <a:pt x="721" y="701"/>
                    </a:cubicBezTo>
                    <a:cubicBezTo>
                      <a:pt x="696" y="693"/>
                      <a:pt x="673" y="686"/>
                      <a:pt x="650" y="678"/>
                    </a:cubicBezTo>
                    <a:cubicBezTo>
                      <a:pt x="501" y="627"/>
                      <a:pt x="362" y="559"/>
                      <a:pt x="243" y="455"/>
                    </a:cubicBezTo>
                    <a:cubicBezTo>
                      <a:pt x="129" y="355"/>
                      <a:pt x="46" y="235"/>
                      <a:pt x="11" y="86"/>
                    </a:cubicBezTo>
                    <a:cubicBezTo>
                      <a:pt x="7" y="66"/>
                      <a:pt x="4" y="45"/>
                      <a:pt x="1" y="25"/>
                    </a:cubicBezTo>
                    <a:cubicBezTo>
                      <a:pt x="0" y="17"/>
                      <a:pt x="1" y="9"/>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73">
                <a:extLst>
                  <a:ext uri="{FF2B5EF4-FFF2-40B4-BE49-F238E27FC236}">
                    <a16:creationId xmlns:a16="http://schemas.microsoft.com/office/drawing/2014/main" id="{74B64423-8C04-4DE9-819B-5FBA378AABD8}"/>
                  </a:ext>
                </a:extLst>
              </p:cNvPr>
              <p:cNvSpPr>
                <a:spLocks/>
              </p:cNvSpPr>
              <p:nvPr/>
            </p:nvSpPr>
            <p:spPr bwMode="auto">
              <a:xfrm>
                <a:off x="3290888" y="4116388"/>
                <a:ext cx="260350" cy="158750"/>
              </a:xfrm>
              <a:custGeom>
                <a:avLst/>
                <a:gdLst>
                  <a:gd name="T0" fmla="*/ 291 w 291"/>
                  <a:gd name="T1" fmla="*/ 75 h 178"/>
                  <a:gd name="T2" fmla="*/ 46 w 291"/>
                  <a:gd name="T3" fmla="*/ 118 h 178"/>
                  <a:gd name="T4" fmla="*/ 21 w 291"/>
                  <a:gd name="T5" fmla="*/ 98 h 178"/>
                  <a:gd name="T6" fmla="*/ 22 w 291"/>
                  <a:gd name="T7" fmla="*/ 59 h 178"/>
                  <a:gd name="T8" fmla="*/ 245 w 291"/>
                  <a:gd name="T9" fmla="*/ 44 h 178"/>
                  <a:gd name="T10" fmla="*/ 291 w 291"/>
                  <a:gd name="T11" fmla="*/ 75 h 178"/>
                </a:gdLst>
                <a:ahLst/>
                <a:cxnLst>
                  <a:cxn ang="0">
                    <a:pos x="T0" y="T1"/>
                  </a:cxn>
                  <a:cxn ang="0">
                    <a:pos x="T2" y="T3"/>
                  </a:cxn>
                  <a:cxn ang="0">
                    <a:pos x="T4" y="T5"/>
                  </a:cxn>
                  <a:cxn ang="0">
                    <a:pos x="T6" y="T7"/>
                  </a:cxn>
                  <a:cxn ang="0">
                    <a:pos x="T8" y="T9"/>
                  </a:cxn>
                  <a:cxn ang="0">
                    <a:pos x="T10" y="T11"/>
                  </a:cxn>
                </a:cxnLst>
                <a:rect l="0" t="0" r="r" b="b"/>
                <a:pathLst>
                  <a:path w="291" h="178">
                    <a:moveTo>
                      <a:pt x="291" y="75"/>
                    </a:moveTo>
                    <a:cubicBezTo>
                      <a:pt x="235" y="153"/>
                      <a:pt x="133" y="178"/>
                      <a:pt x="46" y="118"/>
                    </a:cubicBezTo>
                    <a:cubicBezTo>
                      <a:pt x="37" y="112"/>
                      <a:pt x="29" y="106"/>
                      <a:pt x="21" y="98"/>
                    </a:cubicBezTo>
                    <a:cubicBezTo>
                      <a:pt x="0" y="79"/>
                      <a:pt x="1" y="78"/>
                      <a:pt x="22" y="59"/>
                    </a:cubicBezTo>
                    <a:cubicBezTo>
                      <a:pt x="78" y="7"/>
                      <a:pt x="168" y="0"/>
                      <a:pt x="245" y="44"/>
                    </a:cubicBezTo>
                    <a:cubicBezTo>
                      <a:pt x="261" y="53"/>
                      <a:pt x="275" y="65"/>
                      <a:pt x="291"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4">
                <a:extLst>
                  <a:ext uri="{FF2B5EF4-FFF2-40B4-BE49-F238E27FC236}">
                    <a16:creationId xmlns:a16="http://schemas.microsoft.com/office/drawing/2014/main" id="{D3153418-1A1A-4C93-988B-CA88174EFFC4}"/>
                  </a:ext>
                </a:extLst>
              </p:cNvPr>
              <p:cNvSpPr>
                <a:spLocks/>
              </p:cNvSpPr>
              <p:nvPr/>
            </p:nvSpPr>
            <p:spPr bwMode="auto">
              <a:xfrm>
                <a:off x="2044700" y="3363913"/>
                <a:ext cx="193675" cy="249238"/>
              </a:xfrm>
              <a:custGeom>
                <a:avLst/>
                <a:gdLst>
                  <a:gd name="T0" fmla="*/ 99 w 215"/>
                  <a:gd name="T1" fmla="*/ 0 h 280"/>
                  <a:gd name="T2" fmla="*/ 141 w 215"/>
                  <a:gd name="T3" fmla="*/ 280 h 280"/>
                  <a:gd name="T4" fmla="*/ 99 w 215"/>
                  <a:gd name="T5" fmla="*/ 0 h 280"/>
                </a:gdLst>
                <a:ahLst/>
                <a:cxnLst>
                  <a:cxn ang="0">
                    <a:pos x="T0" y="T1"/>
                  </a:cxn>
                  <a:cxn ang="0">
                    <a:pos x="T2" y="T3"/>
                  </a:cxn>
                  <a:cxn ang="0">
                    <a:pos x="T4" y="T5"/>
                  </a:cxn>
                </a:cxnLst>
                <a:rect l="0" t="0" r="r" b="b"/>
                <a:pathLst>
                  <a:path w="215" h="280">
                    <a:moveTo>
                      <a:pt x="99" y="0"/>
                    </a:moveTo>
                    <a:cubicBezTo>
                      <a:pt x="193" y="67"/>
                      <a:pt x="215" y="212"/>
                      <a:pt x="141" y="280"/>
                    </a:cubicBezTo>
                    <a:cubicBezTo>
                      <a:pt x="51" y="236"/>
                      <a:pt x="0" y="99"/>
                      <a:pt x="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5">
                <a:extLst>
                  <a:ext uri="{FF2B5EF4-FFF2-40B4-BE49-F238E27FC236}">
                    <a16:creationId xmlns:a16="http://schemas.microsoft.com/office/drawing/2014/main" id="{01C1EC00-1144-4ABE-AFBF-B8300CD68708}"/>
                  </a:ext>
                </a:extLst>
              </p:cNvPr>
              <p:cNvSpPr>
                <a:spLocks/>
              </p:cNvSpPr>
              <p:nvPr/>
            </p:nvSpPr>
            <p:spPr bwMode="auto">
              <a:xfrm>
                <a:off x="3313113" y="3729038"/>
                <a:ext cx="168275" cy="252413"/>
              </a:xfrm>
              <a:custGeom>
                <a:avLst/>
                <a:gdLst>
                  <a:gd name="T0" fmla="*/ 99 w 189"/>
                  <a:gd name="T1" fmla="*/ 0 h 283"/>
                  <a:gd name="T2" fmla="*/ 96 w 189"/>
                  <a:gd name="T3" fmla="*/ 283 h 283"/>
                  <a:gd name="T4" fmla="*/ 99 w 189"/>
                  <a:gd name="T5" fmla="*/ 0 h 283"/>
                </a:gdLst>
                <a:ahLst/>
                <a:cxnLst>
                  <a:cxn ang="0">
                    <a:pos x="T0" y="T1"/>
                  </a:cxn>
                  <a:cxn ang="0">
                    <a:pos x="T2" y="T3"/>
                  </a:cxn>
                  <a:cxn ang="0">
                    <a:pos x="T4" y="T5"/>
                  </a:cxn>
                </a:cxnLst>
                <a:rect l="0" t="0" r="r" b="b"/>
                <a:pathLst>
                  <a:path w="189" h="283">
                    <a:moveTo>
                      <a:pt x="99" y="0"/>
                    </a:moveTo>
                    <a:cubicBezTo>
                      <a:pt x="172" y="71"/>
                      <a:pt x="189" y="214"/>
                      <a:pt x="96" y="283"/>
                    </a:cubicBezTo>
                    <a:cubicBezTo>
                      <a:pt x="0" y="231"/>
                      <a:pt x="1" y="62"/>
                      <a:pt x="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76">
                <a:extLst>
                  <a:ext uri="{FF2B5EF4-FFF2-40B4-BE49-F238E27FC236}">
                    <a16:creationId xmlns:a16="http://schemas.microsoft.com/office/drawing/2014/main" id="{FEBAE7B0-0346-468C-BA01-097FE1DC3C9D}"/>
                  </a:ext>
                </a:extLst>
              </p:cNvPr>
              <p:cNvSpPr>
                <a:spLocks/>
              </p:cNvSpPr>
              <p:nvPr/>
            </p:nvSpPr>
            <p:spPr bwMode="auto">
              <a:xfrm>
                <a:off x="3392488" y="3527425"/>
                <a:ext cx="185738" cy="252413"/>
              </a:xfrm>
              <a:custGeom>
                <a:avLst/>
                <a:gdLst>
                  <a:gd name="T0" fmla="*/ 119 w 208"/>
                  <a:gd name="T1" fmla="*/ 281 h 281"/>
                  <a:gd name="T2" fmla="*/ 86 w 208"/>
                  <a:gd name="T3" fmla="*/ 0 h 281"/>
                  <a:gd name="T4" fmla="*/ 119 w 208"/>
                  <a:gd name="T5" fmla="*/ 281 h 281"/>
                </a:gdLst>
                <a:ahLst/>
                <a:cxnLst>
                  <a:cxn ang="0">
                    <a:pos x="T0" y="T1"/>
                  </a:cxn>
                  <a:cxn ang="0">
                    <a:pos x="T2" y="T3"/>
                  </a:cxn>
                  <a:cxn ang="0">
                    <a:pos x="T4" y="T5"/>
                  </a:cxn>
                </a:cxnLst>
                <a:rect l="0" t="0" r="r" b="b"/>
                <a:pathLst>
                  <a:path w="208" h="281">
                    <a:moveTo>
                      <a:pt x="119" y="281"/>
                    </a:moveTo>
                    <a:cubicBezTo>
                      <a:pt x="15" y="219"/>
                      <a:pt x="0" y="81"/>
                      <a:pt x="86" y="0"/>
                    </a:cubicBezTo>
                    <a:cubicBezTo>
                      <a:pt x="165" y="52"/>
                      <a:pt x="208" y="201"/>
                      <a:pt x="119"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77">
                <a:extLst>
                  <a:ext uri="{FF2B5EF4-FFF2-40B4-BE49-F238E27FC236}">
                    <a16:creationId xmlns:a16="http://schemas.microsoft.com/office/drawing/2014/main" id="{89C99D7B-028B-4D54-9967-88117BFCA771}"/>
                  </a:ext>
                </a:extLst>
              </p:cNvPr>
              <p:cNvSpPr>
                <a:spLocks/>
              </p:cNvSpPr>
              <p:nvPr/>
            </p:nvSpPr>
            <p:spPr bwMode="auto">
              <a:xfrm>
                <a:off x="3167063" y="3844925"/>
                <a:ext cx="169863" cy="252413"/>
              </a:xfrm>
              <a:custGeom>
                <a:avLst/>
                <a:gdLst>
                  <a:gd name="T0" fmla="*/ 87 w 191"/>
                  <a:gd name="T1" fmla="*/ 282 h 282"/>
                  <a:gd name="T2" fmla="*/ 117 w 191"/>
                  <a:gd name="T3" fmla="*/ 0 h 282"/>
                  <a:gd name="T4" fmla="*/ 87 w 191"/>
                  <a:gd name="T5" fmla="*/ 282 h 282"/>
                </a:gdLst>
                <a:ahLst/>
                <a:cxnLst>
                  <a:cxn ang="0">
                    <a:pos x="T0" y="T1"/>
                  </a:cxn>
                  <a:cxn ang="0">
                    <a:pos x="T2" y="T3"/>
                  </a:cxn>
                  <a:cxn ang="0">
                    <a:pos x="T4" y="T5"/>
                  </a:cxn>
                </a:cxnLst>
                <a:rect l="0" t="0" r="r" b="b"/>
                <a:pathLst>
                  <a:path w="191" h="282">
                    <a:moveTo>
                      <a:pt x="87" y="282"/>
                    </a:moveTo>
                    <a:cubicBezTo>
                      <a:pt x="9" y="212"/>
                      <a:pt x="0" y="71"/>
                      <a:pt x="117" y="0"/>
                    </a:cubicBezTo>
                    <a:cubicBezTo>
                      <a:pt x="181" y="66"/>
                      <a:pt x="191" y="225"/>
                      <a:pt x="87"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8">
                <a:extLst>
                  <a:ext uri="{FF2B5EF4-FFF2-40B4-BE49-F238E27FC236}">
                    <a16:creationId xmlns:a16="http://schemas.microsoft.com/office/drawing/2014/main" id="{91EC7E41-04BF-412A-9B7C-94AB3627A908}"/>
                  </a:ext>
                </a:extLst>
              </p:cNvPr>
              <p:cNvSpPr>
                <a:spLocks/>
              </p:cNvSpPr>
              <p:nvPr/>
            </p:nvSpPr>
            <p:spPr bwMode="auto">
              <a:xfrm>
                <a:off x="3006725" y="3963988"/>
                <a:ext cx="179388" cy="234950"/>
              </a:xfrm>
              <a:custGeom>
                <a:avLst/>
                <a:gdLst>
                  <a:gd name="T0" fmla="*/ 162 w 200"/>
                  <a:gd name="T1" fmla="*/ 0 h 264"/>
                  <a:gd name="T2" fmla="*/ 68 w 200"/>
                  <a:gd name="T3" fmla="*/ 258 h 264"/>
                  <a:gd name="T4" fmla="*/ 44 w 200"/>
                  <a:gd name="T5" fmla="*/ 251 h 264"/>
                  <a:gd name="T6" fmla="*/ 162 w 200"/>
                  <a:gd name="T7" fmla="*/ 0 h 264"/>
                </a:gdLst>
                <a:ahLst/>
                <a:cxnLst>
                  <a:cxn ang="0">
                    <a:pos x="T0" y="T1"/>
                  </a:cxn>
                  <a:cxn ang="0">
                    <a:pos x="T2" y="T3"/>
                  </a:cxn>
                  <a:cxn ang="0">
                    <a:pos x="T4" y="T5"/>
                  </a:cxn>
                  <a:cxn ang="0">
                    <a:pos x="T6" y="T7"/>
                  </a:cxn>
                </a:cxnLst>
                <a:rect l="0" t="0" r="r" b="b"/>
                <a:pathLst>
                  <a:path w="200" h="264">
                    <a:moveTo>
                      <a:pt x="162" y="0"/>
                    </a:moveTo>
                    <a:cubicBezTo>
                      <a:pt x="200" y="82"/>
                      <a:pt x="176" y="217"/>
                      <a:pt x="68" y="258"/>
                    </a:cubicBezTo>
                    <a:cubicBezTo>
                      <a:pt x="57" y="262"/>
                      <a:pt x="50" y="264"/>
                      <a:pt x="44" y="251"/>
                    </a:cubicBezTo>
                    <a:cubicBezTo>
                      <a:pt x="0" y="145"/>
                      <a:pt x="43" y="34"/>
                      <a:pt x="1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79">
                <a:extLst>
                  <a:ext uri="{FF2B5EF4-FFF2-40B4-BE49-F238E27FC236}">
                    <a16:creationId xmlns:a16="http://schemas.microsoft.com/office/drawing/2014/main" id="{06C527B8-B1F2-4306-A0E2-EED39C4DF942}"/>
                  </a:ext>
                </a:extLst>
              </p:cNvPr>
              <p:cNvSpPr>
                <a:spLocks/>
              </p:cNvSpPr>
              <p:nvPr/>
            </p:nvSpPr>
            <p:spPr bwMode="auto">
              <a:xfrm>
                <a:off x="3525838" y="3363913"/>
                <a:ext cx="198438" cy="250825"/>
              </a:xfrm>
              <a:custGeom>
                <a:avLst/>
                <a:gdLst>
                  <a:gd name="T0" fmla="*/ 124 w 222"/>
                  <a:gd name="T1" fmla="*/ 0 h 281"/>
                  <a:gd name="T2" fmla="*/ 82 w 222"/>
                  <a:gd name="T3" fmla="*/ 281 h 281"/>
                  <a:gd name="T4" fmla="*/ 124 w 222"/>
                  <a:gd name="T5" fmla="*/ 0 h 281"/>
                </a:gdLst>
                <a:ahLst/>
                <a:cxnLst>
                  <a:cxn ang="0">
                    <a:pos x="T0" y="T1"/>
                  </a:cxn>
                  <a:cxn ang="0">
                    <a:pos x="T2" y="T3"/>
                  </a:cxn>
                  <a:cxn ang="0">
                    <a:pos x="T4" y="T5"/>
                  </a:cxn>
                </a:cxnLst>
                <a:rect l="0" t="0" r="r" b="b"/>
                <a:pathLst>
                  <a:path w="222" h="281">
                    <a:moveTo>
                      <a:pt x="124" y="0"/>
                    </a:moveTo>
                    <a:cubicBezTo>
                      <a:pt x="222" y="102"/>
                      <a:pt x="171" y="236"/>
                      <a:pt x="82" y="281"/>
                    </a:cubicBezTo>
                    <a:cubicBezTo>
                      <a:pt x="0" y="202"/>
                      <a:pt x="39" y="59"/>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0">
                <a:extLst>
                  <a:ext uri="{FF2B5EF4-FFF2-40B4-BE49-F238E27FC236}">
                    <a16:creationId xmlns:a16="http://schemas.microsoft.com/office/drawing/2014/main" id="{596811EB-E9A9-429C-9E5B-BA14E1FE2570}"/>
                  </a:ext>
                </a:extLst>
              </p:cNvPr>
              <p:cNvSpPr>
                <a:spLocks/>
              </p:cNvSpPr>
              <p:nvPr/>
            </p:nvSpPr>
            <p:spPr bwMode="auto">
              <a:xfrm>
                <a:off x="2095500" y="3970338"/>
                <a:ext cx="242888" cy="179388"/>
              </a:xfrm>
              <a:custGeom>
                <a:avLst/>
                <a:gdLst>
                  <a:gd name="T0" fmla="*/ 271 w 271"/>
                  <a:gd name="T1" fmla="*/ 132 h 201"/>
                  <a:gd name="T2" fmla="*/ 0 w 271"/>
                  <a:gd name="T3" fmla="*/ 46 h 201"/>
                  <a:gd name="T4" fmla="*/ 271 w 271"/>
                  <a:gd name="T5" fmla="*/ 132 h 201"/>
                </a:gdLst>
                <a:ahLst/>
                <a:cxnLst>
                  <a:cxn ang="0">
                    <a:pos x="T0" y="T1"/>
                  </a:cxn>
                  <a:cxn ang="0">
                    <a:pos x="T2" y="T3"/>
                  </a:cxn>
                  <a:cxn ang="0">
                    <a:pos x="T4" y="T5"/>
                  </a:cxn>
                </a:cxnLst>
                <a:rect l="0" t="0" r="r" b="b"/>
                <a:pathLst>
                  <a:path w="271" h="201">
                    <a:moveTo>
                      <a:pt x="271" y="132"/>
                    </a:moveTo>
                    <a:cubicBezTo>
                      <a:pt x="170" y="201"/>
                      <a:pt x="41" y="160"/>
                      <a:pt x="0" y="46"/>
                    </a:cubicBezTo>
                    <a:cubicBezTo>
                      <a:pt x="68" y="0"/>
                      <a:pt x="230" y="10"/>
                      <a:pt x="271"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1">
                <a:extLst>
                  <a:ext uri="{FF2B5EF4-FFF2-40B4-BE49-F238E27FC236}">
                    <a16:creationId xmlns:a16="http://schemas.microsoft.com/office/drawing/2014/main" id="{12581CCC-8EC9-49FE-89D4-7C92790071C7}"/>
                  </a:ext>
                </a:extLst>
              </p:cNvPr>
              <p:cNvSpPr>
                <a:spLocks/>
              </p:cNvSpPr>
              <p:nvPr/>
            </p:nvSpPr>
            <p:spPr bwMode="auto">
              <a:xfrm>
                <a:off x="2203450" y="3527425"/>
                <a:ext cx="174625" cy="252413"/>
              </a:xfrm>
              <a:custGeom>
                <a:avLst/>
                <a:gdLst>
                  <a:gd name="T0" fmla="*/ 77 w 196"/>
                  <a:gd name="T1" fmla="*/ 282 h 282"/>
                  <a:gd name="T2" fmla="*/ 109 w 196"/>
                  <a:gd name="T3" fmla="*/ 0 h 282"/>
                  <a:gd name="T4" fmla="*/ 77 w 196"/>
                  <a:gd name="T5" fmla="*/ 282 h 282"/>
                </a:gdLst>
                <a:ahLst/>
                <a:cxnLst>
                  <a:cxn ang="0">
                    <a:pos x="T0" y="T1"/>
                  </a:cxn>
                  <a:cxn ang="0">
                    <a:pos x="T2" y="T3"/>
                  </a:cxn>
                  <a:cxn ang="0">
                    <a:pos x="T4" y="T5"/>
                  </a:cxn>
                </a:cxnLst>
                <a:rect l="0" t="0" r="r" b="b"/>
                <a:pathLst>
                  <a:path w="196" h="282">
                    <a:moveTo>
                      <a:pt x="77" y="282"/>
                    </a:moveTo>
                    <a:cubicBezTo>
                      <a:pt x="0" y="217"/>
                      <a:pt x="16" y="71"/>
                      <a:pt x="109" y="0"/>
                    </a:cubicBezTo>
                    <a:cubicBezTo>
                      <a:pt x="196" y="78"/>
                      <a:pt x="184" y="215"/>
                      <a:pt x="77"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2">
                <a:extLst>
                  <a:ext uri="{FF2B5EF4-FFF2-40B4-BE49-F238E27FC236}">
                    <a16:creationId xmlns:a16="http://schemas.microsoft.com/office/drawing/2014/main" id="{0991B701-9352-4DFA-BEC6-9A2BCE5B721A}"/>
                  </a:ext>
                </a:extLst>
              </p:cNvPr>
              <p:cNvSpPr>
                <a:spLocks/>
              </p:cNvSpPr>
              <p:nvPr/>
            </p:nvSpPr>
            <p:spPr bwMode="auto">
              <a:xfrm>
                <a:off x="3554413" y="3810000"/>
                <a:ext cx="222250" cy="155575"/>
              </a:xfrm>
              <a:custGeom>
                <a:avLst/>
                <a:gdLst>
                  <a:gd name="T0" fmla="*/ 246 w 248"/>
                  <a:gd name="T1" fmla="*/ 10 h 173"/>
                  <a:gd name="T2" fmla="*/ 121 w 248"/>
                  <a:gd name="T3" fmla="*/ 164 h 173"/>
                  <a:gd name="T4" fmla="*/ 18 w 248"/>
                  <a:gd name="T5" fmla="*/ 163 h 173"/>
                  <a:gd name="T6" fmla="*/ 4 w 248"/>
                  <a:gd name="T7" fmla="*/ 138 h 173"/>
                  <a:gd name="T8" fmla="*/ 115 w 248"/>
                  <a:gd name="T9" fmla="*/ 19 h 173"/>
                  <a:gd name="T10" fmla="*/ 246 w 248"/>
                  <a:gd name="T11" fmla="*/ 10 h 173"/>
                </a:gdLst>
                <a:ahLst/>
                <a:cxnLst>
                  <a:cxn ang="0">
                    <a:pos x="T0" y="T1"/>
                  </a:cxn>
                  <a:cxn ang="0">
                    <a:pos x="T2" y="T3"/>
                  </a:cxn>
                  <a:cxn ang="0">
                    <a:pos x="T4" y="T5"/>
                  </a:cxn>
                  <a:cxn ang="0">
                    <a:pos x="T6" y="T7"/>
                  </a:cxn>
                  <a:cxn ang="0">
                    <a:pos x="T8" y="T9"/>
                  </a:cxn>
                  <a:cxn ang="0">
                    <a:pos x="T10" y="T11"/>
                  </a:cxn>
                </a:cxnLst>
                <a:rect l="0" t="0" r="r" b="b"/>
                <a:pathLst>
                  <a:path w="248" h="173">
                    <a:moveTo>
                      <a:pt x="246" y="10"/>
                    </a:moveTo>
                    <a:cubicBezTo>
                      <a:pt x="248" y="74"/>
                      <a:pt x="188" y="147"/>
                      <a:pt x="121" y="164"/>
                    </a:cubicBezTo>
                    <a:cubicBezTo>
                      <a:pt x="87" y="173"/>
                      <a:pt x="53" y="171"/>
                      <a:pt x="18" y="163"/>
                    </a:cubicBezTo>
                    <a:cubicBezTo>
                      <a:pt x="2" y="160"/>
                      <a:pt x="0" y="151"/>
                      <a:pt x="4" y="138"/>
                    </a:cubicBezTo>
                    <a:cubicBezTo>
                      <a:pt x="21" y="79"/>
                      <a:pt x="59" y="40"/>
                      <a:pt x="115" y="19"/>
                    </a:cubicBezTo>
                    <a:cubicBezTo>
                      <a:pt x="158" y="3"/>
                      <a:pt x="201" y="0"/>
                      <a:pt x="2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83">
                <a:extLst>
                  <a:ext uri="{FF2B5EF4-FFF2-40B4-BE49-F238E27FC236}">
                    <a16:creationId xmlns:a16="http://schemas.microsoft.com/office/drawing/2014/main" id="{E19F0511-3FA2-4404-84A9-518CAB5249EF}"/>
                  </a:ext>
                </a:extLst>
              </p:cNvPr>
              <p:cNvSpPr>
                <a:spLocks/>
              </p:cNvSpPr>
              <p:nvPr/>
            </p:nvSpPr>
            <p:spPr bwMode="auto">
              <a:xfrm>
                <a:off x="2432050" y="3844925"/>
                <a:ext cx="173038" cy="252413"/>
              </a:xfrm>
              <a:custGeom>
                <a:avLst/>
                <a:gdLst>
                  <a:gd name="T0" fmla="*/ 74 w 194"/>
                  <a:gd name="T1" fmla="*/ 0 h 282"/>
                  <a:gd name="T2" fmla="*/ 106 w 194"/>
                  <a:gd name="T3" fmla="*/ 282 h 282"/>
                  <a:gd name="T4" fmla="*/ 74 w 194"/>
                  <a:gd name="T5" fmla="*/ 0 h 282"/>
                </a:gdLst>
                <a:ahLst/>
                <a:cxnLst>
                  <a:cxn ang="0">
                    <a:pos x="T0" y="T1"/>
                  </a:cxn>
                  <a:cxn ang="0">
                    <a:pos x="T2" y="T3"/>
                  </a:cxn>
                  <a:cxn ang="0">
                    <a:pos x="T4" y="T5"/>
                  </a:cxn>
                </a:cxnLst>
                <a:rect l="0" t="0" r="r" b="b"/>
                <a:pathLst>
                  <a:path w="194" h="282">
                    <a:moveTo>
                      <a:pt x="74" y="0"/>
                    </a:moveTo>
                    <a:cubicBezTo>
                      <a:pt x="178" y="56"/>
                      <a:pt x="194" y="206"/>
                      <a:pt x="106" y="282"/>
                    </a:cubicBezTo>
                    <a:cubicBezTo>
                      <a:pt x="17" y="241"/>
                      <a:pt x="0" y="93"/>
                      <a:pt x="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4">
                <a:extLst>
                  <a:ext uri="{FF2B5EF4-FFF2-40B4-BE49-F238E27FC236}">
                    <a16:creationId xmlns:a16="http://schemas.microsoft.com/office/drawing/2014/main" id="{14E9678D-490A-4C63-A873-EC5034E54E49}"/>
                  </a:ext>
                </a:extLst>
              </p:cNvPr>
              <p:cNvSpPr>
                <a:spLocks/>
              </p:cNvSpPr>
              <p:nvPr/>
            </p:nvSpPr>
            <p:spPr bwMode="auto">
              <a:xfrm>
                <a:off x="2600325" y="3963988"/>
                <a:ext cx="163513" cy="236538"/>
              </a:xfrm>
              <a:custGeom>
                <a:avLst/>
                <a:gdLst>
                  <a:gd name="T0" fmla="*/ 18 w 183"/>
                  <a:gd name="T1" fmla="*/ 0 h 265"/>
                  <a:gd name="T2" fmla="*/ 137 w 183"/>
                  <a:gd name="T3" fmla="*/ 253 h 265"/>
                  <a:gd name="T4" fmla="*/ 116 w 183"/>
                  <a:gd name="T5" fmla="*/ 258 h 265"/>
                  <a:gd name="T6" fmla="*/ 7 w 183"/>
                  <a:gd name="T7" fmla="*/ 117 h 265"/>
                  <a:gd name="T8" fmla="*/ 18 w 183"/>
                  <a:gd name="T9" fmla="*/ 0 h 265"/>
                </a:gdLst>
                <a:ahLst/>
                <a:cxnLst>
                  <a:cxn ang="0">
                    <a:pos x="T0" y="T1"/>
                  </a:cxn>
                  <a:cxn ang="0">
                    <a:pos x="T2" y="T3"/>
                  </a:cxn>
                  <a:cxn ang="0">
                    <a:pos x="T4" y="T5"/>
                  </a:cxn>
                  <a:cxn ang="0">
                    <a:pos x="T6" y="T7"/>
                  </a:cxn>
                  <a:cxn ang="0">
                    <a:pos x="T8" y="T9"/>
                  </a:cxn>
                </a:cxnLst>
                <a:rect l="0" t="0" r="r" b="b"/>
                <a:pathLst>
                  <a:path w="183" h="265">
                    <a:moveTo>
                      <a:pt x="18" y="0"/>
                    </a:moveTo>
                    <a:cubicBezTo>
                      <a:pt x="142" y="32"/>
                      <a:pt x="183" y="150"/>
                      <a:pt x="137" y="253"/>
                    </a:cubicBezTo>
                    <a:cubicBezTo>
                      <a:pt x="131" y="265"/>
                      <a:pt x="124" y="262"/>
                      <a:pt x="116" y="258"/>
                    </a:cubicBezTo>
                    <a:cubicBezTo>
                      <a:pt x="52" y="233"/>
                      <a:pt x="18" y="183"/>
                      <a:pt x="7" y="117"/>
                    </a:cubicBezTo>
                    <a:cubicBezTo>
                      <a:pt x="0" y="78"/>
                      <a:pt x="4" y="39"/>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5">
                <a:extLst>
                  <a:ext uri="{FF2B5EF4-FFF2-40B4-BE49-F238E27FC236}">
                    <a16:creationId xmlns:a16="http://schemas.microsoft.com/office/drawing/2014/main" id="{1BFB7C09-45DC-4C3A-8E1D-689EE2A6C853}"/>
                  </a:ext>
                </a:extLst>
              </p:cNvPr>
              <p:cNvSpPr>
                <a:spLocks/>
              </p:cNvSpPr>
              <p:nvPr/>
            </p:nvSpPr>
            <p:spPr bwMode="auto">
              <a:xfrm>
                <a:off x="2220913" y="4111625"/>
                <a:ext cx="255588" cy="161925"/>
              </a:xfrm>
              <a:custGeom>
                <a:avLst/>
                <a:gdLst>
                  <a:gd name="T0" fmla="*/ 0 w 286"/>
                  <a:gd name="T1" fmla="*/ 83 h 181"/>
                  <a:gd name="T2" fmla="*/ 271 w 286"/>
                  <a:gd name="T3" fmla="*/ 67 h 181"/>
                  <a:gd name="T4" fmla="*/ 272 w 286"/>
                  <a:gd name="T5" fmla="*/ 101 h 181"/>
                  <a:gd name="T6" fmla="*/ 0 w 286"/>
                  <a:gd name="T7" fmla="*/ 83 h 181"/>
                </a:gdLst>
                <a:ahLst/>
                <a:cxnLst>
                  <a:cxn ang="0">
                    <a:pos x="T0" y="T1"/>
                  </a:cxn>
                  <a:cxn ang="0">
                    <a:pos x="T2" y="T3"/>
                  </a:cxn>
                  <a:cxn ang="0">
                    <a:pos x="T4" y="T5"/>
                  </a:cxn>
                  <a:cxn ang="0">
                    <a:pos x="T6" y="T7"/>
                  </a:cxn>
                </a:cxnLst>
                <a:rect l="0" t="0" r="r" b="b"/>
                <a:pathLst>
                  <a:path w="286" h="181">
                    <a:moveTo>
                      <a:pt x="0" y="83"/>
                    </a:moveTo>
                    <a:cubicBezTo>
                      <a:pt x="75" y="7"/>
                      <a:pt x="201" y="0"/>
                      <a:pt x="271" y="67"/>
                    </a:cubicBezTo>
                    <a:cubicBezTo>
                      <a:pt x="284" y="79"/>
                      <a:pt x="286" y="87"/>
                      <a:pt x="272" y="101"/>
                    </a:cubicBezTo>
                    <a:cubicBezTo>
                      <a:pt x="192" y="181"/>
                      <a:pt x="62" y="174"/>
                      <a:pt x="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6">
                <a:extLst>
                  <a:ext uri="{FF2B5EF4-FFF2-40B4-BE49-F238E27FC236}">
                    <a16:creationId xmlns:a16="http://schemas.microsoft.com/office/drawing/2014/main" id="{FAFFC4CF-0729-4EE6-8486-C27F9BF888BE}"/>
                  </a:ext>
                </a:extLst>
              </p:cNvPr>
              <p:cNvSpPr>
                <a:spLocks/>
              </p:cNvSpPr>
              <p:nvPr/>
            </p:nvSpPr>
            <p:spPr bwMode="auto">
              <a:xfrm>
                <a:off x="1995488" y="3797300"/>
                <a:ext cx="219075" cy="188913"/>
              </a:xfrm>
              <a:custGeom>
                <a:avLst/>
                <a:gdLst>
                  <a:gd name="T0" fmla="*/ 245 w 245"/>
                  <a:gd name="T1" fmla="*/ 170 h 211"/>
                  <a:gd name="T2" fmla="*/ 0 w 245"/>
                  <a:gd name="T3" fmla="*/ 27 h 211"/>
                  <a:gd name="T4" fmla="*/ 245 w 245"/>
                  <a:gd name="T5" fmla="*/ 170 h 211"/>
                </a:gdLst>
                <a:ahLst/>
                <a:cxnLst>
                  <a:cxn ang="0">
                    <a:pos x="T0" y="T1"/>
                  </a:cxn>
                  <a:cxn ang="0">
                    <a:pos x="T2" y="T3"/>
                  </a:cxn>
                  <a:cxn ang="0">
                    <a:pos x="T4" y="T5"/>
                  </a:cxn>
                </a:cxnLst>
                <a:rect l="0" t="0" r="r" b="b"/>
                <a:pathLst>
                  <a:path w="245" h="211">
                    <a:moveTo>
                      <a:pt x="245" y="170"/>
                    </a:moveTo>
                    <a:cubicBezTo>
                      <a:pt x="151" y="211"/>
                      <a:pt x="18" y="167"/>
                      <a:pt x="0" y="27"/>
                    </a:cubicBezTo>
                    <a:cubicBezTo>
                      <a:pt x="74" y="0"/>
                      <a:pt x="225" y="36"/>
                      <a:pt x="24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87">
                <a:extLst>
                  <a:ext uri="{FF2B5EF4-FFF2-40B4-BE49-F238E27FC236}">
                    <a16:creationId xmlns:a16="http://schemas.microsoft.com/office/drawing/2014/main" id="{2F231D50-FEBA-41DC-A918-4693363C9085}"/>
                  </a:ext>
                </a:extLst>
              </p:cNvPr>
              <p:cNvSpPr>
                <a:spLocks/>
              </p:cNvSpPr>
              <p:nvPr/>
            </p:nvSpPr>
            <p:spPr bwMode="auto">
              <a:xfrm>
                <a:off x="3433763" y="3960813"/>
                <a:ext cx="241300" cy="187325"/>
              </a:xfrm>
              <a:custGeom>
                <a:avLst/>
                <a:gdLst>
                  <a:gd name="T0" fmla="*/ 271 w 271"/>
                  <a:gd name="T1" fmla="*/ 56 h 209"/>
                  <a:gd name="T2" fmla="*/ 0 w 271"/>
                  <a:gd name="T3" fmla="*/ 143 h 209"/>
                  <a:gd name="T4" fmla="*/ 271 w 271"/>
                  <a:gd name="T5" fmla="*/ 56 h 209"/>
                </a:gdLst>
                <a:ahLst/>
                <a:cxnLst>
                  <a:cxn ang="0">
                    <a:pos x="T0" y="T1"/>
                  </a:cxn>
                  <a:cxn ang="0">
                    <a:pos x="T2" y="T3"/>
                  </a:cxn>
                  <a:cxn ang="0">
                    <a:pos x="T4" y="T5"/>
                  </a:cxn>
                </a:cxnLst>
                <a:rect l="0" t="0" r="r" b="b"/>
                <a:pathLst>
                  <a:path w="271" h="209">
                    <a:moveTo>
                      <a:pt x="271" y="56"/>
                    </a:moveTo>
                    <a:cubicBezTo>
                      <a:pt x="228" y="178"/>
                      <a:pt x="92" y="209"/>
                      <a:pt x="0" y="143"/>
                    </a:cubicBezTo>
                    <a:cubicBezTo>
                      <a:pt x="26" y="47"/>
                      <a:pt x="169" y="0"/>
                      <a:pt x="27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88">
                <a:extLst>
                  <a:ext uri="{FF2B5EF4-FFF2-40B4-BE49-F238E27FC236}">
                    <a16:creationId xmlns:a16="http://schemas.microsoft.com/office/drawing/2014/main" id="{05E7D69D-31B1-4958-92FE-2F0A1D5D5B00}"/>
                  </a:ext>
                </a:extLst>
              </p:cNvPr>
              <p:cNvSpPr>
                <a:spLocks/>
              </p:cNvSpPr>
              <p:nvPr/>
            </p:nvSpPr>
            <p:spPr bwMode="auto">
              <a:xfrm>
                <a:off x="2297113" y="3727450"/>
                <a:ext cx="161925" cy="252413"/>
              </a:xfrm>
              <a:custGeom>
                <a:avLst/>
                <a:gdLst>
                  <a:gd name="T0" fmla="*/ 81 w 182"/>
                  <a:gd name="T1" fmla="*/ 0 h 283"/>
                  <a:gd name="T2" fmla="*/ 88 w 182"/>
                  <a:gd name="T3" fmla="*/ 283 h 283"/>
                  <a:gd name="T4" fmla="*/ 81 w 182"/>
                  <a:gd name="T5" fmla="*/ 0 h 283"/>
                </a:gdLst>
                <a:ahLst/>
                <a:cxnLst>
                  <a:cxn ang="0">
                    <a:pos x="T0" y="T1"/>
                  </a:cxn>
                  <a:cxn ang="0">
                    <a:pos x="T2" y="T3"/>
                  </a:cxn>
                  <a:cxn ang="0">
                    <a:pos x="T4" y="T5"/>
                  </a:cxn>
                </a:cxnLst>
                <a:rect l="0" t="0" r="r" b="b"/>
                <a:pathLst>
                  <a:path w="182" h="283">
                    <a:moveTo>
                      <a:pt x="81" y="0"/>
                    </a:moveTo>
                    <a:cubicBezTo>
                      <a:pt x="179" y="64"/>
                      <a:pt x="182" y="209"/>
                      <a:pt x="88" y="283"/>
                    </a:cubicBezTo>
                    <a:cubicBezTo>
                      <a:pt x="0" y="230"/>
                      <a:pt x="0" y="82"/>
                      <a:pt x="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89">
                <a:extLst>
                  <a:ext uri="{FF2B5EF4-FFF2-40B4-BE49-F238E27FC236}">
                    <a16:creationId xmlns:a16="http://schemas.microsoft.com/office/drawing/2014/main" id="{EF352C04-9769-49D3-86AF-FAE47E1188CD}"/>
                  </a:ext>
                </a:extLst>
              </p:cNvPr>
              <p:cNvSpPr>
                <a:spLocks/>
              </p:cNvSpPr>
              <p:nvPr/>
            </p:nvSpPr>
            <p:spPr bwMode="auto">
              <a:xfrm>
                <a:off x="2411413" y="4192588"/>
                <a:ext cx="252413" cy="184150"/>
              </a:xfrm>
              <a:custGeom>
                <a:avLst/>
                <a:gdLst>
                  <a:gd name="T0" fmla="*/ 282 w 282"/>
                  <a:gd name="T1" fmla="*/ 85 h 207"/>
                  <a:gd name="T2" fmla="*/ 0 w 282"/>
                  <a:gd name="T3" fmla="*/ 118 h 207"/>
                  <a:gd name="T4" fmla="*/ 282 w 282"/>
                  <a:gd name="T5" fmla="*/ 85 h 207"/>
                </a:gdLst>
                <a:ahLst/>
                <a:cxnLst>
                  <a:cxn ang="0">
                    <a:pos x="T0" y="T1"/>
                  </a:cxn>
                  <a:cxn ang="0">
                    <a:pos x="T2" y="T3"/>
                  </a:cxn>
                  <a:cxn ang="0">
                    <a:pos x="T4" y="T5"/>
                  </a:cxn>
                </a:cxnLst>
                <a:rect l="0" t="0" r="r" b="b"/>
                <a:pathLst>
                  <a:path w="282" h="207">
                    <a:moveTo>
                      <a:pt x="282" y="85"/>
                    </a:moveTo>
                    <a:cubicBezTo>
                      <a:pt x="220" y="190"/>
                      <a:pt x="80" y="207"/>
                      <a:pt x="0" y="118"/>
                    </a:cubicBezTo>
                    <a:cubicBezTo>
                      <a:pt x="59" y="37"/>
                      <a:pt x="202" y="0"/>
                      <a:pt x="28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90">
                <a:extLst>
                  <a:ext uri="{FF2B5EF4-FFF2-40B4-BE49-F238E27FC236}">
                    <a16:creationId xmlns:a16="http://schemas.microsoft.com/office/drawing/2014/main" id="{D3C63298-8825-4190-8C5D-4412A45720B8}"/>
                  </a:ext>
                </a:extLst>
              </p:cNvPr>
              <p:cNvSpPr>
                <a:spLocks/>
              </p:cNvSpPr>
              <p:nvPr/>
            </p:nvSpPr>
            <p:spPr bwMode="auto">
              <a:xfrm>
                <a:off x="3108325" y="4200525"/>
                <a:ext cx="250825" cy="185738"/>
              </a:xfrm>
              <a:custGeom>
                <a:avLst/>
                <a:gdLst>
                  <a:gd name="T0" fmla="*/ 282 w 282"/>
                  <a:gd name="T1" fmla="*/ 110 h 207"/>
                  <a:gd name="T2" fmla="*/ 0 w 282"/>
                  <a:gd name="T3" fmla="*/ 76 h 207"/>
                  <a:gd name="T4" fmla="*/ 282 w 282"/>
                  <a:gd name="T5" fmla="*/ 110 h 207"/>
                </a:gdLst>
                <a:ahLst/>
                <a:cxnLst>
                  <a:cxn ang="0">
                    <a:pos x="T0" y="T1"/>
                  </a:cxn>
                  <a:cxn ang="0">
                    <a:pos x="T2" y="T3"/>
                  </a:cxn>
                  <a:cxn ang="0">
                    <a:pos x="T4" y="T5"/>
                  </a:cxn>
                </a:cxnLst>
                <a:rect l="0" t="0" r="r" b="b"/>
                <a:pathLst>
                  <a:path w="282" h="207">
                    <a:moveTo>
                      <a:pt x="282" y="110"/>
                    </a:moveTo>
                    <a:cubicBezTo>
                      <a:pt x="186" y="207"/>
                      <a:pt x="52" y="169"/>
                      <a:pt x="0" y="76"/>
                    </a:cubicBezTo>
                    <a:cubicBezTo>
                      <a:pt x="67" y="0"/>
                      <a:pt x="217" y="17"/>
                      <a:pt x="28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 name="icon892">
            <a:extLst>
              <a:ext uri="{FF2B5EF4-FFF2-40B4-BE49-F238E27FC236}">
                <a16:creationId xmlns:a16="http://schemas.microsoft.com/office/drawing/2014/main" id="{A676490B-047B-4C21-9B4F-2097E3AE9E8D}"/>
              </a:ext>
            </a:extLst>
          </p:cNvPr>
          <p:cNvGrpSpPr>
            <a:grpSpLocks noChangeAspect="1"/>
          </p:cNvGrpSpPr>
          <p:nvPr/>
        </p:nvGrpSpPr>
        <p:grpSpPr>
          <a:xfrm>
            <a:off x="6573878" y="2979358"/>
            <a:ext cx="432000" cy="432000"/>
            <a:chOff x="8934778" y="2866101"/>
            <a:chExt cx="540000" cy="540000"/>
          </a:xfrm>
        </p:grpSpPr>
        <p:grpSp>
          <p:nvGrpSpPr>
            <p:cNvPr id="71" name="icon2">
              <a:extLst>
                <a:ext uri="{FF2B5EF4-FFF2-40B4-BE49-F238E27FC236}">
                  <a16:creationId xmlns:a16="http://schemas.microsoft.com/office/drawing/2014/main" id="{B4601AC1-B20B-404C-807A-5501AF1D39E4}"/>
                </a:ext>
              </a:extLst>
            </p:cNvPr>
            <p:cNvGrpSpPr>
              <a:grpSpLocks noChangeAspect="1"/>
            </p:cNvGrpSpPr>
            <p:nvPr/>
          </p:nvGrpSpPr>
          <p:grpSpPr>
            <a:xfrm>
              <a:off x="8934778" y="2866101"/>
              <a:ext cx="540000" cy="540000"/>
              <a:chOff x="1850474" y="1189150"/>
              <a:chExt cx="504000" cy="504000"/>
            </a:xfrm>
          </p:grpSpPr>
          <p:sp>
            <p:nvSpPr>
              <p:cNvPr id="76" name="AutoShape 1946">
                <a:extLst>
                  <a:ext uri="{FF2B5EF4-FFF2-40B4-BE49-F238E27FC236}">
                    <a16:creationId xmlns:a16="http://schemas.microsoft.com/office/drawing/2014/main" id="{DD8ECE0A-D08A-4ABA-8C38-B247EE0B9FFC}"/>
                  </a:ext>
                </a:extLst>
              </p:cNvPr>
              <p:cNvSpPr>
                <a:spLocks noChangeArrowheads="1"/>
              </p:cNvSpPr>
              <p:nvPr>
                <p:custDataLst>
                  <p:tags r:id="rId3"/>
                </p:custDataLst>
              </p:nvPr>
            </p:nvSpPr>
            <p:spPr bwMode="gray">
              <a:xfrm>
                <a:off x="1850474" y="1189150"/>
                <a:ext cx="504000" cy="504000"/>
              </a:xfrm>
              <a:prstGeom prst="ellipse">
                <a:avLst/>
              </a:prstGeom>
              <a:solidFill>
                <a:srgbClr val="1A5CB0"/>
              </a:solidFill>
              <a:ln w="9525">
                <a:noFill/>
                <a:round/>
                <a:headEnd/>
                <a:tailEnd/>
              </a:ln>
              <a:effectLst/>
            </p:spPr>
            <p:txBody>
              <a:bodyPr wrap="none" lIns="0" tIns="0" rIns="0" bIns="36000" anchor="ctr"/>
              <a:lstStyle/>
              <a:p>
                <a:pPr algn="ctr" eaLnBrk="0" hangingPunct="0"/>
                <a:endParaRPr kumimoji="1" lang="en-US" sz="3000" dirty="0">
                  <a:solidFill>
                    <a:schemeClr val="bg1"/>
                  </a:solidFill>
                  <a:latin typeface="SimonKucher" pitchFamily="2" charset="0"/>
                </a:endParaRPr>
              </a:p>
            </p:txBody>
          </p:sp>
          <p:grpSp>
            <p:nvGrpSpPr>
              <p:cNvPr id="77" name="Group 76">
                <a:extLst>
                  <a:ext uri="{FF2B5EF4-FFF2-40B4-BE49-F238E27FC236}">
                    <a16:creationId xmlns:a16="http://schemas.microsoft.com/office/drawing/2014/main" id="{A4993D57-C132-4A5F-B375-8F0F4D02B703}"/>
                  </a:ext>
                </a:extLst>
              </p:cNvPr>
              <p:cNvGrpSpPr>
                <a:grpSpLocks noChangeAspect="1"/>
              </p:cNvGrpSpPr>
              <p:nvPr/>
            </p:nvGrpSpPr>
            <p:grpSpPr>
              <a:xfrm>
                <a:off x="1919443" y="1241144"/>
                <a:ext cx="330052" cy="364000"/>
                <a:chOff x="316321" y="1146883"/>
                <a:chExt cx="1705384" cy="1880791"/>
              </a:xfrm>
              <a:solidFill>
                <a:schemeClr val="bg1"/>
              </a:solidFill>
            </p:grpSpPr>
            <p:sp>
              <p:nvSpPr>
                <p:cNvPr id="78" name="Freeform 315">
                  <a:extLst>
                    <a:ext uri="{FF2B5EF4-FFF2-40B4-BE49-F238E27FC236}">
                      <a16:creationId xmlns:a16="http://schemas.microsoft.com/office/drawing/2014/main" id="{54D3D772-E4F0-48C6-B07B-ABAFCA8CCA9C}"/>
                    </a:ext>
                  </a:extLst>
                </p:cNvPr>
                <p:cNvSpPr>
                  <a:spLocks noChangeAspect="1"/>
                </p:cNvSpPr>
                <p:nvPr/>
              </p:nvSpPr>
              <p:spPr>
                <a:xfrm>
                  <a:off x="316321" y="1146883"/>
                  <a:ext cx="1374256" cy="1374256"/>
                </a:xfrm>
                <a:custGeom>
                  <a:avLst/>
                  <a:gdLst>
                    <a:gd name="connsiteX0" fmla="*/ 697160 w 1374256"/>
                    <a:gd name="connsiteY0" fmla="*/ 147128 h 1374256"/>
                    <a:gd name="connsiteX1" fmla="*/ 157160 w 1374256"/>
                    <a:gd name="connsiteY1" fmla="*/ 687128 h 1374256"/>
                    <a:gd name="connsiteX2" fmla="*/ 697160 w 1374256"/>
                    <a:gd name="connsiteY2" fmla="*/ 1227128 h 1374256"/>
                    <a:gd name="connsiteX3" fmla="*/ 1237160 w 1374256"/>
                    <a:gd name="connsiteY3" fmla="*/ 687128 h 1374256"/>
                    <a:gd name="connsiteX4" fmla="*/ 697160 w 1374256"/>
                    <a:gd name="connsiteY4" fmla="*/ 147128 h 1374256"/>
                    <a:gd name="connsiteX5" fmla="*/ 687128 w 1374256"/>
                    <a:gd name="connsiteY5" fmla="*/ 0 h 1374256"/>
                    <a:gd name="connsiteX6" fmla="*/ 1374256 w 1374256"/>
                    <a:gd name="connsiteY6" fmla="*/ 687128 h 1374256"/>
                    <a:gd name="connsiteX7" fmla="*/ 687128 w 1374256"/>
                    <a:gd name="connsiteY7" fmla="*/ 1374256 h 1374256"/>
                    <a:gd name="connsiteX8" fmla="*/ 0 w 1374256"/>
                    <a:gd name="connsiteY8" fmla="*/ 687128 h 1374256"/>
                    <a:gd name="connsiteX9" fmla="*/ 687128 w 1374256"/>
                    <a:gd name="connsiteY9" fmla="*/ 0 h 137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4256" h="1374256">
                      <a:moveTo>
                        <a:pt x="697160" y="147128"/>
                      </a:moveTo>
                      <a:cubicBezTo>
                        <a:pt x="398926" y="147128"/>
                        <a:pt x="157160" y="388894"/>
                        <a:pt x="157160" y="687128"/>
                      </a:cubicBezTo>
                      <a:cubicBezTo>
                        <a:pt x="157160" y="985362"/>
                        <a:pt x="398926" y="1227128"/>
                        <a:pt x="697160" y="1227128"/>
                      </a:cubicBezTo>
                      <a:cubicBezTo>
                        <a:pt x="995394" y="1227128"/>
                        <a:pt x="1237160" y="985362"/>
                        <a:pt x="1237160" y="687128"/>
                      </a:cubicBezTo>
                      <a:cubicBezTo>
                        <a:pt x="1237160" y="388894"/>
                        <a:pt x="995394" y="147128"/>
                        <a:pt x="697160" y="147128"/>
                      </a:cubicBezTo>
                      <a:close/>
                      <a:moveTo>
                        <a:pt x="687128" y="0"/>
                      </a:moveTo>
                      <a:cubicBezTo>
                        <a:pt x="1066618" y="0"/>
                        <a:pt x="1374256" y="307638"/>
                        <a:pt x="1374256" y="687128"/>
                      </a:cubicBezTo>
                      <a:cubicBezTo>
                        <a:pt x="1374256" y="1066618"/>
                        <a:pt x="1066618" y="1374256"/>
                        <a:pt x="687128" y="1374256"/>
                      </a:cubicBezTo>
                      <a:cubicBezTo>
                        <a:pt x="307638" y="1374256"/>
                        <a:pt x="0" y="1066618"/>
                        <a:pt x="0" y="687128"/>
                      </a:cubicBezTo>
                      <a:cubicBezTo>
                        <a:pt x="0" y="307638"/>
                        <a:pt x="307638" y="0"/>
                        <a:pt x="687128" y="0"/>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tx1"/>
                    </a:solidFill>
                    <a:latin typeface="SimonKucher" pitchFamily="2" charset="0"/>
                  </a:endParaRPr>
                </a:p>
              </p:txBody>
            </p:sp>
            <p:sp>
              <p:nvSpPr>
                <p:cNvPr id="79" name="Freeform 316">
                  <a:extLst>
                    <a:ext uri="{FF2B5EF4-FFF2-40B4-BE49-F238E27FC236}">
                      <a16:creationId xmlns:a16="http://schemas.microsoft.com/office/drawing/2014/main" id="{237D1773-41AB-400E-9944-E240A3FEDE94}"/>
                    </a:ext>
                  </a:extLst>
                </p:cNvPr>
                <p:cNvSpPr/>
                <p:nvPr/>
              </p:nvSpPr>
              <p:spPr>
                <a:xfrm rot="2700000">
                  <a:off x="1474300" y="2480270"/>
                  <a:ext cx="770809" cy="324000"/>
                </a:xfrm>
                <a:custGeom>
                  <a:avLst/>
                  <a:gdLst>
                    <a:gd name="connsiteX0" fmla="*/ 0 w 770809"/>
                    <a:gd name="connsiteY0" fmla="*/ 0 h 324000"/>
                    <a:gd name="connsiteX1" fmla="*/ 581902 w 770809"/>
                    <a:gd name="connsiteY1" fmla="*/ 0 h 324000"/>
                    <a:gd name="connsiteX2" fmla="*/ 770809 w 770809"/>
                    <a:gd name="connsiteY2" fmla="*/ 162000 h 324000"/>
                    <a:gd name="connsiteX3" fmla="*/ 581902 w 770809"/>
                    <a:gd name="connsiteY3" fmla="*/ 324000 h 324000"/>
                    <a:gd name="connsiteX4" fmla="*/ 7261 w 770809"/>
                    <a:gd name="connsiteY4" fmla="*/ 324000 h 324000"/>
                    <a:gd name="connsiteX5" fmla="*/ 21537 w 770809"/>
                    <a:gd name="connsiteY5" fmla="*/ 175049 h 324000"/>
                    <a:gd name="connsiteX6" fmla="*/ 7034 w 770809"/>
                    <a:gd name="connsiteY6" fmla="*/ 23738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09" h="324000">
                      <a:moveTo>
                        <a:pt x="0" y="0"/>
                      </a:moveTo>
                      <a:lnTo>
                        <a:pt x="581902" y="0"/>
                      </a:lnTo>
                      <a:cubicBezTo>
                        <a:pt x="686232" y="0"/>
                        <a:pt x="770809" y="72530"/>
                        <a:pt x="770809" y="162000"/>
                      </a:cubicBezTo>
                      <a:cubicBezTo>
                        <a:pt x="770809" y="251470"/>
                        <a:pt x="686232" y="324000"/>
                        <a:pt x="581902" y="324000"/>
                      </a:cubicBezTo>
                      <a:lnTo>
                        <a:pt x="7261" y="324000"/>
                      </a:lnTo>
                      <a:lnTo>
                        <a:pt x="21537" y="175049"/>
                      </a:lnTo>
                      <a:cubicBezTo>
                        <a:pt x="21537" y="124362"/>
                        <a:pt x="16703" y="73674"/>
                        <a:pt x="7034" y="23738"/>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tx1"/>
                    </a:solidFill>
                    <a:latin typeface="SimonKucher" pitchFamily="2" charset="0"/>
                  </a:endParaRPr>
                </a:p>
              </p:txBody>
            </p:sp>
          </p:grpSp>
        </p:grpSp>
        <p:grpSp>
          <p:nvGrpSpPr>
            <p:cNvPr id="72" name="Group 214">
              <a:extLst>
                <a:ext uri="{FF2B5EF4-FFF2-40B4-BE49-F238E27FC236}">
                  <a16:creationId xmlns:a16="http://schemas.microsoft.com/office/drawing/2014/main" id="{960DFE2B-598F-4604-9C28-A0A16EE9768D}"/>
                </a:ext>
              </a:extLst>
            </p:cNvPr>
            <p:cNvGrpSpPr/>
            <p:nvPr/>
          </p:nvGrpSpPr>
          <p:grpSpPr>
            <a:xfrm>
              <a:off x="9089530" y="2981449"/>
              <a:ext cx="328651" cy="369448"/>
              <a:chOff x="5414017" y="4198205"/>
              <a:chExt cx="610353" cy="686117"/>
            </a:xfrm>
            <a:solidFill>
              <a:schemeClr val="bg1"/>
            </a:solidFill>
          </p:grpSpPr>
          <p:sp>
            <p:nvSpPr>
              <p:cNvPr id="73" name="Freeform 46">
                <a:extLst>
                  <a:ext uri="{FF2B5EF4-FFF2-40B4-BE49-F238E27FC236}">
                    <a16:creationId xmlns:a16="http://schemas.microsoft.com/office/drawing/2014/main" id="{9BA8BEB1-87F8-4419-8C80-A17ED560809E}"/>
                  </a:ext>
                </a:extLst>
              </p:cNvPr>
              <p:cNvSpPr>
                <a:spLocks noEditPoints="1"/>
              </p:cNvSpPr>
              <p:nvPr/>
            </p:nvSpPr>
            <p:spPr bwMode="auto">
              <a:xfrm>
                <a:off x="5500884" y="4673464"/>
                <a:ext cx="172079" cy="210858"/>
              </a:xfrm>
              <a:custGeom>
                <a:avLst/>
                <a:gdLst>
                  <a:gd name="T0" fmla="*/ 169 w 170"/>
                  <a:gd name="T1" fmla="*/ 187 h 208"/>
                  <a:gd name="T2" fmla="*/ 169 w 170"/>
                  <a:gd name="T3" fmla="*/ 179 h 208"/>
                  <a:gd name="T4" fmla="*/ 153 w 170"/>
                  <a:gd name="T5" fmla="*/ 126 h 208"/>
                  <a:gd name="T6" fmla="*/ 147 w 170"/>
                  <a:gd name="T7" fmla="*/ 126 h 208"/>
                  <a:gd name="T8" fmla="*/ 144 w 170"/>
                  <a:gd name="T9" fmla="*/ 98 h 208"/>
                  <a:gd name="T10" fmla="*/ 143 w 170"/>
                  <a:gd name="T11" fmla="*/ 97 h 208"/>
                  <a:gd name="T12" fmla="*/ 131 w 170"/>
                  <a:gd name="T13" fmla="*/ 60 h 208"/>
                  <a:gd name="T14" fmla="*/ 118 w 170"/>
                  <a:gd name="T15" fmla="*/ 22 h 208"/>
                  <a:gd name="T16" fmla="*/ 99 w 170"/>
                  <a:gd name="T17" fmla="*/ 5 h 208"/>
                  <a:gd name="T18" fmla="*/ 76 w 170"/>
                  <a:gd name="T19" fmla="*/ 5 h 208"/>
                  <a:gd name="T20" fmla="*/ 76 w 170"/>
                  <a:gd name="T21" fmla="*/ 5 h 208"/>
                  <a:gd name="T22" fmla="*/ 55 w 170"/>
                  <a:gd name="T23" fmla="*/ 23 h 208"/>
                  <a:gd name="T24" fmla="*/ 42 w 170"/>
                  <a:gd name="T25" fmla="*/ 61 h 208"/>
                  <a:gd name="T26" fmla="*/ 41 w 170"/>
                  <a:gd name="T27" fmla="*/ 66 h 208"/>
                  <a:gd name="T28" fmla="*/ 39 w 170"/>
                  <a:gd name="T29" fmla="*/ 88 h 208"/>
                  <a:gd name="T30" fmla="*/ 28 w 170"/>
                  <a:gd name="T31" fmla="*/ 122 h 208"/>
                  <a:gd name="T32" fmla="*/ 13 w 170"/>
                  <a:gd name="T33" fmla="*/ 131 h 208"/>
                  <a:gd name="T34" fmla="*/ 0 w 170"/>
                  <a:gd name="T35" fmla="*/ 149 h 208"/>
                  <a:gd name="T36" fmla="*/ 4 w 170"/>
                  <a:gd name="T37" fmla="*/ 141 h 208"/>
                  <a:gd name="T38" fmla="*/ 7 w 170"/>
                  <a:gd name="T39" fmla="*/ 138 h 208"/>
                  <a:gd name="T40" fmla="*/ 4 w 170"/>
                  <a:gd name="T41" fmla="*/ 147 h 208"/>
                  <a:gd name="T42" fmla="*/ 3 w 170"/>
                  <a:gd name="T43" fmla="*/ 174 h 208"/>
                  <a:gd name="T44" fmla="*/ 3 w 170"/>
                  <a:gd name="T45" fmla="*/ 186 h 208"/>
                  <a:gd name="T46" fmla="*/ 3 w 170"/>
                  <a:gd name="T47" fmla="*/ 189 h 208"/>
                  <a:gd name="T48" fmla="*/ 86 w 170"/>
                  <a:gd name="T49" fmla="*/ 208 h 208"/>
                  <a:gd name="T50" fmla="*/ 169 w 170"/>
                  <a:gd name="T51" fmla="*/ 189 h 208"/>
                  <a:gd name="T52" fmla="*/ 169 w 170"/>
                  <a:gd name="T53" fmla="*/ 187 h 208"/>
                  <a:gd name="T54" fmla="*/ 141 w 170"/>
                  <a:gd name="T55" fmla="*/ 96 h 208"/>
                  <a:gd name="T56" fmla="*/ 146 w 170"/>
                  <a:gd name="T57" fmla="*/ 125 h 208"/>
                  <a:gd name="T58" fmla="*/ 145 w 170"/>
                  <a:gd name="T59" fmla="*/ 124 h 208"/>
                  <a:gd name="T60" fmla="*/ 142 w 170"/>
                  <a:gd name="T61" fmla="*/ 98 h 208"/>
                  <a:gd name="T62" fmla="*/ 141 w 170"/>
                  <a:gd name="T63" fmla="*/ 97 h 208"/>
                  <a:gd name="T64" fmla="*/ 141 w 170"/>
                  <a:gd name="T65" fmla="*/ 96 h 208"/>
                  <a:gd name="T66" fmla="*/ 144 w 170"/>
                  <a:gd name="T67" fmla="*/ 121 h 208"/>
                  <a:gd name="T68" fmla="*/ 141 w 170"/>
                  <a:gd name="T69" fmla="*/ 101 h 208"/>
                  <a:gd name="T70" fmla="*/ 144 w 170"/>
                  <a:gd name="T71" fmla="*/ 121 h 208"/>
                  <a:gd name="T72" fmla="*/ 39 w 170"/>
                  <a:gd name="T73" fmla="*/ 94 h 208"/>
                  <a:gd name="T74" fmla="*/ 40 w 170"/>
                  <a:gd name="T75" fmla="*/ 86 h 208"/>
                  <a:gd name="T76" fmla="*/ 35 w 170"/>
                  <a:gd name="T77" fmla="*/ 112 h 208"/>
                  <a:gd name="T78" fmla="*/ 31 w 170"/>
                  <a:gd name="T79" fmla="*/ 119 h 208"/>
                  <a:gd name="T80" fmla="*/ 39 w 170"/>
                  <a:gd name="T81" fmla="*/ 9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208">
                    <a:moveTo>
                      <a:pt x="169" y="187"/>
                    </a:moveTo>
                    <a:cubicBezTo>
                      <a:pt x="169" y="184"/>
                      <a:pt x="169" y="182"/>
                      <a:pt x="169" y="179"/>
                    </a:cubicBezTo>
                    <a:cubicBezTo>
                      <a:pt x="169" y="159"/>
                      <a:pt x="170" y="129"/>
                      <a:pt x="153" y="126"/>
                    </a:cubicBezTo>
                    <a:cubicBezTo>
                      <a:pt x="150" y="125"/>
                      <a:pt x="148" y="126"/>
                      <a:pt x="147" y="126"/>
                    </a:cubicBezTo>
                    <a:cubicBezTo>
                      <a:pt x="147" y="116"/>
                      <a:pt x="147" y="107"/>
                      <a:pt x="144" y="98"/>
                    </a:cubicBezTo>
                    <a:cubicBezTo>
                      <a:pt x="143" y="98"/>
                      <a:pt x="143" y="98"/>
                      <a:pt x="143" y="97"/>
                    </a:cubicBezTo>
                    <a:cubicBezTo>
                      <a:pt x="140" y="77"/>
                      <a:pt x="136" y="72"/>
                      <a:pt x="131" y="60"/>
                    </a:cubicBezTo>
                    <a:cubicBezTo>
                      <a:pt x="126" y="48"/>
                      <a:pt x="123" y="35"/>
                      <a:pt x="118" y="22"/>
                    </a:cubicBezTo>
                    <a:cubicBezTo>
                      <a:pt x="115" y="13"/>
                      <a:pt x="108" y="8"/>
                      <a:pt x="99" y="5"/>
                    </a:cubicBezTo>
                    <a:cubicBezTo>
                      <a:pt x="93" y="3"/>
                      <a:pt x="82" y="0"/>
                      <a:pt x="76" y="5"/>
                    </a:cubicBezTo>
                    <a:cubicBezTo>
                      <a:pt x="76" y="5"/>
                      <a:pt x="76" y="5"/>
                      <a:pt x="76" y="5"/>
                    </a:cubicBezTo>
                    <a:cubicBezTo>
                      <a:pt x="66" y="2"/>
                      <a:pt x="59" y="16"/>
                      <a:pt x="55" y="23"/>
                    </a:cubicBezTo>
                    <a:cubicBezTo>
                      <a:pt x="49" y="35"/>
                      <a:pt x="45" y="48"/>
                      <a:pt x="42" y="61"/>
                    </a:cubicBezTo>
                    <a:cubicBezTo>
                      <a:pt x="42" y="63"/>
                      <a:pt x="42" y="64"/>
                      <a:pt x="41" y="66"/>
                    </a:cubicBezTo>
                    <a:cubicBezTo>
                      <a:pt x="40" y="73"/>
                      <a:pt x="39" y="81"/>
                      <a:pt x="39" y="88"/>
                    </a:cubicBezTo>
                    <a:cubicBezTo>
                      <a:pt x="37" y="100"/>
                      <a:pt x="35" y="112"/>
                      <a:pt x="28" y="122"/>
                    </a:cubicBezTo>
                    <a:cubicBezTo>
                      <a:pt x="24" y="125"/>
                      <a:pt x="18" y="128"/>
                      <a:pt x="13" y="131"/>
                    </a:cubicBezTo>
                    <a:cubicBezTo>
                      <a:pt x="2" y="136"/>
                      <a:pt x="1" y="145"/>
                      <a:pt x="0" y="149"/>
                    </a:cubicBezTo>
                    <a:cubicBezTo>
                      <a:pt x="0" y="149"/>
                      <a:pt x="1" y="148"/>
                      <a:pt x="4" y="141"/>
                    </a:cubicBezTo>
                    <a:cubicBezTo>
                      <a:pt x="6" y="137"/>
                      <a:pt x="7" y="138"/>
                      <a:pt x="7" y="138"/>
                    </a:cubicBezTo>
                    <a:cubicBezTo>
                      <a:pt x="7" y="138"/>
                      <a:pt x="5" y="141"/>
                      <a:pt x="4" y="147"/>
                    </a:cubicBezTo>
                    <a:cubicBezTo>
                      <a:pt x="3" y="154"/>
                      <a:pt x="2" y="168"/>
                      <a:pt x="3" y="174"/>
                    </a:cubicBezTo>
                    <a:cubicBezTo>
                      <a:pt x="3" y="178"/>
                      <a:pt x="3" y="181"/>
                      <a:pt x="3" y="186"/>
                    </a:cubicBezTo>
                    <a:cubicBezTo>
                      <a:pt x="3" y="186"/>
                      <a:pt x="3" y="188"/>
                      <a:pt x="3" y="189"/>
                    </a:cubicBezTo>
                    <a:cubicBezTo>
                      <a:pt x="3" y="200"/>
                      <a:pt x="40" y="208"/>
                      <a:pt x="86" y="208"/>
                    </a:cubicBezTo>
                    <a:cubicBezTo>
                      <a:pt x="132" y="208"/>
                      <a:pt x="169" y="199"/>
                      <a:pt x="169" y="189"/>
                    </a:cubicBezTo>
                    <a:cubicBezTo>
                      <a:pt x="169" y="188"/>
                      <a:pt x="169" y="187"/>
                      <a:pt x="169" y="187"/>
                    </a:cubicBezTo>
                    <a:close/>
                    <a:moveTo>
                      <a:pt x="141" y="96"/>
                    </a:moveTo>
                    <a:cubicBezTo>
                      <a:pt x="145" y="105"/>
                      <a:pt x="146" y="115"/>
                      <a:pt x="146" y="125"/>
                    </a:cubicBezTo>
                    <a:cubicBezTo>
                      <a:pt x="146" y="125"/>
                      <a:pt x="146" y="124"/>
                      <a:pt x="145" y="124"/>
                    </a:cubicBezTo>
                    <a:cubicBezTo>
                      <a:pt x="145" y="115"/>
                      <a:pt x="145" y="106"/>
                      <a:pt x="142" y="98"/>
                    </a:cubicBezTo>
                    <a:cubicBezTo>
                      <a:pt x="142" y="98"/>
                      <a:pt x="141" y="98"/>
                      <a:pt x="141" y="97"/>
                    </a:cubicBezTo>
                    <a:cubicBezTo>
                      <a:pt x="141" y="97"/>
                      <a:pt x="141" y="96"/>
                      <a:pt x="141" y="96"/>
                    </a:cubicBezTo>
                    <a:close/>
                    <a:moveTo>
                      <a:pt x="144" y="121"/>
                    </a:moveTo>
                    <a:cubicBezTo>
                      <a:pt x="142" y="114"/>
                      <a:pt x="141" y="107"/>
                      <a:pt x="141" y="101"/>
                    </a:cubicBezTo>
                    <a:cubicBezTo>
                      <a:pt x="143" y="107"/>
                      <a:pt x="144" y="114"/>
                      <a:pt x="144" y="121"/>
                    </a:cubicBezTo>
                    <a:close/>
                    <a:moveTo>
                      <a:pt x="39" y="94"/>
                    </a:moveTo>
                    <a:cubicBezTo>
                      <a:pt x="39" y="91"/>
                      <a:pt x="40" y="89"/>
                      <a:pt x="40" y="86"/>
                    </a:cubicBezTo>
                    <a:cubicBezTo>
                      <a:pt x="39" y="95"/>
                      <a:pt x="39" y="104"/>
                      <a:pt x="35" y="112"/>
                    </a:cubicBezTo>
                    <a:cubicBezTo>
                      <a:pt x="34" y="115"/>
                      <a:pt x="33" y="117"/>
                      <a:pt x="31" y="119"/>
                    </a:cubicBezTo>
                    <a:cubicBezTo>
                      <a:pt x="35" y="112"/>
                      <a:pt x="37" y="103"/>
                      <a:pt x="3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48">
                <a:extLst>
                  <a:ext uri="{FF2B5EF4-FFF2-40B4-BE49-F238E27FC236}">
                    <a16:creationId xmlns:a16="http://schemas.microsoft.com/office/drawing/2014/main" id="{8B137235-891D-44FA-9BF5-D026C8766A62}"/>
                  </a:ext>
                </a:extLst>
              </p:cNvPr>
              <p:cNvSpPr>
                <a:spLocks/>
              </p:cNvSpPr>
              <p:nvPr/>
            </p:nvSpPr>
            <p:spPr bwMode="auto">
              <a:xfrm>
                <a:off x="5414017" y="4198205"/>
                <a:ext cx="247650" cy="276227"/>
              </a:xfrm>
              <a:custGeom>
                <a:avLst/>
                <a:gdLst>
                  <a:gd name="T0" fmla="*/ 0 w 187"/>
                  <a:gd name="T1" fmla="*/ 184 h 208"/>
                  <a:gd name="T2" fmla="*/ 1 w 187"/>
                  <a:gd name="T3" fmla="*/ 167 h 208"/>
                  <a:gd name="T4" fmla="*/ 5 w 187"/>
                  <a:gd name="T5" fmla="*/ 149 h 208"/>
                  <a:gd name="T6" fmla="*/ 9 w 187"/>
                  <a:gd name="T7" fmla="*/ 135 h 208"/>
                  <a:gd name="T8" fmla="*/ 46 w 187"/>
                  <a:gd name="T9" fmla="*/ 119 h 208"/>
                  <a:gd name="T10" fmla="*/ 60 w 187"/>
                  <a:gd name="T11" fmla="*/ 104 h 208"/>
                  <a:gd name="T12" fmla="*/ 69 w 187"/>
                  <a:gd name="T13" fmla="*/ 96 h 208"/>
                  <a:gd name="T14" fmla="*/ 67 w 187"/>
                  <a:gd name="T15" fmla="*/ 77 h 208"/>
                  <a:gd name="T16" fmla="*/ 64 w 187"/>
                  <a:gd name="T17" fmla="*/ 75 h 208"/>
                  <a:gd name="T18" fmla="*/ 57 w 187"/>
                  <a:gd name="T19" fmla="*/ 61 h 208"/>
                  <a:gd name="T20" fmla="*/ 58 w 187"/>
                  <a:gd name="T21" fmla="*/ 55 h 208"/>
                  <a:gd name="T22" fmla="*/ 56 w 187"/>
                  <a:gd name="T23" fmla="*/ 49 h 208"/>
                  <a:gd name="T24" fmla="*/ 61 w 187"/>
                  <a:gd name="T25" fmla="*/ 26 h 208"/>
                  <a:gd name="T26" fmla="*/ 59 w 187"/>
                  <a:gd name="T27" fmla="*/ 26 h 208"/>
                  <a:gd name="T28" fmla="*/ 55 w 187"/>
                  <a:gd name="T29" fmla="*/ 31 h 208"/>
                  <a:gd name="T30" fmla="*/ 81 w 187"/>
                  <a:gd name="T31" fmla="*/ 1 h 208"/>
                  <a:gd name="T32" fmla="*/ 98 w 187"/>
                  <a:gd name="T33" fmla="*/ 2 h 208"/>
                  <a:gd name="T34" fmla="*/ 98 w 187"/>
                  <a:gd name="T35" fmla="*/ 2 h 208"/>
                  <a:gd name="T36" fmla="*/ 102 w 187"/>
                  <a:gd name="T37" fmla="*/ 3 h 208"/>
                  <a:gd name="T38" fmla="*/ 102 w 187"/>
                  <a:gd name="T39" fmla="*/ 3 h 208"/>
                  <a:gd name="T40" fmla="*/ 131 w 187"/>
                  <a:gd name="T41" fmla="*/ 29 h 208"/>
                  <a:gd name="T42" fmla="*/ 129 w 187"/>
                  <a:gd name="T43" fmla="*/ 26 h 208"/>
                  <a:gd name="T44" fmla="*/ 128 w 187"/>
                  <a:gd name="T45" fmla="*/ 26 h 208"/>
                  <a:gd name="T46" fmla="*/ 132 w 187"/>
                  <a:gd name="T47" fmla="*/ 48 h 208"/>
                  <a:gd name="T48" fmla="*/ 129 w 187"/>
                  <a:gd name="T49" fmla="*/ 54 h 208"/>
                  <a:gd name="T50" fmla="*/ 131 w 187"/>
                  <a:gd name="T51" fmla="*/ 61 h 208"/>
                  <a:gd name="T52" fmla="*/ 125 w 187"/>
                  <a:gd name="T53" fmla="*/ 75 h 208"/>
                  <a:gd name="T54" fmla="*/ 121 w 187"/>
                  <a:gd name="T55" fmla="*/ 77 h 208"/>
                  <a:gd name="T56" fmla="*/ 119 w 187"/>
                  <a:gd name="T57" fmla="*/ 96 h 208"/>
                  <a:gd name="T58" fmla="*/ 130 w 187"/>
                  <a:gd name="T59" fmla="*/ 114 h 208"/>
                  <a:gd name="T60" fmla="*/ 142 w 187"/>
                  <a:gd name="T61" fmla="*/ 119 h 208"/>
                  <a:gd name="T62" fmla="*/ 163 w 187"/>
                  <a:gd name="T63" fmla="*/ 127 h 208"/>
                  <a:gd name="T64" fmla="*/ 179 w 187"/>
                  <a:gd name="T65" fmla="*/ 135 h 208"/>
                  <a:gd name="T66" fmla="*/ 184 w 187"/>
                  <a:gd name="T67" fmla="*/ 149 h 208"/>
                  <a:gd name="T68" fmla="*/ 186 w 187"/>
                  <a:gd name="T69" fmla="*/ 165 h 208"/>
                  <a:gd name="T70" fmla="*/ 187 w 187"/>
                  <a:gd name="T71" fmla="*/ 179 h 208"/>
                  <a:gd name="T72" fmla="*/ 187 w 187"/>
                  <a:gd name="T73" fmla="*/ 184 h 208"/>
                  <a:gd name="T74" fmla="*/ 187 w 187"/>
                  <a:gd name="T75" fmla="*/ 189 h 208"/>
                  <a:gd name="T76" fmla="*/ 94 w 187"/>
                  <a:gd name="T77" fmla="*/ 208 h 208"/>
                  <a:gd name="T78" fmla="*/ 0 w 187"/>
                  <a:gd name="T79" fmla="*/ 189 h 208"/>
                  <a:gd name="T80" fmla="*/ 0 w 187"/>
                  <a:gd name="T81" fmla="*/ 186 h 208"/>
                  <a:gd name="T82" fmla="*/ 0 w 187"/>
                  <a:gd name="T83"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208">
                    <a:moveTo>
                      <a:pt x="0" y="184"/>
                    </a:moveTo>
                    <a:cubicBezTo>
                      <a:pt x="0" y="180"/>
                      <a:pt x="1" y="172"/>
                      <a:pt x="1" y="167"/>
                    </a:cubicBezTo>
                    <a:cubicBezTo>
                      <a:pt x="2" y="161"/>
                      <a:pt x="3" y="154"/>
                      <a:pt x="5" y="149"/>
                    </a:cubicBezTo>
                    <a:cubicBezTo>
                      <a:pt x="6" y="144"/>
                      <a:pt x="6" y="140"/>
                      <a:pt x="9" y="135"/>
                    </a:cubicBezTo>
                    <a:cubicBezTo>
                      <a:pt x="14" y="127"/>
                      <a:pt x="39" y="121"/>
                      <a:pt x="46" y="119"/>
                    </a:cubicBezTo>
                    <a:cubicBezTo>
                      <a:pt x="55" y="117"/>
                      <a:pt x="59" y="109"/>
                      <a:pt x="60" y="104"/>
                    </a:cubicBezTo>
                    <a:cubicBezTo>
                      <a:pt x="62" y="98"/>
                      <a:pt x="69" y="96"/>
                      <a:pt x="69" y="96"/>
                    </a:cubicBezTo>
                    <a:cubicBezTo>
                      <a:pt x="70" y="84"/>
                      <a:pt x="68" y="77"/>
                      <a:pt x="67" y="77"/>
                    </a:cubicBezTo>
                    <a:cubicBezTo>
                      <a:pt x="67" y="77"/>
                      <a:pt x="67" y="78"/>
                      <a:pt x="64" y="75"/>
                    </a:cubicBezTo>
                    <a:cubicBezTo>
                      <a:pt x="61" y="72"/>
                      <a:pt x="58" y="65"/>
                      <a:pt x="57" y="61"/>
                    </a:cubicBezTo>
                    <a:cubicBezTo>
                      <a:pt x="57" y="58"/>
                      <a:pt x="58" y="56"/>
                      <a:pt x="58" y="55"/>
                    </a:cubicBezTo>
                    <a:cubicBezTo>
                      <a:pt x="57" y="53"/>
                      <a:pt x="56" y="50"/>
                      <a:pt x="56" y="49"/>
                    </a:cubicBezTo>
                    <a:cubicBezTo>
                      <a:pt x="53" y="42"/>
                      <a:pt x="56" y="32"/>
                      <a:pt x="61" y="26"/>
                    </a:cubicBezTo>
                    <a:cubicBezTo>
                      <a:pt x="60" y="26"/>
                      <a:pt x="60" y="25"/>
                      <a:pt x="59" y="26"/>
                    </a:cubicBezTo>
                    <a:cubicBezTo>
                      <a:pt x="57" y="29"/>
                      <a:pt x="55" y="32"/>
                      <a:pt x="55" y="31"/>
                    </a:cubicBezTo>
                    <a:cubicBezTo>
                      <a:pt x="57" y="16"/>
                      <a:pt x="67" y="4"/>
                      <a:pt x="81" y="1"/>
                    </a:cubicBezTo>
                    <a:cubicBezTo>
                      <a:pt x="89" y="0"/>
                      <a:pt x="95" y="1"/>
                      <a:pt x="98" y="2"/>
                    </a:cubicBezTo>
                    <a:cubicBezTo>
                      <a:pt x="98" y="2"/>
                      <a:pt x="98" y="2"/>
                      <a:pt x="98" y="2"/>
                    </a:cubicBezTo>
                    <a:cubicBezTo>
                      <a:pt x="99" y="2"/>
                      <a:pt x="100" y="2"/>
                      <a:pt x="102" y="3"/>
                    </a:cubicBezTo>
                    <a:cubicBezTo>
                      <a:pt x="102" y="3"/>
                      <a:pt x="102" y="3"/>
                      <a:pt x="102" y="3"/>
                    </a:cubicBezTo>
                    <a:cubicBezTo>
                      <a:pt x="111" y="0"/>
                      <a:pt x="130" y="15"/>
                      <a:pt x="131" y="29"/>
                    </a:cubicBezTo>
                    <a:cubicBezTo>
                      <a:pt x="132" y="29"/>
                      <a:pt x="129" y="26"/>
                      <a:pt x="129" y="26"/>
                    </a:cubicBezTo>
                    <a:cubicBezTo>
                      <a:pt x="128" y="26"/>
                      <a:pt x="128" y="26"/>
                      <a:pt x="128" y="26"/>
                    </a:cubicBezTo>
                    <a:cubicBezTo>
                      <a:pt x="132" y="32"/>
                      <a:pt x="134" y="37"/>
                      <a:pt x="132" y="48"/>
                    </a:cubicBezTo>
                    <a:cubicBezTo>
                      <a:pt x="131" y="50"/>
                      <a:pt x="129" y="53"/>
                      <a:pt x="129" y="54"/>
                    </a:cubicBezTo>
                    <a:cubicBezTo>
                      <a:pt x="129" y="54"/>
                      <a:pt x="132" y="55"/>
                      <a:pt x="131" y="61"/>
                    </a:cubicBezTo>
                    <a:cubicBezTo>
                      <a:pt x="130" y="65"/>
                      <a:pt x="128" y="72"/>
                      <a:pt x="125" y="75"/>
                    </a:cubicBezTo>
                    <a:cubicBezTo>
                      <a:pt x="121" y="78"/>
                      <a:pt x="121" y="77"/>
                      <a:pt x="121" y="77"/>
                    </a:cubicBezTo>
                    <a:cubicBezTo>
                      <a:pt x="121" y="77"/>
                      <a:pt x="118" y="84"/>
                      <a:pt x="119" y="96"/>
                    </a:cubicBezTo>
                    <a:cubicBezTo>
                      <a:pt x="119" y="96"/>
                      <a:pt x="128" y="101"/>
                      <a:pt x="130" y="114"/>
                    </a:cubicBezTo>
                    <a:cubicBezTo>
                      <a:pt x="131" y="115"/>
                      <a:pt x="137" y="117"/>
                      <a:pt x="142" y="119"/>
                    </a:cubicBezTo>
                    <a:cubicBezTo>
                      <a:pt x="149" y="122"/>
                      <a:pt x="156" y="125"/>
                      <a:pt x="163" y="127"/>
                    </a:cubicBezTo>
                    <a:cubicBezTo>
                      <a:pt x="168" y="130"/>
                      <a:pt x="178" y="134"/>
                      <a:pt x="179" y="135"/>
                    </a:cubicBezTo>
                    <a:cubicBezTo>
                      <a:pt x="180" y="136"/>
                      <a:pt x="182" y="139"/>
                      <a:pt x="184" y="149"/>
                    </a:cubicBezTo>
                    <a:cubicBezTo>
                      <a:pt x="185" y="155"/>
                      <a:pt x="185" y="159"/>
                      <a:pt x="186" y="165"/>
                    </a:cubicBezTo>
                    <a:cubicBezTo>
                      <a:pt x="186" y="169"/>
                      <a:pt x="187" y="175"/>
                      <a:pt x="187" y="179"/>
                    </a:cubicBezTo>
                    <a:cubicBezTo>
                      <a:pt x="187" y="181"/>
                      <a:pt x="187" y="182"/>
                      <a:pt x="187" y="184"/>
                    </a:cubicBezTo>
                    <a:cubicBezTo>
                      <a:pt x="187" y="184"/>
                      <a:pt x="187" y="188"/>
                      <a:pt x="187" y="189"/>
                    </a:cubicBezTo>
                    <a:cubicBezTo>
                      <a:pt x="187" y="199"/>
                      <a:pt x="145" y="208"/>
                      <a:pt x="94" y="208"/>
                    </a:cubicBezTo>
                    <a:cubicBezTo>
                      <a:pt x="43" y="208"/>
                      <a:pt x="2" y="199"/>
                      <a:pt x="0" y="189"/>
                    </a:cubicBezTo>
                    <a:cubicBezTo>
                      <a:pt x="0" y="189"/>
                      <a:pt x="0" y="186"/>
                      <a:pt x="0" y="186"/>
                    </a:cubicBezTo>
                    <a:cubicBezTo>
                      <a:pt x="0" y="185"/>
                      <a:pt x="0" y="185"/>
                      <a:pt x="0"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51">
                <a:extLst>
                  <a:ext uri="{FF2B5EF4-FFF2-40B4-BE49-F238E27FC236}">
                    <a16:creationId xmlns:a16="http://schemas.microsoft.com/office/drawing/2014/main" id="{8586EB88-4D97-4F25-9051-EE48E8D25305}"/>
                  </a:ext>
                </a:extLst>
              </p:cNvPr>
              <p:cNvSpPr>
                <a:spLocks/>
              </p:cNvSpPr>
              <p:nvPr/>
            </p:nvSpPr>
            <p:spPr bwMode="auto">
              <a:xfrm>
                <a:off x="5836232" y="4247802"/>
                <a:ext cx="188138" cy="208512"/>
              </a:xfrm>
              <a:custGeom>
                <a:avLst/>
                <a:gdLst>
                  <a:gd name="T0" fmla="*/ 0 w 188"/>
                  <a:gd name="T1" fmla="*/ 184 h 208"/>
                  <a:gd name="T2" fmla="*/ 2 w 188"/>
                  <a:gd name="T3" fmla="*/ 167 h 208"/>
                  <a:gd name="T4" fmla="*/ 5 w 188"/>
                  <a:gd name="T5" fmla="*/ 149 h 208"/>
                  <a:gd name="T6" fmla="*/ 9 w 188"/>
                  <a:gd name="T7" fmla="*/ 135 h 208"/>
                  <a:gd name="T8" fmla="*/ 46 w 188"/>
                  <a:gd name="T9" fmla="*/ 119 h 208"/>
                  <a:gd name="T10" fmla="*/ 60 w 188"/>
                  <a:gd name="T11" fmla="*/ 104 h 208"/>
                  <a:gd name="T12" fmla="*/ 69 w 188"/>
                  <a:gd name="T13" fmla="*/ 96 h 208"/>
                  <a:gd name="T14" fmla="*/ 68 w 188"/>
                  <a:gd name="T15" fmla="*/ 77 h 208"/>
                  <a:gd name="T16" fmla="*/ 64 w 188"/>
                  <a:gd name="T17" fmla="*/ 74 h 208"/>
                  <a:gd name="T18" fmla="*/ 58 w 188"/>
                  <a:gd name="T19" fmla="*/ 61 h 208"/>
                  <a:gd name="T20" fmla="*/ 59 w 188"/>
                  <a:gd name="T21" fmla="*/ 55 h 208"/>
                  <a:gd name="T22" fmla="*/ 56 w 188"/>
                  <a:gd name="T23" fmla="*/ 49 h 208"/>
                  <a:gd name="T24" fmla="*/ 61 w 188"/>
                  <a:gd name="T25" fmla="*/ 26 h 208"/>
                  <a:gd name="T26" fmla="*/ 60 w 188"/>
                  <a:gd name="T27" fmla="*/ 26 h 208"/>
                  <a:gd name="T28" fmla="*/ 56 w 188"/>
                  <a:gd name="T29" fmla="*/ 31 h 208"/>
                  <a:gd name="T30" fmla="*/ 81 w 188"/>
                  <a:gd name="T31" fmla="*/ 1 h 208"/>
                  <a:gd name="T32" fmla="*/ 98 w 188"/>
                  <a:gd name="T33" fmla="*/ 2 h 208"/>
                  <a:gd name="T34" fmla="*/ 98 w 188"/>
                  <a:gd name="T35" fmla="*/ 2 h 208"/>
                  <a:gd name="T36" fmla="*/ 102 w 188"/>
                  <a:gd name="T37" fmla="*/ 3 h 208"/>
                  <a:gd name="T38" fmla="*/ 102 w 188"/>
                  <a:gd name="T39" fmla="*/ 3 h 208"/>
                  <a:gd name="T40" fmla="*/ 132 w 188"/>
                  <a:gd name="T41" fmla="*/ 29 h 208"/>
                  <a:gd name="T42" fmla="*/ 129 w 188"/>
                  <a:gd name="T43" fmla="*/ 26 h 208"/>
                  <a:gd name="T44" fmla="*/ 128 w 188"/>
                  <a:gd name="T45" fmla="*/ 26 h 208"/>
                  <a:gd name="T46" fmla="*/ 132 w 188"/>
                  <a:gd name="T47" fmla="*/ 48 h 208"/>
                  <a:gd name="T48" fmla="*/ 129 w 188"/>
                  <a:gd name="T49" fmla="*/ 54 h 208"/>
                  <a:gd name="T50" fmla="*/ 131 w 188"/>
                  <a:gd name="T51" fmla="*/ 61 h 208"/>
                  <a:gd name="T52" fmla="*/ 125 w 188"/>
                  <a:gd name="T53" fmla="*/ 75 h 208"/>
                  <a:gd name="T54" fmla="*/ 121 w 188"/>
                  <a:gd name="T55" fmla="*/ 77 h 208"/>
                  <a:gd name="T56" fmla="*/ 119 w 188"/>
                  <a:gd name="T57" fmla="*/ 96 h 208"/>
                  <a:gd name="T58" fmla="*/ 130 w 188"/>
                  <a:gd name="T59" fmla="*/ 114 h 208"/>
                  <a:gd name="T60" fmla="*/ 142 w 188"/>
                  <a:gd name="T61" fmla="*/ 119 h 208"/>
                  <a:gd name="T62" fmla="*/ 163 w 188"/>
                  <a:gd name="T63" fmla="*/ 127 h 208"/>
                  <a:gd name="T64" fmla="*/ 180 w 188"/>
                  <a:gd name="T65" fmla="*/ 135 h 208"/>
                  <a:gd name="T66" fmla="*/ 184 w 188"/>
                  <a:gd name="T67" fmla="*/ 149 h 208"/>
                  <a:gd name="T68" fmla="*/ 186 w 188"/>
                  <a:gd name="T69" fmla="*/ 165 h 208"/>
                  <a:gd name="T70" fmla="*/ 187 w 188"/>
                  <a:gd name="T71" fmla="*/ 179 h 208"/>
                  <a:gd name="T72" fmla="*/ 188 w 188"/>
                  <a:gd name="T73" fmla="*/ 184 h 208"/>
                  <a:gd name="T74" fmla="*/ 187 w 188"/>
                  <a:gd name="T75" fmla="*/ 189 h 208"/>
                  <a:gd name="T76" fmla="*/ 94 w 188"/>
                  <a:gd name="T77" fmla="*/ 208 h 208"/>
                  <a:gd name="T78" fmla="*/ 0 w 188"/>
                  <a:gd name="T79" fmla="*/ 189 h 208"/>
                  <a:gd name="T80" fmla="*/ 0 w 188"/>
                  <a:gd name="T81" fmla="*/ 186 h 208"/>
                  <a:gd name="T82" fmla="*/ 0 w 188"/>
                  <a:gd name="T83"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8">
                    <a:moveTo>
                      <a:pt x="0" y="184"/>
                    </a:moveTo>
                    <a:cubicBezTo>
                      <a:pt x="0" y="180"/>
                      <a:pt x="1" y="172"/>
                      <a:pt x="2" y="167"/>
                    </a:cubicBezTo>
                    <a:cubicBezTo>
                      <a:pt x="2" y="161"/>
                      <a:pt x="3" y="154"/>
                      <a:pt x="5" y="149"/>
                    </a:cubicBezTo>
                    <a:cubicBezTo>
                      <a:pt x="6" y="144"/>
                      <a:pt x="6" y="140"/>
                      <a:pt x="9" y="135"/>
                    </a:cubicBezTo>
                    <a:cubicBezTo>
                      <a:pt x="14" y="127"/>
                      <a:pt x="39" y="121"/>
                      <a:pt x="46" y="119"/>
                    </a:cubicBezTo>
                    <a:cubicBezTo>
                      <a:pt x="55" y="117"/>
                      <a:pt x="59" y="109"/>
                      <a:pt x="60" y="104"/>
                    </a:cubicBezTo>
                    <a:cubicBezTo>
                      <a:pt x="62" y="98"/>
                      <a:pt x="69" y="96"/>
                      <a:pt x="69" y="96"/>
                    </a:cubicBezTo>
                    <a:cubicBezTo>
                      <a:pt x="70" y="84"/>
                      <a:pt x="68" y="77"/>
                      <a:pt x="68" y="77"/>
                    </a:cubicBezTo>
                    <a:cubicBezTo>
                      <a:pt x="68" y="77"/>
                      <a:pt x="67" y="78"/>
                      <a:pt x="64" y="74"/>
                    </a:cubicBezTo>
                    <a:cubicBezTo>
                      <a:pt x="61" y="72"/>
                      <a:pt x="59" y="65"/>
                      <a:pt x="58" y="61"/>
                    </a:cubicBezTo>
                    <a:cubicBezTo>
                      <a:pt x="57" y="58"/>
                      <a:pt x="58" y="56"/>
                      <a:pt x="59" y="55"/>
                    </a:cubicBezTo>
                    <a:cubicBezTo>
                      <a:pt x="58" y="53"/>
                      <a:pt x="56" y="50"/>
                      <a:pt x="56" y="49"/>
                    </a:cubicBezTo>
                    <a:cubicBezTo>
                      <a:pt x="54" y="42"/>
                      <a:pt x="56" y="32"/>
                      <a:pt x="61" y="26"/>
                    </a:cubicBezTo>
                    <a:cubicBezTo>
                      <a:pt x="60" y="26"/>
                      <a:pt x="60" y="25"/>
                      <a:pt x="60" y="26"/>
                    </a:cubicBezTo>
                    <a:cubicBezTo>
                      <a:pt x="57" y="29"/>
                      <a:pt x="56" y="32"/>
                      <a:pt x="56" y="31"/>
                    </a:cubicBezTo>
                    <a:cubicBezTo>
                      <a:pt x="57" y="16"/>
                      <a:pt x="67" y="4"/>
                      <a:pt x="81" y="1"/>
                    </a:cubicBezTo>
                    <a:cubicBezTo>
                      <a:pt x="89" y="0"/>
                      <a:pt x="95" y="1"/>
                      <a:pt x="98" y="2"/>
                    </a:cubicBezTo>
                    <a:cubicBezTo>
                      <a:pt x="98" y="2"/>
                      <a:pt x="98" y="2"/>
                      <a:pt x="98" y="2"/>
                    </a:cubicBezTo>
                    <a:cubicBezTo>
                      <a:pt x="99" y="2"/>
                      <a:pt x="101" y="2"/>
                      <a:pt x="102" y="3"/>
                    </a:cubicBezTo>
                    <a:cubicBezTo>
                      <a:pt x="102" y="3"/>
                      <a:pt x="102" y="3"/>
                      <a:pt x="102" y="3"/>
                    </a:cubicBezTo>
                    <a:cubicBezTo>
                      <a:pt x="111" y="0"/>
                      <a:pt x="130" y="15"/>
                      <a:pt x="132" y="29"/>
                    </a:cubicBezTo>
                    <a:cubicBezTo>
                      <a:pt x="132" y="29"/>
                      <a:pt x="130" y="26"/>
                      <a:pt x="129" y="26"/>
                    </a:cubicBezTo>
                    <a:cubicBezTo>
                      <a:pt x="128" y="26"/>
                      <a:pt x="128" y="26"/>
                      <a:pt x="128" y="26"/>
                    </a:cubicBezTo>
                    <a:cubicBezTo>
                      <a:pt x="132" y="32"/>
                      <a:pt x="134" y="37"/>
                      <a:pt x="132" y="48"/>
                    </a:cubicBezTo>
                    <a:cubicBezTo>
                      <a:pt x="131" y="50"/>
                      <a:pt x="130" y="53"/>
                      <a:pt x="129" y="54"/>
                    </a:cubicBezTo>
                    <a:cubicBezTo>
                      <a:pt x="129" y="54"/>
                      <a:pt x="132" y="55"/>
                      <a:pt x="131" y="61"/>
                    </a:cubicBezTo>
                    <a:cubicBezTo>
                      <a:pt x="130" y="65"/>
                      <a:pt x="128" y="72"/>
                      <a:pt x="125" y="75"/>
                    </a:cubicBezTo>
                    <a:cubicBezTo>
                      <a:pt x="121" y="78"/>
                      <a:pt x="121" y="77"/>
                      <a:pt x="121" y="77"/>
                    </a:cubicBezTo>
                    <a:cubicBezTo>
                      <a:pt x="121" y="77"/>
                      <a:pt x="118" y="84"/>
                      <a:pt x="119" y="96"/>
                    </a:cubicBezTo>
                    <a:cubicBezTo>
                      <a:pt x="119" y="96"/>
                      <a:pt x="128" y="101"/>
                      <a:pt x="130" y="114"/>
                    </a:cubicBezTo>
                    <a:cubicBezTo>
                      <a:pt x="131" y="115"/>
                      <a:pt x="137" y="117"/>
                      <a:pt x="142" y="119"/>
                    </a:cubicBezTo>
                    <a:cubicBezTo>
                      <a:pt x="149" y="122"/>
                      <a:pt x="156" y="125"/>
                      <a:pt x="163" y="127"/>
                    </a:cubicBezTo>
                    <a:cubicBezTo>
                      <a:pt x="168" y="130"/>
                      <a:pt x="178" y="134"/>
                      <a:pt x="180" y="135"/>
                    </a:cubicBezTo>
                    <a:cubicBezTo>
                      <a:pt x="180" y="136"/>
                      <a:pt x="182" y="139"/>
                      <a:pt x="184" y="149"/>
                    </a:cubicBezTo>
                    <a:cubicBezTo>
                      <a:pt x="185" y="155"/>
                      <a:pt x="185" y="159"/>
                      <a:pt x="186" y="165"/>
                    </a:cubicBezTo>
                    <a:cubicBezTo>
                      <a:pt x="186" y="169"/>
                      <a:pt x="187" y="175"/>
                      <a:pt x="187" y="179"/>
                    </a:cubicBezTo>
                    <a:cubicBezTo>
                      <a:pt x="187" y="181"/>
                      <a:pt x="188" y="182"/>
                      <a:pt x="188" y="184"/>
                    </a:cubicBezTo>
                    <a:cubicBezTo>
                      <a:pt x="188" y="184"/>
                      <a:pt x="187" y="188"/>
                      <a:pt x="187" y="189"/>
                    </a:cubicBezTo>
                    <a:cubicBezTo>
                      <a:pt x="187" y="199"/>
                      <a:pt x="146" y="208"/>
                      <a:pt x="94" y="208"/>
                    </a:cubicBezTo>
                    <a:cubicBezTo>
                      <a:pt x="43" y="208"/>
                      <a:pt x="2" y="199"/>
                      <a:pt x="0" y="189"/>
                    </a:cubicBezTo>
                    <a:cubicBezTo>
                      <a:pt x="0" y="189"/>
                      <a:pt x="0" y="186"/>
                      <a:pt x="0" y="186"/>
                    </a:cubicBezTo>
                    <a:cubicBezTo>
                      <a:pt x="0" y="185"/>
                      <a:pt x="0" y="185"/>
                      <a:pt x="0"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sp>
        <p:nvSpPr>
          <p:cNvPr id="80" name="Rectangle 79">
            <a:extLst>
              <a:ext uri="{FF2B5EF4-FFF2-40B4-BE49-F238E27FC236}">
                <a16:creationId xmlns:a16="http://schemas.microsoft.com/office/drawing/2014/main" id="{5C4C5CA3-55B0-4C58-9DB6-CC472FBAB3A9}"/>
              </a:ext>
            </a:extLst>
          </p:cNvPr>
          <p:cNvSpPr/>
          <p:nvPr/>
        </p:nvSpPr>
        <p:spPr>
          <a:xfrm>
            <a:off x="6390655" y="2041019"/>
            <a:ext cx="4932000" cy="599545"/>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err="1">
                <a:solidFill>
                  <a:schemeClr val="bg1"/>
                </a:solidFill>
              </a:rPr>
              <a:t>Eingrenzung</a:t>
            </a:r>
            <a:r>
              <a:rPr lang="en-US" sz="2000" b="1" spc="-20" dirty="0">
                <a:solidFill>
                  <a:schemeClr val="bg1"/>
                </a:solidFill>
              </a:rPr>
              <a:t> der </a:t>
            </a:r>
            <a:r>
              <a:rPr lang="en-US" sz="2000" b="1" spc="-20" dirty="0" err="1">
                <a:solidFill>
                  <a:schemeClr val="bg1"/>
                </a:solidFill>
              </a:rPr>
              <a:t>Kandidaten</a:t>
            </a:r>
            <a:endParaRPr lang="en-US" sz="2000" b="1" spc="-20" dirty="0">
              <a:solidFill>
                <a:schemeClr val="bg1"/>
              </a:solidFill>
            </a:endParaRPr>
          </a:p>
        </p:txBody>
      </p:sp>
      <p:sp>
        <p:nvSpPr>
          <p:cNvPr id="81" name="Rectangle 80">
            <a:extLst>
              <a:ext uri="{FF2B5EF4-FFF2-40B4-BE49-F238E27FC236}">
                <a16:creationId xmlns:a16="http://schemas.microsoft.com/office/drawing/2014/main" id="{F450F7B6-E6D9-499C-872B-6FC8625F9A18}"/>
              </a:ext>
            </a:extLst>
          </p:cNvPr>
          <p:cNvSpPr/>
          <p:nvPr/>
        </p:nvSpPr>
        <p:spPr>
          <a:xfrm>
            <a:off x="561974" y="2041019"/>
            <a:ext cx="4932000" cy="599545"/>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err="1">
                <a:solidFill>
                  <a:schemeClr val="bg1"/>
                </a:solidFill>
              </a:rPr>
              <a:t>Auswahl</a:t>
            </a:r>
            <a:r>
              <a:rPr lang="en-US" sz="2000" b="1" spc="-20" dirty="0">
                <a:solidFill>
                  <a:schemeClr val="bg1"/>
                </a:solidFill>
              </a:rPr>
              <a:t> des Spielers</a:t>
            </a:r>
          </a:p>
        </p:txBody>
      </p:sp>
      <p:sp>
        <p:nvSpPr>
          <p:cNvPr id="82" name="Oval 81">
            <a:extLst>
              <a:ext uri="{FF2B5EF4-FFF2-40B4-BE49-F238E27FC236}">
                <a16:creationId xmlns:a16="http://schemas.microsoft.com/office/drawing/2014/main" id="{F854CDDE-75E3-4475-B158-4A26D42A6057}"/>
              </a:ext>
            </a:extLst>
          </p:cNvPr>
          <p:cNvSpPr/>
          <p:nvPr/>
        </p:nvSpPr>
        <p:spPr>
          <a:xfrm>
            <a:off x="770022" y="2105924"/>
            <a:ext cx="452387" cy="442762"/>
          </a:xfrm>
          <a:prstGeom prst="ellipse">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1a</a:t>
            </a:r>
          </a:p>
        </p:txBody>
      </p:sp>
      <p:sp>
        <p:nvSpPr>
          <p:cNvPr id="83" name="Oval 82">
            <a:extLst>
              <a:ext uri="{FF2B5EF4-FFF2-40B4-BE49-F238E27FC236}">
                <a16:creationId xmlns:a16="http://schemas.microsoft.com/office/drawing/2014/main" id="{9D847503-F159-4FEA-BB7A-DEFBD4357F05}"/>
              </a:ext>
            </a:extLst>
          </p:cNvPr>
          <p:cNvSpPr/>
          <p:nvPr/>
        </p:nvSpPr>
        <p:spPr>
          <a:xfrm>
            <a:off x="6551273" y="2105924"/>
            <a:ext cx="452387" cy="442762"/>
          </a:xfrm>
          <a:prstGeom prst="ellipse">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1b</a:t>
            </a:r>
          </a:p>
        </p:txBody>
      </p:sp>
      <p:sp>
        <p:nvSpPr>
          <p:cNvPr id="84" name="TextBox 83">
            <a:extLst>
              <a:ext uri="{FF2B5EF4-FFF2-40B4-BE49-F238E27FC236}">
                <a16:creationId xmlns:a16="http://schemas.microsoft.com/office/drawing/2014/main" id="{DB874390-C8B9-4EC7-A7BC-1044CCEA3677}"/>
              </a:ext>
            </a:extLst>
          </p:cNvPr>
          <p:cNvSpPr txBox="1"/>
          <p:nvPr/>
        </p:nvSpPr>
        <p:spPr>
          <a:xfrm>
            <a:off x="682907" y="2831358"/>
            <a:ext cx="4537275"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Kyle Walker (Manchester City): </a:t>
            </a:r>
          </a:p>
          <a:p>
            <a:pPr marL="285750" indent="-285750" algn="l" defTabSz="360000">
              <a:spcBef>
                <a:spcPts val="600"/>
              </a:spcBef>
              <a:buFont typeface="Wingdings" panose="05000000000000000000" pitchFamily="2" charset="2"/>
              <a:buChar char="§"/>
            </a:pPr>
            <a:r>
              <a:rPr lang="en-US" sz="1600" spc="-20" dirty="0"/>
              <a:t>Seine </a:t>
            </a:r>
            <a:r>
              <a:rPr lang="en-US" sz="1600" spc="-20" dirty="0" err="1"/>
              <a:t>Hauptaufgabe</a:t>
            </a:r>
            <a:r>
              <a:rPr lang="en-US" sz="1600" spc="-20" dirty="0"/>
              <a:t> in </a:t>
            </a:r>
            <a:r>
              <a:rPr lang="en-US" sz="1600" spc="-20" dirty="0" err="1"/>
              <a:t>Guardiolas</a:t>
            </a:r>
            <a:r>
              <a:rPr lang="en-US" sz="1600" spc="-20" dirty="0"/>
              <a:t> System </a:t>
            </a:r>
            <a:r>
              <a:rPr lang="en-US" sz="1600" spc="-20" dirty="0" err="1"/>
              <a:t>ist</a:t>
            </a:r>
            <a:r>
              <a:rPr lang="en-US" sz="1600" spc="-20" dirty="0"/>
              <a:t> die Balance und </a:t>
            </a:r>
            <a:r>
              <a:rPr lang="en-US" sz="1600" spc="-20" dirty="0" err="1"/>
              <a:t>Absicherung</a:t>
            </a:r>
            <a:r>
              <a:rPr lang="en-US" sz="1600" spc="-20" dirty="0"/>
              <a:t> </a:t>
            </a:r>
            <a:r>
              <a:rPr lang="en-US" sz="1600" spc="-20" dirty="0" err="1"/>
              <a:t>gegen</a:t>
            </a:r>
            <a:r>
              <a:rPr lang="en-US" sz="1600" spc="-20" dirty="0"/>
              <a:t> </a:t>
            </a:r>
            <a:r>
              <a:rPr lang="en-US" sz="1600" spc="-20" dirty="0" err="1"/>
              <a:t>Konter</a:t>
            </a:r>
            <a:r>
              <a:rPr lang="en-US" sz="1600" spc="-20" dirty="0"/>
              <a:t> </a:t>
            </a:r>
          </a:p>
          <a:p>
            <a:pPr marL="285750" indent="-285750" algn="l" defTabSz="360000">
              <a:spcBef>
                <a:spcPts val="600"/>
              </a:spcBef>
              <a:buFont typeface="Wingdings" panose="05000000000000000000" pitchFamily="2" charset="2"/>
              <a:buChar char="§"/>
            </a:pPr>
            <a:r>
              <a:rPr lang="en-US" sz="1600" spc="-20" dirty="0" err="1"/>
              <a:t>Im</a:t>
            </a:r>
            <a:r>
              <a:rPr lang="en-US" sz="1600" spc="-20" dirty="0"/>
              <a:t> </a:t>
            </a:r>
            <a:r>
              <a:rPr lang="en-US" sz="1600" spc="-20" dirty="0" err="1"/>
              <a:t>Ballbesitz</a:t>
            </a:r>
            <a:r>
              <a:rPr lang="en-US" sz="1600" spc="-20" dirty="0"/>
              <a:t> </a:t>
            </a:r>
            <a:r>
              <a:rPr lang="en-US" sz="1600" spc="-20" dirty="0" err="1"/>
              <a:t>rückt</a:t>
            </a:r>
            <a:r>
              <a:rPr lang="en-US" sz="1600" spc="-20" dirty="0"/>
              <a:t> Walker ins </a:t>
            </a:r>
            <a:r>
              <a:rPr lang="en-US" sz="1600" spc="-20" dirty="0" err="1"/>
              <a:t>Zentrum</a:t>
            </a:r>
            <a:r>
              <a:rPr lang="en-US" sz="1600" spc="-20" dirty="0"/>
              <a:t> und </a:t>
            </a:r>
            <a:r>
              <a:rPr lang="en-US" sz="1600" spc="-20" dirty="0" err="1"/>
              <a:t>bildet</a:t>
            </a:r>
            <a:r>
              <a:rPr lang="en-US" sz="1600" spc="-20" dirty="0"/>
              <a:t> </a:t>
            </a:r>
            <a:r>
              <a:rPr lang="en-US" sz="1600" spc="-20" dirty="0" err="1"/>
              <a:t>im</a:t>
            </a:r>
            <a:r>
              <a:rPr lang="en-US" sz="1600" spc="-20" dirty="0"/>
              <a:t> Aufbau </a:t>
            </a:r>
            <a:r>
              <a:rPr lang="en-US" sz="1600" spc="-20" dirty="0" err="1"/>
              <a:t>eine</a:t>
            </a:r>
            <a:r>
              <a:rPr lang="en-US" sz="1600" spc="-20" dirty="0"/>
              <a:t> 3er </a:t>
            </a:r>
            <a:r>
              <a:rPr lang="en-US" sz="1600" spc="-20" dirty="0" err="1"/>
              <a:t>Kette</a:t>
            </a:r>
            <a:r>
              <a:rPr lang="en-US" sz="1600" spc="-20" dirty="0"/>
              <a:t>. </a:t>
            </a:r>
            <a:r>
              <a:rPr lang="en-US" sz="1600" spc="-20" dirty="0" err="1"/>
              <a:t>Alternativ</a:t>
            </a:r>
            <a:r>
              <a:rPr lang="en-US" sz="1600" spc="-20" dirty="0"/>
              <a:t> </a:t>
            </a:r>
            <a:r>
              <a:rPr lang="en-US" sz="1600" spc="-20" dirty="0" err="1"/>
              <a:t>rückt</a:t>
            </a:r>
            <a:r>
              <a:rPr lang="en-US" sz="1600" spc="-20" dirty="0"/>
              <a:t> er ins </a:t>
            </a:r>
            <a:r>
              <a:rPr lang="en-US" sz="1600" spc="-20" dirty="0" err="1"/>
              <a:t>Mittelfeld</a:t>
            </a:r>
            <a:r>
              <a:rPr lang="en-US" sz="1600" spc="-20" dirty="0"/>
              <a:t> auf </a:t>
            </a:r>
            <a:r>
              <a:rPr lang="en-US" sz="1600" spc="-20" dirty="0" err="1"/>
              <a:t>Höhe</a:t>
            </a:r>
            <a:r>
              <a:rPr lang="en-US" sz="1600" spc="-20" dirty="0"/>
              <a:t> des 6ers </a:t>
            </a:r>
            <a:r>
              <a:rPr lang="en-US" sz="1600" spc="-20" dirty="0" err="1"/>
              <a:t>vor</a:t>
            </a:r>
            <a:r>
              <a:rPr lang="en-US" sz="1600" spc="-20" dirty="0"/>
              <a:t> </a:t>
            </a:r>
          </a:p>
          <a:p>
            <a:pPr marL="285750" indent="-285750" algn="l" defTabSz="360000">
              <a:spcBef>
                <a:spcPts val="600"/>
              </a:spcBef>
              <a:buFont typeface="Wingdings" panose="05000000000000000000" pitchFamily="2" charset="2"/>
              <a:buChar char="§"/>
            </a:pPr>
            <a:r>
              <a:rPr lang="en-US" sz="1600" spc="-20" dirty="0"/>
              <a:t>Er </a:t>
            </a:r>
            <a:r>
              <a:rPr lang="en-US" sz="1600" spc="-20" dirty="0" err="1"/>
              <a:t>überzeugt</a:t>
            </a:r>
            <a:r>
              <a:rPr lang="en-US" sz="1600" spc="-20" dirty="0"/>
              <a:t> </a:t>
            </a:r>
            <a:r>
              <a:rPr lang="en-US" sz="1600" spc="-20" dirty="0" err="1"/>
              <a:t>mit</a:t>
            </a:r>
            <a:r>
              <a:rPr lang="en-US" sz="1600" spc="-20" dirty="0"/>
              <a:t> </a:t>
            </a:r>
            <a:r>
              <a:rPr lang="en-US" sz="1600" spc="-20" dirty="0" err="1"/>
              <a:t>einer</a:t>
            </a:r>
            <a:r>
              <a:rPr lang="en-US" sz="1600" spc="-20" dirty="0"/>
              <a:t> </a:t>
            </a:r>
            <a:r>
              <a:rPr lang="en-US" sz="1600" spc="-20" dirty="0" err="1"/>
              <a:t>enormen</a:t>
            </a:r>
            <a:r>
              <a:rPr lang="en-US" sz="1600" spc="-20" dirty="0"/>
              <a:t> </a:t>
            </a:r>
            <a:r>
              <a:rPr lang="en-US" sz="1600" spc="-20" dirty="0" err="1"/>
              <a:t>Passsicherheit</a:t>
            </a:r>
            <a:r>
              <a:rPr lang="en-US" sz="1600" spc="-20" dirty="0"/>
              <a:t> und </a:t>
            </a:r>
            <a:r>
              <a:rPr lang="en-US" sz="1600" spc="-20" dirty="0" err="1"/>
              <a:t>einem</a:t>
            </a:r>
            <a:r>
              <a:rPr lang="en-US" sz="1600" spc="-20" dirty="0"/>
              <a:t> </a:t>
            </a:r>
            <a:r>
              <a:rPr lang="en-US" sz="1600" spc="-20" dirty="0" err="1"/>
              <a:t>progressiven</a:t>
            </a:r>
            <a:r>
              <a:rPr lang="en-US" sz="1600" spc="-20" dirty="0"/>
              <a:t> </a:t>
            </a:r>
            <a:r>
              <a:rPr lang="en-US" sz="1600" spc="-20" dirty="0" err="1"/>
              <a:t>Passspiel</a:t>
            </a:r>
            <a:endParaRPr lang="en-US" sz="1600" spc="-20" dirty="0"/>
          </a:p>
          <a:p>
            <a:pPr marL="285750" indent="-285750" algn="l" defTabSz="360000">
              <a:spcBef>
                <a:spcPts val="600"/>
              </a:spcBef>
              <a:buFont typeface="Wingdings" panose="05000000000000000000" pitchFamily="2" charset="2"/>
              <a:buChar char="§"/>
            </a:pPr>
            <a:r>
              <a:rPr lang="en-US" sz="1600" spc="-20" dirty="0"/>
              <a:t>Seine </a:t>
            </a:r>
            <a:r>
              <a:rPr lang="en-US" sz="1600" spc="-20" dirty="0" err="1"/>
              <a:t>größte</a:t>
            </a:r>
            <a:r>
              <a:rPr lang="en-US" sz="1600" spc="-20" dirty="0"/>
              <a:t> </a:t>
            </a:r>
            <a:r>
              <a:rPr lang="en-US" sz="1600" spc="-20" dirty="0" err="1"/>
              <a:t>Stärke</a:t>
            </a:r>
            <a:r>
              <a:rPr lang="en-US" sz="1600" spc="-20" dirty="0"/>
              <a:t> </a:t>
            </a:r>
            <a:r>
              <a:rPr lang="en-US" sz="1600" spc="-20" dirty="0" err="1"/>
              <a:t>ist</a:t>
            </a:r>
            <a:r>
              <a:rPr lang="en-US" sz="1600" spc="-20" dirty="0"/>
              <a:t> seine Physis. Er </a:t>
            </a:r>
            <a:r>
              <a:rPr lang="en-US" sz="1600" spc="-20" dirty="0" err="1"/>
              <a:t>ist</a:t>
            </a:r>
            <a:r>
              <a:rPr lang="en-US" sz="1600" spc="-20" dirty="0"/>
              <a:t> </a:t>
            </a:r>
            <a:r>
              <a:rPr lang="en-US" sz="1600" spc="-20" dirty="0" err="1"/>
              <a:t>enorm</a:t>
            </a:r>
            <a:r>
              <a:rPr lang="en-US" sz="1600" spc="-20" dirty="0"/>
              <a:t> schnell und </a:t>
            </a:r>
            <a:r>
              <a:rPr lang="en-US" sz="1600" spc="-20" dirty="0" err="1"/>
              <a:t>daher</a:t>
            </a:r>
            <a:r>
              <a:rPr lang="en-US" sz="1600" spc="-20" dirty="0"/>
              <a:t> ideal </a:t>
            </a:r>
            <a:r>
              <a:rPr lang="en-US" sz="1600" spc="-20" dirty="0" err="1"/>
              <a:t>geeignet</a:t>
            </a:r>
            <a:r>
              <a:rPr lang="en-US" sz="1600" spc="-20" dirty="0"/>
              <a:t> </a:t>
            </a:r>
            <a:r>
              <a:rPr lang="en-US" sz="1600" spc="-20" dirty="0" err="1"/>
              <a:t>für</a:t>
            </a:r>
            <a:r>
              <a:rPr lang="en-US" sz="1600" spc="-20" dirty="0"/>
              <a:t> </a:t>
            </a:r>
            <a:r>
              <a:rPr lang="en-US" sz="1600" spc="-20" dirty="0" err="1"/>
              <a:t>Guardiolas</a:t>
            </a:r>
            <a:r>
              <a:rPr lang="en-US" sz="1600" spc="-20" dirty="0"/>
              <a:t> </a:t>
            </a:r>
            <a:r>
              <a:rPr lang="en-US" sz="1600" spc="-20" dirty="0" err="1"/>
              <a:t>risiko-behafteten</a:t>
            </a:r>
            <a:r>
              <a:rPr lang="en-US" sz="1600" spc="-20" dirty="0"/>
              <a:t> </a:t>
            </a:r>
            <a:r>
              <a:rPr lang="en-US" sz="1600" spc="-20" dirty="0" err="1"/>
              <a:t>Spielsystem</a:t>
            </a:r>
            <a:endParaRPr lang="en-US" sz="1600" spc="-20" dirty="0"/>
          </a:p>
        </p:txBody>
      </p:sp>
      <p:sp>
        <p:nvSpPr>
          <p:cNvPr id="94" name="Oval 93">
            <a:extLst>
              <a:ext uri="{FF2B5EF4-FFF2-40B4-BE49-F238E27FC236}">
                <a16:creationId xmlns:a16="http://schemas.microsoft.com/office/drawing/2014/main" id="{193FF6A1-C0E5-4DD2-B0CC-43ABA23E886D}"/>
              </a:ext>
            </a:extLst>
          </p:cNvPr>
          <p:cNvSpPr/>
          <p:nvPr/>
        </p:nvSpPr>
        <p:spPr>
          <a:xfrm>
            <a:off x="5674990" y="3852812"/>
            <a:ext cx="504000" cy="504000"/>
          </a:xfrm>
          <a:prstGeom prst="ellipse">
            <a:avLst/>
          </a:prstGeom>
          <a:solidFill>
            <a:schemeClr val="bg1"/>
          </a:solidFill>
          <a:ln w="3810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800" b="1" spc="-20" dirty="0">
                <a:solidFill>
                  <a:srgbClr val="1A5CB0"/>
                </a:solidFill>
              </a:rPr>
              <a:t>+</a:t>
            </a:r>
          </a:p>
        </p:txBody>
      </p:sp>
      <p:sp>
        <p:nvSpPr>
          <p:cNvPr id="85" name="Oval 84">
            <a:extLst>
              <a:ext uri="{FF2B5EF4-FFF2-40B4-BE49-F238E27FC236}">
                <a16:creationId xmlns:a16="http://schemas.microsoft.com/office/drawing/2014/main" id="{23456153-0B98-4B95-80A6-7EB2E5F1015B}"/>
              </a:ext>
            </a:extLst>
          </p:cNvPr>
          <p:cNvSpPr/>
          <p:nvPr/>
        </p:nvSpPr>
        <p:spPr>
          <a:xfrm>
            <a:off x="597967" y="222894"/>
            <a:ext cx="324000" cy="324000"/>
          </a:xfrm>
          <a:prstGeom prst="ellipse">
            <a:avLst/>
          </a:prstGeom>
          <a:solidFill>
            <a:schemeClr val="bg1"/>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1</a:t>
            </a:r>
          </a:p>
        </p:txBody>
      </p:sp>
      <p:sp>
        <p:nvSpPr>
          <p:cNvPr id="86" name="Slide Number Placeholder 85">
            <a:extLst>
              <a:ext uri="{FF2B5EF4-FFF2-40B4-BE49-F238E27FC236}">
                <a16:creationId xmlns:a16="http://schemas.microsoft.com/office/drawing/2014/main" id="{1AD2F130-A95D-4606-AA19-1639F1E36871}"/>
              </a:ext>
            </a:extLst>
          </p:cNvPr>
          <p:cNvSpPr>
            <a:spLocks noGrp="1"/>
          </p:cNvSpPr>
          <p:nvPr>
            <p:ph type="sldNum" sz="quarter" idx="11"/>
          </p:nvPr>
        </p:nvSpPr>
        <p:spPr/>
        <p:txBody>
          <a:bodyPr/>
          <a:lstStyle/>
          <a:p>
            <a:fld id="{07AB412F-5F68-FF4B-85B7-62534E294F92}" type="slidenum">
              <a:rPr lang="de-DE" smtClean="0"/>
              <a:pPr/>
              <a:t>20</a:t>
            </a:fld>
            <a:endParaRPr lang="de-DE"/>
          </a:p>
        </p:txBody>
      </p:sp>
    </p:spTree>
    <p:extLst>
      <p:ext uri="{BB962C8B-B14F-4D97-AF65-F5344CB8AC3E}">
        <p14:creationId xmlns:p14="http://schemas.microsoft.com/office/powerpoint/2010/main" val="3705761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7BF458EE-79B9-482F-B7E1-342CE622AF6A}"/>
              </a:ext>
            </a:extLst>
          </p:cNvPr>
          <p:cNvGraphicFramePr>
            <a:graphicFrameLocks noChangeAspect="1"/>
          </p:cNvGraphicFramePr>
          <p:nvPr>
            <p:custDataLst>
              <p:tags r:id="rId2"/>
            </p:custDataLst>
            <p:extLst>
              <p:ext uri="{D42A27DB-BD31-4B8C-83A1-F6EECF244321}">
                <p14:modId xmlns:p14="http://schemas.microsoft.com/office/powerpoint/2010/main" val="805577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84" name="think-cell Slide" r:id="rId7" imgW="415" imgH="416" progId="TCLayout.ActiveDocument.1">
                  <p:embed/>
                </p:oleObj>
              </mc:Choice>
              <mc:Fallback>
                <p:oleObj name="think-cell Slide" r:id="rId7" imgW="415" imgH="416" progId="TCLayout.ActiveDocument.1">
                  <p:embed/>
                  <p:pic>
                    <p:nvPicPr>
                      <p:cNvPr id="7" name="Object 6" hidden="1">
                        <a:extLst>
                          <a:ext uri="{FF2B5EF4-FFF2-40B4-BE49-F238E27FC236}">
                            <a16:creationId xmlns:a16="http://schemas.microsoft.com/office/drawing/2014/main" id="{7BF458EE-79B9-482F-B7E1-342CE622AF6A}"/>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5" name="Title 1">
            <a:extLst>
              <a:ext uri="{FF2B5EF4-FFF2-40B4-BE49-F238E27FC236}">
                <a16:creationId xmlns:a16="http://schemas.microsoft.com/office/drawing/2014/main" id="{C5B4E833-B7F8-4E91-9753-E5A5E6BAEB8E}"/>
              </a:ext>
            </a:extLst>
          </p:cNvPr>
          <p:cNvSpPr>
            <a:spLocks noGrp="1"/>
          </p:cNvSpPr>
          <p:nvPr>
            <p:ph type="title"/>
          </p:nvPr>
        </p:nvSpPr>
        <p:spPr>
          <a:xfrm>
            <a:off x="559975" y="0"/>
            <a:ext cx="10759520" cy="1133733"/>
          </a:xfrm>
        </p:spPr>
        <p:txBody>
          <a:bodyPr vert="horz"/>
          <a:lstStyle/>
          <a:p>
            <a:r>
              <a:rPr lang="en-US" sz="2400" dirty="0">
                <a:solidFill>
                  <a:srgbClr val="1A5CB0"/>
                </a:solidFill>
              </a:rPr>
              <a:t>      </a:t>
            </a:r>
            <a:r>
              <a:rPr lang="en-US" sz="2400" dirty="0" err="1">
                <a:solidFill>
                  <a:srgbClr val="1A5CB0"/>
                </a:solidFill>
              </a:rPr>
              <a:t>Kriterien-basiertes</a:t>
            </a:r>
            <a:r>
              <a:rPr lang="en-US" sz="2400" dirty="0">
                <a:solidFill>
                  <a:srgbClr val="1A5CB0"/>
                </a:solidFill>
              </a:rPr>
              <a:t> </a:t>
            </a:r>
            <a:r>
              <a:rPr lang="en-US" sz="2400" dirty="0" err="1">
                <a:solidFill>
                  <a:srgbClr val="1A5CB0"/>
                </a:solidFill>
              </a:rPr>
              <a:t>Filtern</a:t>
            </a:r>
            <a:r>
              <a:rPr lang="en-US" sz="2400" dirty="0">
                <a:solidFill>
                  <a:srgbClr val="1A5CB0"/>
                </a:solidFill>
              </a:rPr>
              <a:t>:</a:t>
            </a:r>
            <a:r>
              <a:rPr lang="en-US" sz="2400" dirty="0"/>
              <a:t> </a:t>
            </a:r>
            <a:r>
              <a:rPr lang="en-US" sz="2400" b="0" dirty="0" err="1"/>
              <a:t>Mithilfe</a:t>
            </a:r>
            <a:r>
              <a:rPr lang="en-US" sz="2400" b="0" dirty="0"/>
              <a:t> von Benchmarks je </a:t>
            </a:r>
            <a:r>
              <a:rPr lang="en-US" sz="2400" b="0" dirty="0" err="1"/>
              <a:t>Kennzahl</a:t>
            </a:r>
            <a:r>
              <a:rPr lang="en-US" sz="2400" b="0" dirty="0"/>
              <a:t> </a:t>
            </a:r>
            <a:r>
              <a:rPr lang="en-US" sz="2400" b="0" dirty="0" err="1"/>
              <a:t>können</a:t>
            </a:r>
            <a:r>
              <a:rPr lang="en-US" sz="2400" b="0" dirty="0"/>
              <a:t> </a:t>
            </a:r>
            <a:r>
              <a:rPr lang="en-US" sz="2400" b="0" dirty="0" err="1"/>
              <a:t>wir</a:t>
            </a:r>
            <a:r>
              <a:rPr lang="en-US" sz="2400" b="0" dirty="0"/>
              <a:t> die </a:t>
            </a:r>
            <a:r>
              <a:rPr lang="en-US" sz="2400" b="0" dirty="0" err="1"/>
              <a:t>besten</a:t>
            </a:r>
            <a:r>
              <a:rPr lang="en-US" sz="2400" b="0" dirty="0"/>
              <a:t> </a:t>
            </a:r>
            <a:r>
              <a:rPr lang="en-US" sz="2400" b="0" dirty="0" err="1"/>
              <a:t>herausfiltern</a:t>
            </a:r>
            <a:r>
              <a:rPr lang="en-US" sz="2400" b="0" dirty="0"/>
              <a:t> und die </a:t>
            </a:r>
            <a:r>
              <a:rPr lang="en-US" sz="2400" b="0" dirty="0" err="1"/>
              <a:t>Vielzahl</a:t>
            </a:r>
            <a:r>
              <a:rPr lang="en-US" sz="2400" b="0" dirty="0"/>
              <a:t> an </a:t>
            </a:r>
            <a:r>
              <a:rPr lang="en-US" sz="2400" b="0" dirty="0" err="1"/>
              <a:t>Spielern</a:t>
            </a:r>
            <a:r>
              <a:rPr lang="en-US" sz="2400" b="0" dirty="0"/>
              <a:t> </a:t>
            </a:r>
            <a:r>
              <a:rPr lang="en-US" sz="2400" b="0" dirty="0" err="1"/>
              <a:t>reduzieren</a:t>
            </a:r>
            <a:r>
              <a:rPr lang="en-US" sz="2400" b="0" dirty="0"/>
              <a:t> </a:t>
            </a:r>
          </a:p>
        </p:txBody>
      </p:sp>
      <p:sp>
        <p:nvSpPr>
          <p:cNvPr id="13" name="TextBox 12">
            <a:extLst>
              <a:ext uri="{FF2B5EF4-FFF2-40B4-BE49-F238E27FC236}">
                <a16:creationId xmlns:a16="http://schemas.microsoft.com/office/drawing/2014/main" id="{6F3EE50E-11C5-4459-872F-1C54893E6324}"/>
              </a:ext>
            </a:extLst>
          </p:cNvPr>
          <p:cNvSpPr txBox="1"/>
          <p:nvPr/>
        </p:nvSpPr>
        <p:spPr>
          <a:xfrm>
            <a:off x="557767" y="1093788"/>
            <a:ext cx="10759521" cy="599545"/>
          </a:xfrm>
          <a:prstGeom prst="rect">
            <a:avLst/>
          </a:prstGeom>
          <a:noFill/>
          <a:ln w="12700" cap="rnd">
            <a:noFill/>
          </a:ln>
        </p:spPr>
        <p:txBody>
          <a:bodyPr wrap="square" lIns="0" tIns="0" rIns="0" bIns="0" rtlCol="0">
            <a:noAutofit/>
          </a:bodyPr>
          <a:lstStyle/>
          <a:p>
            <a:pPr algn="l" defTabSz="360000">
              <a:spcBef>
                <a:spcPts val="600"/>
              </a:spcBef>
            </a:pPr>
            <a:r>
              <a:rPr lang="en-US" sz="1600" spc="-20" dirty="0"/>
              <a:t>Bei der </a:t>
            </a:r>
            <a:r>
              <a:rPr lang="en-US" sz="1600" spc="-20" dirty="0" err="1"/>
              <a:t>Auswahl</a:t>
            </a:r>
            <a:r>
              <a:rPr lang="en-US" sz="1600" spc="-20" dirty="0"/>
              <a:t> der </a:t>
            </a:r>
            <a:r>
              <a:rPr lang="en-US" sz="1600" spc="-20" dirty="0" err="1"/>
              <a:t>Kriterien</a:t>
            </a:r>
            <a:r>
              <a:rPr lang="en-US" sz="1600" spc="-20" dirty="0"/>
              <a:t> </a:t>
            </a:r>
            <a:r>
              <a:rPr lang="en-US" sz="1600" spc="-20" dirty="0" err="1"/>
              <a:t>sollte</a:t>
            </a:r>
            <a:r>
              <a:rPr lang="en-US" sz="1600" spc="-20" dirty="0"/>
              <a:t> </a:t>
            </a:r>
            <a:r>
              <a:rPr lang="en-US" sz="1600" b="1" spc="-20" dirty="0" err="1"/>
              <a:t>nach</a:t>
            </a:r>
            <a:r>
              <a:rPr lang="en-US" sz="1600" b="1" spc="-20" dirty="0"/>
              <a:t> der </a:t>
            </a:r>
            <a:r>
              <a:rPr lang="en-US" sz="1600" b="1" spc="-20" dirty="0" err="1"/>
              <a:t>Wichtigkeit</a:t>
            </a:r>
            <a:r>
              <a:rPr lang="en-US" sz="1600" b="1" spc="-20" dirty="0"/>
              <a:t> </a:t>
            </a:r>
            <a:r>
              <a:rPr lang="en-US" sz="1600" b="1" spc="-20" dirty="0" err="1"/>
              <a:t>vorgegangen</a:t>
            </a:r>
            <a:r>
              <a:rPr lang="en-US" sz="1600" b="1" spc="-20" dirty="0"/>
              <a:t> </a:t>
            </a:r>
            <a:r>
              <a:rPr lang="en-US" sz="1600" spc="-20" dirty="0" err="1"/>
              <a:t>werden</a:t>
            </a:r>
            <a:r>
              <a:rPr lang="en-US" sz="1600" spc="-20" dirty="0"/>
              <a:t>. In </a:t>
            </a:r>
            <a:r>
              <a:rPr lang="en-US" sz="1600" spc="-20" dirty="0" err="1"/>
              <a:t>diesem</a:t>
            </a:r>
            <a:r>
              <a:rPr lang="en-US" sz="1600" spc="-20" dirty="0"/>
              <a:t> Fall </a:t>
            </a:r>
            <a:r>
              <a:rPr lang="en-US" sz="1600" spc="-20" dirty="0" err="1"/>
              <a:t>würden</a:t>
            </a:r>
            <a:r>
              <a:rPr lang="en-US" sz="1600" spc="-20" dirty="0"/>
              <a:t> </a:t>
            </a:r>
            <a:r>
              <a:rPr lang="en-US" sz="1600" spc="-20" dirty="0" err="1"/>
              <a:t>wir</a:t>
            </a:r>
            <a:r>
              <a:rPr lang="en-US" sz="1600" spc="-20" dirty="0"/>
              <a:t> </a:t>
            </a:r>
            <a:r>
              <a:rPr lang="en-US" sz="1600" spc="-20" dirty="0" err="1"/>
              <a:t>bspw</a:t>
            </a:r>
            <a:r>
              <a:rPr lang="en-US" sz="1600" spc="-20" dirty="0"/>
              <a:t>. </a:t>
            </a:r>
            <a:r>
              <a:rPr lang="en-US" sz="1600" spc="-20" dirty="0" err="1"/>
              <a:t>zunächst</a:t>
            </a:r>
            <a:r>
              <a:rPr lang="en-US" sz="1600" spc="-20" dirty="0"/>
              <a:t> </a:t>
            </a:r>
            <a:r>
              <a:rPr lang="en-US" sz="1600" spc="-20" dirty="0" err="1"/>
              <a:t>für</a:t>
            </a:r>
            <a:r>
              <a:rPr lang="en-US" sz="1600" spc="-20" dirty="0"/>
              <a:t> die </a:t>
            </a:r>
            <a:r>
              <a:rPr lang="en-US" sz="1600" b="1" spc="-20" dirty="0" err="1"/>
              <a:t>Passquote</a:t>
            </a:r>
            <a:r>
              <a:rPr lang="en-US" sz="1600" b="1" spc="-20" dirty="0"/>
              <a:t> und die </a:t>
            </a:r>
            <a:r>
              <a:rPr lang="en-US" sz="1600" b="1" spc="-20" dirty="0" err="1"/>
              <a:t>Anzahl</a:t>
            </a:r>
            <a:r>
              <a:rPr lang="en-US" sz="1600" b="1" spc="-20" dirty="0"/>
              <a:t> der Turnover </a:t>
            </a:r>
            <a:r>
              <a:rPr lang="en-US" sz="1600" b="1" spc="-20" dirty="0" err="1"/>
              <a:t>filtern</a:t>
            </a:r>
            <a:r>
              <a:rPr lang="en-US" sz="1600" spc="-20" dirty="0"/>
              <a:t>. </a:t>
            </a:r>
            <a:r>
              <a:rPr lang="en-US" sz="1600" spc="-20" dirty="0" err="1"/>
              <a:t>Anschließend</a:t>
            </a:r>
            <a:r>
              <a:rPr lang="en-US" sz="1600" spc="-20" dirty="0"/>
              <a:t> </a:t>
            </a:r>
            <a:r>
              <a:rPr lang="en-US" sz="1600" spc="-20" dirty="0" err="1"/>
              <a:t>können</a:t>
            </a:r>
            <a:r>
              <a:rPr lang="en-US" sz="1600" spc="-20" dirty="0"/>
              <a:t> </a:t>
            </a:r>
            <a:r>
              <a:rPr lang="en-US" sz="1600" spc="-20" dirty="0" err="1"/>
              <a:t>weitere</a:t>
            </a:r>
            <a:r>
              <a:rPr lang="en-US" sz="1600" spc="-20" dirty="0"/>
              <a:t> </a:t>
            </a:r>
            <a:r>
              <a:rPr lang="en-US" sz="1600" spc="-20" dirty="0" err="1"/>
              <a:t>Metriken</a:t>
            </a:r>
            <a:r>
              <a:rPr lang="en-US" sz="1600" spc="-20" dirty="0"/>
              <a:t> </a:t>
            </a:r>
            <a:r>
              <a:rPr lang="en-US" sz="1600" spc="-20" dirty="0" err="1"/>
              <a:t>hinzu</a:t>
            </a:r>
            <a:r>
              <a:rPr lang="en-US" sz="1600" spc="-20" dirty="0"/>
              <a:t> </a:t>
            </a:r>
            <a:r>
              <a:rPr lang="en-US" sz="1600" spc="-20" dirty="0" err="1"/>
              <a:t>genommen</a:t>
            </a:r>
            <a:r>
              <a:rPr lang="en-US" sz="1600" spc="-20" dirty="0"/>
              <a:t> </a:t>
            </a:r>
            <a:r>
              <a:rPr lang="en-US" sz="1600" spc="-20" dirty="0" err="1"/>
              <a:t>werden</a:t>
            </a:r>
            <a:r>
              <a:rPr lang="en-US" sz="1600" spc="-20" dirty="0"/>
              <a:t>, um die </a:t>
            </a:r>
            <a:r>
              <a:rPr lang="en-US" sz="1600" spc="-20" dirty="0" err="1"/>
              <a:t>Kandidatenleiste</a:t>
            </a:r>
            <a:r>
              <a:rPr lang="en-US" sz="1600" spc="-20" dirty="0"/>
              <a:t> </a:t>
            </a:r>
            <a:r>
              <a:rPr lang="en-US" sz="1600" spc="-20" dirty="0" err="1"/>
              <a:t>einzugrenzen</a:t>
            </a:r>
            <a:r>
              <a:rPr lang="en-US" sz="1600" spc="-20" dirty="0"/>
              <a:t>. Die </a:t>
            </a:r>
            <a:r>
              <a:rPr lang="en-US" sz="1600" spc="-20" dirty="0" err="1"/>
              <a:t>Grenze</a:t>
            </a:r>
            <a:r>
              <a:rPr lang="en-US" sz="1600" spc="-20" dirty="0"/>
              <a:t> je </a:t>
            </a:r>
            <a:r>
              <a:rPr lang="en-US" sz="1600" spc="-20" dirty="0" err="1"/>
              <a:t>Kategorie</a:t>
            </a:r>
            <a:r>
              <a:rPr lang="en-US" sz="1600" spc="-20" dirty="0"/>
              <a:t> </a:t>
            </a:r>
            <a:r>
              <a:rPr lang="en-US" sz="1600" spc="-20" dirty="0" err="1"/>
              <a:t>kann</a:t>
            </a:r>
            <a:r>
              <a:rPr lang="en-US" sz="1600" spc="-20" dirty="0"/>
              <a:t> </a:t>
            </a:r>
            <a:r>
              <a:rPr lang="en-US" sz="1600" spc="-20" dirty="0" err="1"/>
              <a:t>dabei</a:t>
            </a:r>
            <a:r>
              <a:rPr lang="en-US" sz="1600" spc="-20" dirty="0"/>
              <a:t> </a:t>
            </a:r>
            <a:r>
              <a:rPr lang="en-US" sz="1600" spc="-20" dirty="0" err="1"/>
              <a:t>frei</a:t>
            </a:r>
            <a:r>
              <a:rPr lang="en-US" sz="1600" spc="-20" dirty="0"/>
              <a:t> </a:t>
            </a:r>
            <a:r>
              <a:rPr lang="en-US" sz="1600" spc="-20" dirty="0" err="1"/>
              <a:t>gewählt</a:t>
            </a:r>
            <a:r>
              <a:rPr lang="en-US" sz="1600" spc="-20" dirty="0"/>
              <a:t> </a:t>
            </a:r>
            <a:r>
              <a:rPr lang="en-US" sz="1600" spc="-20" dirty="0" err="1"/>
              <a:t>werden</a:t>
            </a:r>
            <a:r>
              <a:rPr lang="en-US" sz="1600" spc="-20" dirty="0"/>
              <a:t>.</a:t>
            </a:r>
          </a:p>
        </p:txBody>
      </p:sp>
      <p:sp>
        <p:nvSpPr>
          <p:cNvPr id="17" name="TextBox 16">
            <a:extLst>
              <a:ext uri="{FF2B5EF4-FFF2-40B4-BE49-F238E27FC236}">
                <a16:creationId xmlns:a16="http://schemas.microsoft.com/office/drawing/2014/main" id="{FDBA0B7F-38D3-487E-B296-833E31423349}"/>
              </a:ext>
            </a:extLst>
          </p:cNvPr>
          <p:cNvSpPr txBox="1"/>
          <p:nvPr/>
        </p:nvSpPr>
        <p:spPr>
          <a:xfrm>
            <a:off x="7210042" y="2895586"/>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Alter &lt;= 25 Jahre: </a:t>
            </a:r>
            <a:r>
              <a:rPr lang="en-US" sz="1600" spc="-20" dirty="0"/>
              <a:t>Der Spieler muss 25 Jahre </a:t>
            </a:r>
            <a:r>
              <a:rPr lang="en-US" sz="1600" spc="-20" dirty="0" err="1"/>
              <a:t>oder</a:t>
            </a:r>
            <a:r>
              <a:rPr lang="en-US" sz="1600" spc="-20" dirty="0"/>
              <a:t> </a:t>
            </a:r>
            <a:r>
              <a:rPr lang="en-US" sz="1600" spc="-20" dirty="0" err="1"/>
              <a:t>jünger</a:t>
            </a:r>
            <a:r>
              <a:rPr lang="en-US" sz="1600" spc="-20" dirty="0"/>
              <a:t> sein</a:t>
            </a:r>
          </a:p>
        </p:txBody>
      </p:sp>
      <p:grpSp>
        <p:nvGrpSpPr>
          <p:cNvPr id="18" name="icon91">
            <a:extLst>
              <a:ext uri="{FF2B5EF4-FFF2-40B4-BE49-F238E27FC236}">
                <a16:creationId xmlns:a16="http://schemas.microsoft.com/office/drawing/2014/main" id="{47A77742-26B8-4BAB-A4D8-00D163056FAD}"/>
              </a:ext>
            </a:extLst>
          </p:cNvPr>
          <p:cNvGrpSpPr>
            <a:grpSpLocks noChangeAspect="1"/>
          </p:cNvGrpSpPr>
          <p:nvPr/>
        </p:nvGrpSpPr>
        <p:grpSpPr>
          <a:xfrm>
            <a:off x="6573878" y="3802751"/>
            <a:ext cx="432000" cy="432000"/>
            <a:chOff x="4566780" y="4671225"/>
            <a:chExt cx="540000" cy="540000"/>
          </a:xfrm>
        </p:grpSpPr>
        <p:sp>
          <p:nvSpPr>
            <p:cNvPr id="19" name="Freeform 5">
              <a:extLst>
                <a:ext uri="{FF2B5EF4-FFF2-40B4-BE49-F238E27FC236}">
                  <a16:creationId xmlns:a16="http://schemas.microsoft.com/office/drawing/2014/main" id="{2CAD5A9E-779F-4081-9B38-BC352594145A}"/>
                </a:ext>
              </a:extLst>
            </p:cNvPr>
            <p:cNvSpPr>
              <a:spLocks/>
            </p:cNvSpPr>
            <p:nvPr/>
          </p:nvSpPr>
          <p:spPr bwMode="auto">
            <a:xfrm>
              <a:off x="4566780" y="4671225"/>
              <a:ext cx="540000" cy="540000"/>
            </a:xfrm>
            <a:prstGeom prst="ellipse">
              <a:avLst/>
            </a:prstGeom>
            <a:solidFill>
              <a:srgbClr val="1A5CB0"/>
            </a:solidFill>
            <a:ln>
              <a:noFill/>
            </a:ln>
          </p:spPr>
          <p:txBody>
            <a:bodyPr/>
            <a:lstStyle/>
            <a:p>
              <a:endParaRPr lang="en-US" sz="2339" dirty="0">
                <a:latin typeface="SimonKucher" pitchFamily="2" charset="0"/>
              </a:endParaRPr>
            </a:p>
          </p:txBody>
        </p:sp>
        <p:grpSp>
          <p:nvGrpSpPr>
            <p:cNvPr id="20" name="Group 19">
              <a:extLst>
                <a:ext uri="{FF2B5EF4-FFF2-40B4-BE49-F238E27FC236}">
                  <a16:creationId xmlns:a16="http://schemas.microsoft.com/office/drawing/2014/main" id="{2210553C-E734-4DB7-AC2C-173E6EE77672}"/>
                </a:ext>
              </a:extLst>
            </p:cNvPr>
            <p:cNvGrpSpPr/>
            <p:nvPr/>
          </p:nvGrpSpPr>
          <p:grpSpPr bwMode="auto">
            <a:xfrm>
              <a:off x="4664041" y="4754552"/>
              <a:ext cx="351264" cy="349915"/>
              <a:chOff x="1697038" y="512763"/>
              <a:chExt cx="4117975" cy="4117975"/>
            </a:xfrm>
            <a:solidFill>
              <a:schemeClr val="bg1"/>
            </a:solidFill>
          </p:grpSpPr>
          <p:sp>
            <p:nvSpPr>
              <p:cNvPr id="21" name="Freeform 42">
                <a:extLst>
                  <a:ext uri="{FF2B5EF4-FFF2-40B4-BE49-F238E27FC236}">
                    <a16:creationId xmlns:a16="http://schemas.microsoft.com/office/drawing/2014/main" id="{AE969AE9-363C-4FBB-9F4D-B35E99CEA469}"/>
                  </a:ext>
                </a:extLst>
              </p:cNvPr>
              <p:cNvSpPr>
                <a:spLocks/>
              </p:cNvSpPr>
              <p:nvPr/>
            </p:nvSpPr>
            <p:spPr bwMode="auto">
              <a:xfrm>
                <a:off x="3509963" y="1198563"/>
                <a:ext cx="1625600" cy="1625600"/>
              </a:xfrm>
              <a:custGeom>
                <a:avLst/>
                <a:gdLst>
                  <a:gd name="T0" fmla="*/ 312 w 1024"/>
                  <a:gd name="T1" fmla="*/ 712 h 1024"/>
                  <a:gd name="T2" fmla="*/ 312 w 1024"/>
                  <a:gd name="T3" fmla="*/ 156 h 1024"/>
                  <a:gd name="T4" fmla="*/ 310 w 1024"/>
                  <a:gd name="T5" fmla="*/ 124 h 1024"/>
                  <a:gd name="T6" fmla="*/ 300 w 1024"/>
                  <a:gd name="T7" fmla="*/ 94 h 1024"/>
                  <a:gd name="T8" fmla="*/ 286 w 1024"/>
                  <a:gd name="T9" fmla="*/ 68 h 1024"/>
                  <a:gd name="T10" fmla="*/ 266 w 1024"/>
                  <a:gd name="T11" fmla="*/ 46 h 1024"/>
                  <a:gd name="T12" fmla="*/ 244 w 1024"/>
                  <a:gd name="T13" fmla="*/ 26 h 1024"/>
                  <a:gd name="T14" fmla="*/ 218 w 1024"/>
                  <a:gd name="T15" fmla="*/ 12 h 1024"/>
                  <a:gd name="T16" fmla="*/ 188 w 1024"/>
                  <a:gd name="T17" fmla="*/ 2 h 1024"/>
                  <a:gd name="T18" fmla="*/ 156 w 1024"/>
                  <a:gd name="T19" fmla="*/ 0 h 1024"/>
                  <a:gd name="T20" fmla="*/ 140 w 1024"/>
                  <a:gd name="T21" fmla="*/ 0 h 1024"/>
                  <a:gd name="T22" fmla="*/ 110 w 1024"/>
                  <a:gd name="T23" fmla="*/ 6 h 1024"/>
                  <a:gd name="T24" fmla="*/ 82 w 1024"/>
                  <a:gd name="T25" fmla="*/ 18 h 1024"/>
                  <a:gd name="T26" fmla="*/ 56 w 1024"/>
                  <a:gd name="T27" fmla="*/ 34 h 1024"/>
                  <a:gd name="T28" fmla="*/ 36 w 1024"/>
                  <a:gd name="T29" fmla="*/ 56 h 1024"/>
                  <a:gd name="T30" fmla="*/ 18 w 1024"/>
                  <a:gd name="T31" fmla="*/ 82 h 1024"/>
                  <a:gd name="T32" fmla="*/ 6 w 1024"/>
                  <a:gd name="T33" fmla="*/ 110 h 1024"/>
                  <a:gd name="T34" fmla="*/ 0 w 1024"/>
                  <a:gd name="T35" fmla="*/ 140 h 1024"/>
                  <a:gd name="T36" fmla="*/ 0 w 1024"/>
                  <a:gd name="T37" fmla="*/ 868 h 1024"/>
                  <a:gd name="T38" fmla="*/ 2 w 1024"/>
                  <a:gd name="T39" fmla="*/ 892 h 1024"/>
                  <a:gd name="T40" fmla="*/ 16 w 1024"/>
                  <a:gd name="T41" fmla="*/ 936 h 1024"/>
                  <a:gd name="T42" fmla="*/ 26 w 1024"/>
                  <a:gd name="T43" fmla="*/ 956 h 1024"/>
                  <a:gd name="T44" fmla="*/ 36 w 1024"/>
                  <a:gd name="T45" fmla="*/ 968 h 1024"/>
                  <a:gd name="T46" fmla="*/ 60 w 1024"/>
                  <a:gd name="T47" fmla="*/ 990 h 1024"/>
                  <a:gd name="T48" fmla="*/ 88 w 1024"/>
                  <a:gd name="T49" fmla="*/ 1008 h 1024"/>
                  <a:gd name="T50" fmla="*/ 120 w 1024"/>
                  <a:gd name="T51" fmla="*/ 1020 h 1024"/>
                  <a:gd name="T52" fmla="*/ 156 w 1024"/>
                  <a:gd name="T53" fmla="*/ 1024 h 1024"/>
                  <a:gd name="T54" fmla="*/ 868 w 1024"/>
                  <a:gd name="T55" fmla="*/ 1024 h 1024"/>
                  <a:gd name="T56" fmla="*/ 900 w 1024"/>
                  <a:gd name="T57" fmla="*/ 1020 h 1024"/>
                  <a:gd name="T58" fmla="*/ 930 w 1024"/>
                  <a:gd name="T59" fmla="*/ 1012 h 1024"/>
                  <a:gd name="T60" fmla="*/ 956 w 1024"/>
                  <a:gd name="T61" fmla="*/ 998 h 1024"/>
                  <a:gd name="T62" fmla="*/ 978 w 1024"/>
                  <a:gd name="T63" fmla="*/ 978 h 1024"/>
                  <a:gd name="T64" fmla="*/ 998 w 1024"/>
                  <a:gd name="T65" fmla="*/ 956 h 1024"/>
                  <a:gd name="T66" fmla="*/ 1012 w 1024"/>
                  <a:gd name="T67" fmla="*/ 928 h 1024"/>
                  <a:gd name="T68" fmla="*/ 1022 w 1024"/>
                  <a:gd name="T69" fmla="*/ 900 h 1024"/>
                  <a:gd name="T70" fmla="*/ 1024 w 1024"/>
                  <a:gd name="T71" fmla="*/ 868 h 1024"/>
                  <a:gd name="T72" fmla="*/ 1024 w 1024"/>
                  <a:gd name="T73" fmla="*/ 852 h 1024"/>
                  <a:gd name="T74" fmla="*/ 1018 w 1024"/>
                  <a:gd name="T75" fmla="*/ 822 h 1024"/>
                  <a:gd name="T76" fmla="*/ 1006 w 1024"/>
                  <a:gd name="T77" fmla="*/ 794 h 1024"/>
                  <a:gd name="T78" fmla="*/ 988 w 1024"/>
                  <a:gd name="T79" fmla="*/ 768 h 1024"/>
                  <a:gd name="T80" fmla="*/ 968 w 1024"/>
                  <a:gd name="T81" fmla="*/ 746 h 1024"/>
                  <a:gd name="T82" fmla="*/ 942 w 1024"/>
                  <a:gd name="T83" fmla="*/ 730 h 1024"/>
                  <a:gd name="T84" fmla="*/ 914 w 1024"/>
                  <a:gd name="T85" fmla="*/ 718 h 1024"/>
                  <a:gd name="T86" fmla="*/ 884 w 1024"/>
                  <a:gd name="T87" fmla="*/ 712 h 1024"/>
                  <a:gd name="T88" fmla="*/ 868 w 1024"/>
                  <a:gd name="T89" fmla="*/ 71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4" h="1024">
                    <a:moveTo>
                      <a:pt x="868" y="712"/>
                    </a:moveTo>
                    <a:lnTo>
                      <a:pt x="312" y="712"/>
                    </a:lnTo>
                    <a:lnTo>
                      <a:pt x="312" y="156"/>
                    </a:lnTo>
                    <a:lnTo>
                      <a:pt x="312" y="156"/>
                    </a:lnTo>
                    <a:lnTo>
                      <a:pt x="312" y="140"/>
                    </a:lnTo>
                    <a:lnTo>
                      <a:pt x="310" y="124"/>
                    </a:lnTo>
                    <a:lnTo>
                      <a:pt x="306" y="110"/>
                    </a:lnTo>
                    <a:lnTo>
                      <a:pt x="300" y="94"/>
                    </a:lnTo>
                    <a:lnTo>
                      <a:pt x="294" y="82"/>
                    </a:lnTo>
                    <a:lnTo>
                      <a:pt x="286" y="68"/>
                    </a:lnTo>
                    <a:lnTo>
                      <a:pt x="276" y="56"/>
                    </a:lnTo>
                    <a:lnTo>
                      <a:pt x="266" y="46"/>
                    </a:lnTo>
                    <a:lnTo>
                      <a:pt x="256" y="34"/>
                    </a:lnTo>
                    <a:lnTo>
                      <a:pt x="244" y="26"/>
                    </a:lnTo>
                    <a:lnTo>
                      <a:pt x="230" y="18"/>
                    </a:lnTo>
                    <a:lnTo>
                      <a:pt x="218" y="12"/>
                    </a:lnTo>
                    <a:lnTo>
                      <a:pt x="202" y="6"/>
                    </a:lnTo>
                    <a:lnTo>
                      <a:pt x="188" y="2"/>
                    </a:lnTo>
                    <a:lnTo>
                      <a:pt x="172" y="0"/>
                    </a:lnTo>
                    <a:lnTo>
                      <a:pt x="156" y="0"/>
                    </a:lnTo>
                    <a:lnTo>
                      <a:pt x="156" y="0"/>
                    </a:lnTo>
                    <a:lnTo>
                      <a:pt x="140" y="0"/>
                    </a:lnTo>
                    <a:lnTo>
                      <a:pt x="124" y="2"/>
                    </a:lnTo>
                    <a:lnTo>
                      <a:pt x="110" y="6"/>
                    </a:lnTo>
                    <a:lnTo>
                      <a:pt x="96" y="12"/>
                    </a:lnTo>
                    <a:lnTo>
                      <a:pt x="82" y="18"/>
                    </a:lnTo>
                    <a:lnTo>
                      <a:pt x="68" y="26"/>
                    </a:lnTo>
                    <a:lnTo>
                      <a:pt x="56" y="34"/>
                    </a:lnTo>
                    <a:lnTo>
                      <a:pt x="46" y="46"/>
                    </a:lnTo>
                    <a:lnTo>
                      <a:pt x="36" y="56"/>
                    </a:lnTo>
                    <a:lnTo>
                      <a:pt x="26" y="68"/>
                    </a:lnTo>
                    <a:lnTo>
                      <a:pt x="18" y="82"/>
                    </a:lnTo>
                    <a:lnTo>
                      <a:pt x="12" y="94"/>
                    </a:lnTo>
                    <a:lnTo>
                      <a:pt x="6" y="110"/>
                    </a:lnTo>
                    <a:lnTo>
                      <a:pt x="2" y="124"/>
                    </a:lnTo>
                    <a:lnTo>
                      <a:pt x="0" y="140"/>
                    </a:lnTo>
                    <a:lnTo>
                      <a:pt x="0" y="156"/>
                    </a:lnTo>
                    <a:lnTo>
                      <a:pt x="0" y="868"/>
                    </a:lnTo>
                    <a:lnTo>
                      <a:pt x="0" y="868"/>
                    </a:lnTo>
                    <a:lnTo>
                      <a:pt x="2" y="892"/>
                    </a:lnTo>
                    <a:lnTo>
                      <a:pt x="6" y="914"/>
                    </a:lnTo>
                    <a:lnTo>
                      <a:pt x="16" y="936"/>
                    </a:lnTo>
                    <a:lnTo>
                      <a:pt x="26" y="956"/>
                    </a:lnTo>
                    <a:lnTo>
                      <a:pt x="26" y="956"/>
                    </a:lnTo>
                    <a:lnTo>
                      <a:pt x="36" y="968"/>
                    </a:lnTo>
                    <a:lnTo>
                      <a:pt x="36" y="968"/>
                    </a:lnTo>
                    <a:lnTo>
                      <a:pt x="46" y="980"/>
                    </a:lnTo>
                    <a:lnTo>
                      <a:pt x="60" y="990"/>
                    </a:lnTo>
                    <a:lnTo>
                      <a:pt x="74" y="1000"/>
                    </a:lnTo>
                    <a:lnTo>
                      <a:pt x="88" y="1008"/>
                    </a:lnTo>
                    <a:lnTo>
                      <a:pt x="104" y="1014"/>
                    </a:lnTo>
                    <a:lnTo>
                      <a:pt x="120" y="1020"/>
                    </a:lnTo>
                    <a:lnTo>
                      <a:pt x="138" y="1024"/>
                    </a:lnTo>
                    <a:lnTo>
                      <a:pt x="156" y="1024"/>
                    </a:lnTo>
                    <a:lnTo>
                      <a:pt x="868" y="1024"/>
                    </a:lnTo>
                    <a:lnTo>
                      <a:pt x="868" y="1024"/>
                    </a:lnTo>
                    <a:lnTo>
                      <a:pt x="884" y="1024"/>
                    </a:lnTo>
                    <a:lnTo>
                      <a:pt x="900" y="1020"/>
                    </a:lnTo>
                    <a:lnTo>
                      <a:pt x="914" y="1018"/>
                    </a:lnTo>
                    <a:lnTo>
                      <a:pt x="930" y="1012"/>
                    </a:lnTo>
                    <a:lnTo>
                      <a:pt x="942" y="1006"/>
                    </a:lnTo>
                    <a:lnTo>
                      <a:pt x="956" y="998"/>
                    </a:lnTo>
                    <a:lnTo>
                      <a:pt x="968" y="988"/>
                    </a:lnTo>
                    <a:lnTo>
                      <a:pt x="978" y="978"/>
                    </a:lnTo>
                    <a:lnTo>
                      <a:pt x="988" y="968"/>
                    </a:lnTo>
                    <a:lnTo>
                      <a:pt x="998" y="956"/>
                    </a:lnTo>
                    <a:lnTo>
                      <a:pt x="1006" y="942"/>
                    </a:lnTo>
                    <a:lnTo>
                      <a:pt x="1012" y="928"/>
                    </a:lnTo>
                    <a:lnTo>
                      <a:pt x="1018" y="914"/>
                    </a:lnTo>
                    <a:lnTo>
                      <a:pt x="1022" y="900"/>
                    </a:lnTo>
                    <a:lnTo>
                      <a:pt x="1024" y="884"/>
                    </a:lnTo>
                    <a:lnTo>
                      <a:pt x="1024" y="868"/>
                    </a:lnTo>
                    <a:lnTo>
                      <a:pt x="1024" y="868"/>
                    </a:lnTo>
                    <a:lnTo>
                      <a:pt x="1024" y="852"/>
                    </a:lnTo>
                    <a:lnTo>
                      <a:pt x="1022" y="836"/>
                    </a:lnTo>
                    <a:lnTo>
                      <a:pt x="1018" y="822"/>
                    </a:lnTo>
                    <a:lnTo>
                      <a:pt x="1012" y="806"/>
                    </a:lnTo>
                    <a:lnTo>
                      <a:pt x="1006" y="794"/>
                    </a:lnTo>
                    <a:lnTo>
                      <a:pt x="998" y="780"/>
                    </a:lnTo>
                    <a:lnTo>
                      <a:pt x="988" y="768"/>
                    </a:lnTo>
                    <a:lnTo>
                      <a:pt x="978" y="758"/>
                    </a:lnTo>
                    <a:lnTo>
                      <a:pt x="968" y="746"/>
                    </a:lnTo>
                    <a:lnTo>
                      <a:pt x="956" y="738"/>
                    </a:lnTo>
                    <a:lnTo>
                      <a:pt x="942" y="730"/>
                    </a:lnTo>
                    <a:lnTo>
                      <a:pt x="930" y="724"/>
                    </a:lnTo>
                    <a:lnTo>
                      <a:pt x="914" y="718"/>
                    </a:lnTo>
                    <a:lnTo>
                      <a:pt x="900" y="714"/>
                    </a:lnTo>
                    <a:lnTo>
                      <a:pt x="884" y="712"/>
                    </a:lnTo>
                    <a:lnTo>
                      <a:pt x="868" y="712"/>
                    </a:lnTo>
                    <a:lnTo>
                      <a:pt x="868" y="7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339" dirty="0">
                  <a:latin typeface="SimonKucher" pitchFamily="2" charset="0"/>
                </a:endParaRPr>
              </a:p>
            </p:txBody>
          </p:sp>
          <p:sp>
            <p:nvSpPr>
              <p:cNvPr id="22" name="Rectangle 43">
                <a:extLst>
                  <a:ext uri="{FF2B5EF4-FFF2-40B4-BE49-F238E27FC236}">
                    <a16:creationId xmlns:a16="http://schemas.microsoft.com/office/drawing/2014/main" id="{FBDD13C3-3E70-43BA-AD32-5B77885904E7}"/>
                  </a:ext>
                </a:extLst>
              </p:cNvPr>
              <p:cNvSpPr>
                <a:spLocks noChangeArrowheads="1"/>
              </p:cNvSpPr>
              <p:nvPr/>
            </p:nvSpPr>
            <p:spPr bwMode="auto">
              <a:xfrm>
                <a:off x="2255838" y="2452688"/>
                <a:ext cx="311150"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2339" dirty="0">
                  <a:latin typeface="SimonKucher" pitchFamily="2" charset="0"/>
                </a:endParaRPr>
              </a:p>
            </p:txBody>
          </p:sp>
          <p:sp>
            <p:nvSpPr>
              <p:cNvPr id="23" name="Rectangle 44">
                <a:extLst>
                  <a:ext uri="{FF2B5EF4-FFF2-40B4-BE49-F238E27FC236}">
                    <a16:creationId xmlns:a16="http://schemas.microsoft.com/office/drawing/2014/main" id="{0FCB5FEF-8F00-461B-9C6A-95C88CB67824}"/>
                  </a:ext>
                </a:extLst>
              </p:cNvPr>
              <p:cNvSpPr>
                <a:spLocks noChangeArrowheads="1"/>
              </p:cNvSpPr>
              <p:nvPr/>
            </p:nvSpPr>
            <p:spPr bwMode="auto">
              <a:xfrm>
                <a:off x="3636963" y="3763963"/>
                <a:ext cx="238125" cy="3111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2339" dirty="0">
                  <a:latin typeface="SimonKucher" pitchFamily="2" charset="0"/>
                </a:endParaRPr>
              </a:p>
            </p:txBody>
          </p:sp>
          <p:sp>
            <p:nvSpPr>
              <p:cNvPr id="24" name="Freeform 45">
                <a:extLst>
                  <a:ext uri="{FF2B5EF4-FFF2-40B4-BE49-F238E27FC236}">
                    <a16:creationId xmlns:a16="http://schemas.microsoft.com/office/drawing/2014/main" id="{AD00ADD1-6728-4C6E-A1AD-AAFD2FB739BC}"/>
                  </a:ext>
                </a:extLst>
              </p:cNvPr>
              <p:cNvSpPr>
                <a:spLocks noEditPoints="1"/>
              </p:cNvSpPr>
              <p:nvPr/>
            </p:nvSpPr>
            <p:spPr bwMode="auto">
              <a:xfrm>
                <a:off x="1697038" y="512763"/>
                <a:ext cx="4117975" cy="4117975"/>
              </a:xfrm>
              <a:custGeom>
                <a:avLst/>
                <a:gdLst>
                  <a:gd name="T0" fmla="*/ 14 w 2594"/>
                  <a:gd name="T1" fmla="*/ 1100 h 2594"/>
                  <a:gd name="T2" fmla="*/ 102 w 2594"/>
                  <a:gd name="T3" fmla="*/ 794 h 2594"/>
                  <a:gd name="T4" fmla="*/ 258 w 2594"/>
                  <a:gd name="T5" fmla="*/ 522 h 2594"/>
                  <a:gd name="T6" fmla="*/ 472 w 2594"/>
                  <a:gd name="T7" fmla="*/ 298 h 2594"/>
                  <a:gd name="T8" fmla="*/ 734 w 2594"/>
                  <a:gd name="T9" fmla="*/ 128 h 2594"/>
                  <a:gd name="T10" fmla="*/ 1036 w 2594"/>
                  <a:gd name="T11" fmla="*/ 28 h 2594"/>
                  <a:gd name="T12" fmla="*/ 1296 w 2594"/>
                  <a:gd name="T13" fmla="*/ 0 h 2594"/>
                  <a:gd name="T14" fmla="*/ 1558 w 2594"/>
                  <a:gd name="T15" fmla="*/ 28 h 2594"/>
                  <a:gd name="T16" fmla="*/ 1860 w 2594"/>
                  <a:gd name="T17" fmla="*/ 128 h 2594"/>
                  <a:gd name="T18" fmla="*/ 2122 w 2594"/>
                  <a:gd name="T19" fmla="*/ 298 h 2594"/>
                  <a:gd name="T20" fmla="*/ 2336 w 2594"/>
                  <a:gd name="T21" fmla="*/ 522 h 2594"/>
                  <a:gd name="T22" fmla="*/ 2492 w 2594"/>
                  <a:gd name="T23" fmla="*/ 794 h 2594"/>
                  <a:gd name="T24" fmla="*/ 2578 w 2594"/>
                  <a:gd name="T25" fmla="*/ 1100 h 2594"/>
                  <a:gd name="T26" fmla="*/ 2594 w 2594"/>
                  <a:gd name="T27" fmla="*/ 1298 h 2594"/>
                  <a:gd name="T28" fmla="*/ 2554 w 2594"/>
                  <a:gd name="T29" fmla="*/ 1622 h 2594"/>
                  <a:gd name="T30" fmla="*/ 2438 w 2594"/>
                  <a:gd name="T31" fmla="*/ 1916 h 2594"/>
                  <a:gd name="T32" fmla="*/ 2256 w 2594"/>
                  <a:gd name="T33" fmla="*/ 2170 h 2594"/>
                  <a:gd name="T34" fmla="*/ 2022 w 2594"/>
                  <a:gd name="T35" fmla="*/ 2374 h 2594"/>
                  <a:gd name="T36" fmla="*/ 1742 w 2594"/>
                  <a:gd name="T37" fmla="*/ 2516 h 2594"/>
                  <a:gd name="T38" fmla="*/ 1430 w 2594"/>
                  <a:gd name="T39" fmla="*/ 2588 h 2594"/>
                  <a:gd name="T40" fmla="*/ 1230 w 2594"/>
                  <a:gd name="T41" fmla="*/ 2594 h 2594"/>
                  <a:gd name="T42" fmla="*/ 912 w 2594"/>
                  <a:gd name="T43" fmla="*/ 2536 h 2594"/>
                  <a:gd name="T44" fmla="*/ 624 w 2594"/>
                  <a:gd name="T45" fmla="*/ 2408 h 2594"/>
                  <a:gd name="T46" fmla="*/ 380 w 2594"/>
                  <a:gd name="T47" fmla="*/ 2216 h 2594"/>
                  <a:gd name="T48" fmla="*/ 188 w 2594"/>
                  <a:gd name="T49" fmla="*/ 1970 h 2594"/>
                  <a:gd name="T50" fmla="*/ 58 w 2594"/>
                  <a:gd name="T51" fmla="*/ 1684 h 2594"/>
                  <a:gd name="T52" fmla="*/ 2 w 2594"/>
                  <a:gd name="T53" fmla="*/ 1364 h 2594"/>
                  <a:gd name="T54" fmla="*/ 216 w 2594"/>
                  <a:gd name="T55" fmla="*/ 1354 h 2594"/>
                  <a:gd name="T56" fmla="*/ 264 w 2594"/>
                  <a:gd name="T57" fmla="*/ 1620 h 2594"/>
                  <a:gd name="T58" fmla="*/ 372 w 2594"/>
                  <a:gd name="T59" fmla="*/ 1858 h 2594"/>
                  <a:gd name="T60" fmla="*/ 532 w 2594"/>
                  <a:gd name="T61" fmla="*/ 2062 h 2594"/>
                  <a:gd name="T62" fmla="*/ 650 w 2594"/>
                  <a:gd name="T63" fmla="*/ 2164 h 2594"/>
                  <a:gd name="T64" fmla="*/ 876 w 2594"/>
                  <a:gd name="T65" fmla="*/ 2294 h 2594"/>
                  <a:gd name="T66" fmla="*/ 1132 w 2594"/>
                  <a:gd name="T67" fmla="*/ 2366 h 2594"/>
                  <a:gd name="T68" fmla="*/ 1296 w 2594"/>
                  <a:gd name="T69" fmla="*/ 2380 h 2594"/>
                  <a:gd name="T70" fmla="*/ 1568 w 2594"/>
                  <a:gd name="T71" fmla="*/ 2346 h 2594"/>
                  <a:gd name="T72" fmla="*/ 1812 w 2594"/>
                  <a:gd name="T73" fmla="*/ 2248 h 2594"/>
                  <a:gd name="T74" fmla="*/ 2024 w 2594"/>
                  <a:gd name="T75" fmla="*/ 2098 h 2594"/>
                  <a:gd name="T76" fmla="*/ 2132 w 2594"/>
                  <a:gd name="T77" fmla="*/ 1986 h 2594"/>
                  <a:gd name="T78" fmla="*/ 2272 w 2594"/>
                  <a:gd name="T79" fmla="*/ 1766 h 2594"/>
                  <a:gd name="T80" fmla="*/ 2356 w 2594"/>
                  <a:gd name="T81" fmla="*/ 1516 h 2594"/>
                  <a:gd name="T82" fmla="*/ 2378 w 2594"/>
                  <a:gd name="T83" fmla="*/ 1298 h 2594"/>
                  <a:gd name="T84" fmla="*/ 2356 w 2594"/>
                  <a:gd name="T85" fmla="*/ 1080 h 2594"/>
                  <a:gd name="T86" fmla="*/ 2272 w 2594"/>
                  <a:gd name="T87" fmla="*/ 830 h 2594"/>
                  <a:gd name="T88" fmla="*/ 2132 w 2594"/>
                  <a:gd name="T89" fmla="*/ 610 h 2594"/>
                  <a:gd name="T90" fmla="*/ 2024 w 2594"/>
                  <a:gd name="T91" fmla="*/ 498 h 2594"/>
                  <a:gd name="T92" fmla="*/ 1812 w 2594"/>
                  <a:gd name="T93" fmla="*/ 348 h 2594"/>
                  <a:gd name="T94" fmla="*/ 1568 w 2594"/>
                  <a:gd name="T95" fmla="*/ 250 h 2594"/>
                  <a:gd name="T96" fmla="*/ 1296 w 2594"/>
                  <a:gd name="T97" fmla="*/ 216 h 2594"/>
                  <a:gd name="T98" fmla="*/ 1132 w 2594"/>
                  <a:gd name="T99" fmla="*/ 230 h 2594"/>
                  <a:gd name="T100" fmla="*/ 876 w 2594"/>
                  <a:gd name="T101" fmla="*/ 302 h 2594"/>
                  <a:gd name="T102" fmla="*/ 650 w 2594"/>
                  <a:gd name="T103" fmla="*/ 432 h 2594"/>
                  <a:gd name="T104" fmla="*/ 532 w 2594"/>
                  <a:gd name="T105" fmla="*/ 534 h 2594"/>
                  <a:gd name="T106" fmla="*/ 372 w 2594"/>
                  <a:gd name="T107" fmla="*/ 738 h 2594"/>
                  <a:gd name="T108" fmla="*/ 264 w 2594"/>
                  <a:gd name="T109" fmla="*/ 976 h 2594"/>
                  <a:gd name="T110" fmla="*/ 216 w 2594"/>
                  <a:gd name="T111" fmla="*/ 1242 h 2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594">
                    <a:moveTo>
                      <a:pt x="0" y="1298"/>
                    </a:moveTo>
                    <a:lnTo>
                      <a:pt x="0" y="1298"/>
                    </a:lnTo>
                    <a:lnTo>
                      <a:pt x="2" y="1232"/>
                    </a:lnTo>
                    <a:lnTo>
                      <a:pt x="6" y="1166"/>
                    </a:lnTo>
                    <a:lnTo>
                      <a:pt x="14" y="1100"/>
                    </a:lnTo>
                    <a:lnTo>
                      <a:pt x="26" y="1036"/>
                    </a:lnTo>
                    <a:lnTo>
                      <a:pt x="40" y="974"/>
                    </a:lnTo>
                    <a:lnTo>
                      <a:pt x="58" y="912"/>
                    </a:lnTo>
                    <a:lnTo>
                      <a:pt x="78" y="852"/>
                    </a:lnTo>
                    <a:lnTo>
                      <a:pt x="102" y="794"/>
                    </a:lnTo>
                    <a:lnTo>
                      <a:pt x="128" y="736"/>
                    </a:lnTo>
                    <a:lnTo>
                      <a:pt x="156" y="680"/>
                    </a:lnTo>
                    <a:lnTo>
                      <a:pt x="188" y="626"/>
                    </a:lnTo>
                    <a:lnTo>
                      <a:pt x="222" y="572"/>
                    </a:lnTo>
                    <a:lnTo>
                      <a:pt x="258" y="522"/>
                    </a:lnTo>
                    <a:lnTo>
                      <a:pt x="296" y="472"/>
                    </a:lnTo>
                    <a:lnTo>
                      <a:pt x="336" y="426"/>
                    </a:lnTo>
                    <a:lnTo>
                      <a:pt x="380" y="380"/>
                    </a:lnTo>
                    <a:lnTo>
                      <a:pt x="424" y="338"/>
                    </a:lnTo>
                    <a:lnTo>
                      <a:pt x="472" y="298"/>
                    </a:lnTo>
                    <a:lnTo>
                      <a:pt x="520" y="258"/>
                    </a:lnTo>
                    <a:lnTo>
                      <a:pt x="572" y="222"/>
                    </a:lnTo>
                    <a:lnTo>
                      <a:pt x="624" y="188"/>
                    </a:lnTo>
                    <a:lnTo>
                      <a:pt x="678" y="158"/>
                    </a:lnTo>
                    <a:lnTo>
                      <a:pt x="734" y="128"/>
                    </a:lnTo>
                    <a:lnTo>
                      <a:pt x="792" y="102"/>
                    </a:lnTo>
                    <a:lnTo>
                      <a:pt x="850" y="80"/>
                    </a:lnTo>
                    <a:lnTo>
                      <a:pt x="912" y="60"/>
                    </a:lnTo>
                    <a:lnTo>
                      <a:pt x="972" y="42"/>
                    </a:lnTo>
                    <a:lnTo>
                      <a:pt x="1036" y="28"/>
                    </a:lnTo>
                    <a:lnTo>
                      <a:pt x="1100" y="16"/>
                    </a:lnTo>
                    <a:lnTo>
                      <a:pt x="1164" y="8"/>
                    </a:lnTo>
                    <a:lnTo>
                      <a:pt x="1230" y="2"/>
                    </a:lnTo>
                    <a:lnTo>
                      <a:pt x="1296" y="0"/>
                    </a:lnTo>
                    <a:lnTo>
                      <a:pt x="1296" y="0"/>
                    </a:lnTo>
                    <a:lnTo>
                      <a:pt x="1296" y="0"/>
                    </a:lnTo>
                    <a:lnTo>
                      <a:pt x="1364" y="2"/>
                    </a:lnTo>
                    <a:lnTo>
                      <a:pt x="1430" y="8"/>
                    </a:lnTo>
                    <a:lnTo>
                      <a:pt x="1494" y="16"/>
                    </a:lnTo>
                    <a:lnTo>
                      <a:pt x="1558" y="28"/>
                    </a:lnTo>
                    <a:lnTo>
                      <a:pt x="1622" y="42"/>
                    </a:lnTo>
                    <a:lnTo>
                      <a:pt x="1682" y="60"/>
                    </a:lnTo>
                    <a:lnTo>
                      <a:pt x="1742" y="80"/>
                    </a:lnTo>
                    <a:lnTo>
                      <a:pt x="1802" y="102"/>
                    </a:lnTo>
                    <a:lnTo>
                      <a:pt x="1860" y="128"/>
                    </a:lnTo>
                    <a:lnTo>
                      <a:pt x="1916" y="158"/>
                    </a:lnTo>
                    <a:lnTo>
                      <a:pt x="1970" y="188"/>
                    </a:lnTo>
                    <a:lnTo>
                      <a:pt x="2022" y="222"/>
                    </a:lnTo>
                    <a:lnTo>
                      <a:pt x="2072" y="258"/>
                    </a:lnTo>
                    <a:lnTo>
                      <a:pt x="2122" y="298"/>
                    </a:lnTo>
                    <a:lnTo>
                      <a:pt x="2168" y="338"/>
                    </a:lnTo>
                    <a:lnTo>
                      <a:pt x="2214" y="380"/>
                    </a:lnTo>
                    <a:lnTo>
                      <a:pt x="2256" y="426"/>
                    </a:lnTo>
                    <a:lnTo>
                      <a:pt x="2298" y="472"/>
                    </a:lnTo>
                    <a:lnTo>
                      <a:pt x="2336" y="522"/>
                    </a:lnTo>
                    <a:lnTo>
                      <a:pt x="2372" y="572"/>
                    </a:lnTo>
                    <a:lnTo>
                      <a:pt x="2406" y="626"/>
                    </a:lnTo>
                    <a:lnTo>
                      <a:pt x="2438" y="680"/>
                    </a:lnTo>
                    <a:lnTo>
                      <a:pt x="2466" y="736"/>
                    </a:lnTo>
                    <a:lnTo>
                      <a:pt x="2492" y="794"/>
                    </a:lnTo>
                    <a:lnTo>
                      <a:pt x="2516" y="852"/>
                    </a:lnTo>
                    <a:lnTo>
                      <a:pt x="2536" y="912"/>
                    </a:lnTo>
                    <a:lnTo>
                      <a:pt x="2554" y="974"/>
                    </a:lnTo>
                    <a:lnTo>
                      <a:pt x="2568" y="1036"/>
                    </a:lnTo>
                    <a:lnTo>
                      <a:pt x="2578" y="1100"/>
                    </a:lnTo>
                    <a:lnTo>
                      <a:pt x="2588" y="1166"/>
                    </a:lnTo>
                    <a:lnTo>
                      <a:pt x="2592" y="1232"/>
                    </a:lnTo>
                    <a:lnTo>
                      <a:pt x="2594" y="1298"/>
                    </a:lnTo>
                    <a:lnTo>
                      <a:pt x="2594" y="1298"/>
                    </a:lnTo>
                    <a:lnTo>
                      <a:pt x="2594" y="1298"/>
                    </a:lnTo>
                    <a:lnTo>
                      <a:pt x="2592" y="1364"/>
                    </a:lnTo>
                    <a:lnTo>
                      <a:pt x="2588" y="1430"/>
                    </a:lnTo>
                    <a:lnTo>
                      <a:pt x="2578" y="1496"/>
                    </a:lnTo>
                    <a:lnTo>
                      <a:pt x="2568" y="1560"/>
                    </a:lnTo>
                    <a:lnTo>
                      <a:pt x="2554" y="1622"/>
                    </a:lnTo>
                    <a:lnTo>
                      <a:pt x="2536" y="1684"/>
                    </a:lnTo>
                    <a:lnTo>
                      <a:pt x="2516" y="1744"/>
                    </a:lnTo>
                    <a:lnTo>
                      <a:pt x="2492" y="1802"/>
                    </a:lnTo>
                    <a:lnTo>
                      <a:pt x="2466" y="1860"/>
                    </a:lnTo>
                    <a:lnTo>
                      <a:pt x="2438" y="1916"/>
                    </a:lnTo>
                    <a:lnTo>
                      <a:pt x="2406" y="1970"/>
                    </a:lnTo>
                    <a:lnTo>
                      <a:pt x="2372" y="2024"/>
                    </a:lnTo>
                    <a:lnTo>
                      <a:pt x="2336" y="2074"/>
                    </a:lnTo>
                    <a:lnTo>
                      <a:pt x="2298" y="2122"/>
                    </a:lnTo>
                    <a:lnTo>
                      <a:pt x="2256" y="2170"/>
                    </a:lnTo>
                    <a:lnTo>
                      <a:pt x="2214" y="2216"/>
                    </a:lnTo>
                    <a:lnTo>
                      <a:pt x="2168" y="2258"/>
                    </a:lnTo>
                    <a:lnTo>
                      <a:pt x="2122" y="2298"/>
                    </a:lnTo>
                    <a:lnTo>
                      <a:pt x="2072" y="2338"/>
                    </a:lnTo>
                    <a:lnTo>
                      <a:pt x="2022" y="2374"/>
                    </a:lnTo>
                    <a:lnTo>
                      <a:pt x="1970" y="2408"/>
                    </a:lnTo>
                    <a:lnTo>
                      <a:pt x="1916" y="2438"/>
                    </a:lnTo>
                    <a:lnTo>
                      <a:pt x="1860" y="2466"/>
                    </a:lnTo>
                    <a:lnTo>
                      <a:pt x="1802" y="2492"/>
                    </a:lnTo>
                    <a:lnTo>
                      <a:pt x="1742" y="2516"/>
                    </a:lnTo>
                    <a:lnTo>
                      <a:pt x="1682" y="2536"/>
                    </a:lnTo>
                    <a:lnTo>
                      <a:pt x="1622" y="2554"/>
                    </a:lnTo>
                    <a:lnTo>
                      <a:pt x="1558" y="2568"/>
                    </a:lnTo>
                    <a:lnTo>
                      <a:pt x="1494" y="2580"/>
                    </a:lnTo>
                    <a:lnTo>
                      <a:pt x="1430" y="2588"/>
                    </a:lnTo>
                    <a:lnTo>
                      <a:pt x="1364" y="2594"/>
                    </a:lnTo>
                    <a:lnTo>
                      <a:pt x="1296" y="2594"/>
                    </a:lnTo>
                    <a:lnTo>
                      <a:pt x="1296" y="2594"/>
                    </a:lnTo>
                    <a:lnTo>
                      <a:pt x="1296" y="2594"/>
                    </a:lnTo>
                    <a:lnTo>
                      <a:pt x="1230" y="2594"/>
                    </a:lnTo>
                    <a:lnTo>
                      <a:pt x="1164" y="2588"/>
                    </a:lnTo>
                    <a:lnTo>
                      <a:pt x="1100" y="2580"/>
                    </a:lnTo>
                    <a:lnTo>
                      <a:pt x="1036" y="2568"/>
                    </a:lnTo>
                    <a:lnTo>
                      <a:pt x="972" y="2554"/>
                    </a:lnTo>
                    <a:lnTo>
                      <a:pt x="912" y="2536"/>
                    </a:lnTo>
                    <a:lnTo>
                      <a:pt x="850" y="2516"/>
                    </a:lnTo>
                    <a:lnTo>
                      <a:pt x="792" y="2492"/>
                    </a:lnTo>
                    <a:lnTo>
                      <a:pt x="734" y="2466"/>
                    </a:lnTo>
                    <a:lnTo>
                      <a:pt x="678" y="2438"/>
                    </a:lnTo>
                    <a:lnTo>
                      <a:pt x="624" y="2408"/>
                    </a:lnTo>
                    <a:lnTo>
                      <a:pt x="572" y="2374"/>
                    </a:lnTo>
                    <a:lnTo>
                      <a:pt x="520" y="2338"/>
                    </a:lnTo>
                    <a:lnTo>
                      <a:pt x="472" y="2298"/>
                    </a:lnTo>
                    <a:lnTo>
                      <a:pt x="424" y="2258"/>
                    </a:lnTo>
                    <a:lnTo>
                      <a:pt x="380" y="2216"/>
                    </a:lnTo>
                    <a:lnTo>
                      <a:pt x="336" y="2170"/>
                    </a:lnTo>
                    <a:lnTo>
                      <a:pt x="296" y="2122"/>
                    </a:lnTo>
                    <a:lnTo>
                      <a:pt x="258" y="2074"/>
                    </a:lnTo>
                    <a:lnTo>
                      <a:pt x="222" y="2024"/>
                    </a:lnTo>
                    <a:lnTo>
                      <a:pt x="188" y="1970"/>
                    </a:lnTo>
                    <a:lnTo>
                      <a:pt x="156" y="1916"/>
                    </a:lnTo>
                    <a:lnTo>
                      <a:pt x="128" y="1860"/>
                    </a:lnTo>
                    <a:lnTo>
                      <a:pt x="102" y="1802"/>
                    </a:lnTo>
                    <a:lnTo>
                      <a:pt x="78" y="1744"/>
                    </a:lnTo>
                    <a:lnTo>
                      <a:pt x="58" y="1684"/>
                    </a:lnTo>
                    <a:lnTo>
                      <a:pt x="40" y="1622"/>
                    </a:lnTo>
                    <a:lnTo>
                      <a:pt x="26" y="1560"/>
                    </a:lnTo>
                    <a:lnTo>
                      <a:pt x="14" y="1496"/>
                    </a:lnTo>
                    <a:lnTo>
                      <a:pt x="6" y="1430"/>
                    </a:lnTo>
                    <a:lnTo>
                      <a:pt x="2" y="1364"/>
                    </a:lnTo>
                    <a:lnTo>
                      <a:pt x="0" y="1298"/>
                    </a:lnTo>
                    <a:lnTo>
                      <a:pt x="0" y="1298"/>
                    </a:lnTo>
                    <a:close/>
                    <a:moveTo>
                      <a:pt x="216" y="1298"/>
                    </a:moveTo>
                    <a:lnTo>
                      <a:pt x="216" y="1298"/>
                    </a:lnTo>
                    <a:lnTo>
                      <a:pt x="216" y="1354"/>
                    </a:lnTo>
                    <a:lnTo>
                      <a:pt x="222" y="1408"/>
                    </a:lnTo>
                    <a:lnTo>
                      <a:pt x="228" y="1462"/>
                    </a:lnTo>
                    <a:lnTo>
                      <a:pt x="238" y="1516"/>
                    </a:lnTo>
                    <a:lnTo>
                      <a:pt x="250" y="1568"/>
                    </a:lnTo>
                    <a:lnTo>
                      <a:pt x="264" y="1620"/>
                    </a:lnTo>
                    <a:lnTo>
                      <a:pt x="282" y="1670"/>
                    </a:lnTo>
                    <a:lnTo>
                      <a:pt x="300" y="1718"/>
                    </a:lnTo>
                    <a:lnTo>
                      <a:pt x="322" y="1766"/>
                    </a:lnTo>
                    <a:lnTo>
                      <a:pt x="346" y="1814"/>
                    </a:lnTo>
                    <a:lnTo>
                      <a:pt x="372" y="1858"/>
                    </a:lnTo>
                    <a:lnTo>
                      <a:pt x="400" y="1902"/>
                    </a:lnTo>
                    <a:lnTo>
                      <a:pt x="430" y="1944"/>
                    </a:lnTo>
                    <a:lnTo>
                      <a:pt x="462" y="1986"/>
                    </a:lnTo>
                    <a:lnTo>
                      <a:pt x="496" y="2024"/>
                    </a:lnTo>
                    <a:lnTo>
                      <a:pt x="532" y="2062"/>
                    </a:lnTo>
                    <a:lnTo>
                      <a:pt x="532" y="2062"/>
                    </a:lnTo>
                    <a:lnTo>
                      <a:pt x="532" y="2062"/>
                    </a:lnTo>
                    <a:lnTo>
                      <a:pt x="570" y="2098"/>
                    </a:lnTo>
                    <a:lnTo>
                      <a:pt x="610" y="2132"/>
                    </a:lnTo>
                    <a:lnTo>
                      <a:pt x="650" y="2164"/>
                    </a:lnTo>
                    <a:lnTo>
                      <a:pt x="692" y="2194"/>
                    </a:lnTo>
                    <a:lnTo>
                      <a:pt x="736" y="2222"/>
                    </a:lnTo>
                    <a:lnTo>
                      <a:pt x="782" y="2248"/>
                    </a:lnTo>
                    <a:lnTo>
                      <a:pt x="828" y="2272"/>
                    </a:lnTo>
                    <a:lnTo>
                      <a:pt x="876" y="2294"/>
                    </a:lnTo>
                    <a:lnTo>
                      <a:pt x="926" y="2314"/>
                    </a:lnTo>
                    <a:lnTo>
                      <a:pt x="976" y="2330"/>
                    </a:lnTo>
                    <a:lnTo>
                      <a:pt x="1026" y="2346"/>
                    </a:lnTo>
                    <a:lnTo>
                      <a:pt x="1078" y="2358"/>
                    </a:lnTo>
                    <a:lnTo>
                      <a:pt x="1132" y="2366"/>
                    </a:lnTo>
                    <a:lnTo>
                      <a:pt x="1186" y="2374"/>
                    </a:lnTo>
                    <a:lnTo>
                      <a:pt x="1242" y="2378"/>
                    </a:lnTo>
                    <a:lnTo>
                      <a:pt x="1296" y="2380"/>
                    </a:lnTo>
                    <a:lnTo>
                      <a:pt x="1296" y="2380"/>
                    </a:lnTo>
                    <a:lnTo>
                      <a:pt x="1296" y="2380"/>
                    </a:lnTo>
                    <a:lnTo>
                      <a:pt x="1352" y="2378"/>
                    </a:lnTo>
                    <a:lnTo>
                      <a:pt x="1408" y="2374"/>
                    </a:lnTo>
                    <a:lnTo>
                      <a:pt x="1462" y="2366"/>
                    </a:lnTo>
                    <a:lnTo>
                      <a:pt x="1514" y="2358"/>
                    </a:lnTo>
                    <a:lnTo>
                      <a:pt x="1568" y="2346"/>
                    </a:lnTo>
                    <a:lnTo>
                      <a:pt x="1618" y="2330"/>
                    </a:lnTo>
                    <a:lnTo>
                      <a:pt x="1668" y="2314"/>
                    </a:lnTo>
                    <a:lnTo>
                      <a:pt x="1718" y="2294"/>
                    </a:lnTo>
                    <a:lnTo>
                      <a:pt x="1766" y="2272"/>
                    </a:lnTo>
                    <a:lnTo>
                      <a:pt x="1812" y="2248"/>
                    </a:lnTo>
                    <a:lnTo>
                      <a:pt x="1858" y="2222"/>
                    </a:lnTo>
                    <a:lnTo>
                      <a:pt x="1902" y="2194"/>
                    </a:lnTo>
                    <a:lnTo>
                      <a:pt x="1944" y="2164"/>
                    </a:lnTo>
                    <a:lnTo>
                      <a:pt x="1984" y="2132"/>
                    </a:lnTo>
                    <a:lnTo>
                      <a:pt x="2024" y="2098"/>
                    </a:lnTo>
                    <a:lnTo>
                      <a:pt x="2062" y="2062"/>
                    </a:lnTo>
                    <a:lnTo>
                      <a:pt x="2062" y="2062"/>
                    </a:lnTo>
                    <a:lnTo>
                      <a:pt x="2062" y="2062"/>
                    </a:lnTo>
                    <a:lnTo>
                      <a:pt x="2098" y="2024"/>
                    </a:lnTo>
                    <a:lnTo>
                      <a:pt x="2132" y="1986"/>
                    </a:lnTo>
                    <a:lnTo>
                      <a:pt x="2164" y="1944"/>
                    </a:lnTo>
                    <a:lnTo>
                      <a:pt x="2194" y="1902"/>
                    </a:lnTo>
                    <a:lnTo>
                      <a:pt x="2222" y="1858"/>
                    </a:lnTo>
                    <a:lnTo>
                      <a:pt x="2248" y="1814"/>
                    </a:lnTo>
                    <a:lnTo>
                      <a:pt x="2272" y="1766"/>
                    </a:lnTo>
                    <a:lnTo>
                      <a:pt x="2294" y="1718"/>
                    </a:lnTo>
                    <a:lnTo>
                      <a:pt x="2312" y="1670"/>
                    </a:lnTo>
                    <a:lnTo>
                      <a:pt x="2330" y="1620"/>
                    </a:lnTo>
                    <a:lnTo>
                      <a:pt x="2344" y="1568"/>
                    </a:lnTo>
                    <a:lnTo>
                      <a:pt x="2356" y="1516"/>
                    </a:lnTo>
                    <a:lnTo>
                      <a:pt x="2366" y="1462"/>
                    </a:lnTo>
                    <a:lnTo>
                      <a:pt x="2372" y="1408"/>
                    </a:lnTo>
                    <a:lnTo>
                      <a:pt x="2376" y="1354"/>
                    </a:lnTo>
                    <a:lnTo>
                      <a:pt x="2378" y="1298"/>
                    </a:lnTo>
                    <a:lnTo>
                      <a:pt x="2378" y="1298"/>
                    </a:lnTo>
                    <a:lnTo>
                      <a:pt x="2378" y="1298"/>
                    </a:lnTo>
                    <a:lnTo>
                      <a:pt x="2376" y="1242"/>
                    </a:lnTo>
                    <a:lnTo>
                      <a:pt x="2372" y="1188"/>
                    </a:lnTo>
                    <a:lnTo>
                      <a:pt x="2366" y="1134"/>
                    </a:lnTo>
                    <a:lnTo>
                      <a:pt x="2356" y="1080"/>
                    </a:lnTo>
                    <a:lnTo>
                      <a:pt x="2344" y="1028"/>
                    </a:lnTo>
                    <a:lnTo>
                      <a:pt x="2330" y="976"/>
                    </a:lnTo>
                    <a:lnTo>
                      <a:pt x="2312" y="926"/>
                    </a:lnTo>
                    <a:lnTo>
                      <a:pt x="2294" y="878"/>
                    </a:lnTo>
                    <a:lnTo>
                      <a:pt x="2272" y="830"/>
                    </a:lnTo>
                    <a:lnTo>
                      <a:pt x="2248" y="782"/>
                    </a:lnTo>
                    <a:lnTo>
                      <a:pt x="2222" y="738"/>
                    </a:lnTo>
                    <a:lnTo>
                      <a:pt x="2194" y="694"/>
                    </a:lnTo>
                    <a:lnTo>
                      <a:pt x="2164" y="652"/>
                    </a:lnTo>
                    <a:lnTo>
                      <a:pt x="2132" y="610"/>
                    </a:lnTo>
                    <a:lnTo>
                      <a:pt x="2098" y="570"/>
                    </a:lnTo>
                    <a:lnTo>
                      <a:pt x="2062" y="534"/>
                    </a:lnTo>
                    <a:lnTo>
                      <a:pt x="2062" y="534"/>
                    </a:lnTo>
                    <a:lnTo>
                      <a:pt x="2062" y="534"/>
                    </a:lnTo>
                    <a:lnTo>
                      <a:pt x="2024" y="498"/>
                    </a:lnTo>
                    <a:lnTo>
                      <a:pt x="1984" y="464"/>
                    </a:lnTo>
                    <a:lnTo>
                      <a:pt x="1944" y="432"/>
                    </a:lnTo>
                    <a:lnTo>
                      <a:pt x="1902" y="402"/>
                    </a:lnTo>
                    <a:lnTo>
                      <a:pt x="1858" y="374"/>
                    </a:lnTo>
                    <a:lnTo>
                      <a:pt x="1812" y="348"/>
                    </a:lnTo>
                    <a:lnTo>
                      <a:pt x="1766" y="324"/>
                    </a:lnTo>
                    <a:lnTo>
                      <a:pt x="1718" y="302"/>
                    </a:lnTo>
                    <a:lnTo>
                      <a:pt x="1668" y="282"/>
                    </a:lnTo>
                    <a:lnTo>
                      <a:pt x="1618" y="266"/>
                    </a:lnTo>
                    <a:lnTo>
                      <a:pt x="1568" y="250"/>
                    </a:lnTo>
                    <a:lnTo>
                      <a:pt x="1514" y="238"/>
                    </a:lnTo>
                    <a:lnTo>
                      <a:pt x="1462" y="230"/>
                    </a:lnTo>
                    <a:lnTo>
                      <a:pt x="1408" y="222"/>
                    </a:lnTo>
                    <a:lnTo>
                      <a:pt x="1352" y="218"/>
                    </a:lnTo>
                    <a:lnTo>
                      <a:pt x="1296" y="216"/>
                    </a:lnTo>
                    <a:lnTo>
                      <a:pt x="1296" y="216"/>
                    </a:lnTo>
                    <a:lnTo>
                      <a:pt x="1296" y="216"/>
                    </a:lnTo>
                    <a:lnTo>
                      <a:pt x="1242" y="218"/>
                    </a:lnTo>
                    <a:lnTo>
                      <a:pt x="1186" y="222"/>
                    </a:lnTo>
                    <a:lnTo>
                      <a:pt x="1132" y="230"/>
                    </a:lnTo>
                    <a:lnTo>
                      <a:pt x="1078" y="238"/>
                    </a:lnTo>
                    <a:lnTo>
                      <a:pt x="1026" y="250"/>
                    </a:lnTo>
                    <a:lnTo>
                      <a:pt x="976" y="266"/>
                    </a:lnTo>
                    <a:lnTo>
                      <a:pt x="926" y="282"/>
                    </a:lnTo>
                    <a:lnTo>
                      <a:pt x="876" y="302"/>
                    </a:lnTo>
                    <a:lnTo>
                      <a:pt x="828" y="324"/>
                    </a:lnTo>
                    <a:lnTo>
                      <a:pt x="782" y="348"/>
                    </a:lnTo>
                    <a:lnTo>
                      <a:pt x="736" y="374"/>
                    </a:lnTo>
                    <a:lnTo>
                      <a:pt x="692" y="402"/>
                    </a:lnTo>
                    <a:lnTo>
                      <a:pt x="650" y="432"/>
                    </a:lnTo>
                    <a:lnTo>
                      <a:pt x="610" y="464"/>
                    </a:lnTo>
                    <a:lnTo>
                      <a:pt x="570" y="498"/>
                    </a:lnTo>
                    <a:lnTo>
                      <a:pt x="532" y="534"/>
                    </a:lnTo>
                    <a:lnTo>
                      <a:pt x="532" y="534"/>
                    </a:lnTo>
                    <a:lnTo>
                      <a:pt x="532" y="534"/>
                    </a:lnTo>
                    <a:lnTo>
                      <a:pt x="496" y="570"/>
                    </a:lnTo>
                    <a:lnTo>
                      <a:pt x="462" y="610"/>
                    </a:lnTo>
                    <a:lnTo>
                      <a:pt x="430" y="652"/>
                    </a:lnTo>
                    <a:lnTo>
                      <a:pt x="400" y="694"/>
                    </a:lnTo>
                    <a:lnTo>
                      <a:pt x="372" y="738"/>
                    </a:lnTo>
                    <a:lnTo>
                      <a:pt x="346" y="782"/>
                    </a:lnTo>
                    <a:lnTo>
                      <a:pt x="322" y="830"/>
                    </a:lnTo>
                    <a:lnTo>
                      <a:pt x="300" y="878"/>
                    </a:lnTo>
                    <a:lnTo>
                      <a:pt x="282" y="926"/>
                    </a:lnTo>
                    <a:lnTo>
                      <a:pt x="264" y="976"/>
                    </a:lnTo>
                    <a:lnTo>
                      <a:pt x="250" y="1028"/>
                    </a:lnTo>
                    <a:lnTo>
                      <a:pt x="238" y="1080"/>
                    </a:lnTo>
                    <a:lnTo>
                      <a:pt x="228" y="1134"/>
                    </a:lnTo>
                    <a:lnTo>
                      <a:pt x="222" y="1188"/>
                    </a:lnTo>
                    <a:lnTo>
                      <a:pt x="216" y="1242"/>
                    </a:lnTo>
                    <a:lnTo>
                      <a:pt x="216" y="1298"/>
                    </a:lnTo>
                    <a:lnTo>
                      <a:pt x="216" y="1298"/>
                    </a:lnTo>
                    <a:lnTo>
                      <a:pt x="216" y="12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2339" dirty="0">
                  <a:latin typeface="SimonKucher" pitchFamily="2" charset="0"/>
                </a:endParaRPr>
              </a:p>
            </p:txBody>
          </p:sp>
        </p:grpSp>
      </p:grpSp>
      <p:sp>
        <p:nvSpPr>
          <p:cNvPr id="25" name="TextBox 24">
            <a:extLst>
              <a:ext uri="{FF2B5EF4-FFF2-40B4-BE49-F238E27FC236}">
                <a16:creationId xmlns:a16="http://schemas.microsoft.com/office/drawing/2014/main" id="{9B8AD104-8A78-451F-A268-8C4F95BBD3F3}"/>
              </a:ext>
            </a:extLst>
          </p:cNvPr>
          <p:cNvSpPr txBox="1"/>
          <p:nvPr/>
        </p:nvSpPr>
        <p:spPr>
          <a:xfrm>
            <a:off x="7210041" y="3718979"/>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err="1"/>
              <a:t>Gespielte</a:t>
            </a:r>
            <a:r>
              <a:rPr lang="en-US" sz="1600" b="1" spc="-20" dirty="0"/>
              <a:t> </a:t>
            </a:r>
            <a:r>
              <a:rPr lang="en-US" sz="1600" b="1" spc="-20" dirty="0" err="1"/>
              <a:t>Minuten</a:t>
            </a:r>
            <a:r>
              <a:rPr lang="en-US" sz="1600" b="1" spc="-20" dirty="0"/>
              <a:t> &gt; 900: </a:t>
            </a:r>
            <a:r>
              <a:rPr lang="en-US" sz="1600" spc="-20" dirty="0"/>
              <a:t>Der Spieler muss </a:t>
            </a:r>
            <a:r>
              <a:rPr lang="en-US" sz="1600" spc="-20" dirty="0" err="1"/>
              <a:t>mindestens</a:t>
            </a:r>
            <a:r>
              <a:rPr lang="en-US" sz="1600" spc="-20" dirty="0"/>
              <a:t> 900 </a:t>
            </a:r>
            <a:r>
              <a:rPr lang="en-US" sz="1600" spc="-20" dirty="0" err="1"/>
              <a:t>Minuten</a:t>
            </a:r>
            <a:r>
              <a:rPr lang="en-US" sz="1600" spc="-20" dirty="0"/>
              <a:t> </a:t>
            </a:r>
            <a:r>
              <a:rPr lang="en-US" sz="1600" spc="-20" dirty="0" err="1"/>
              <a:t>absolviert</a:t>
            </a:r>
            <a:r>
              <a:rPr lang="en-US" sz="1600" spc="-20" dirty="0"/>
              <a:t> </a:t>
            </a:r>
            <a:r>
              <a:rPr lang="en-US" sz="1600" spc="-20" dirty="0" err="1"/>
              <a:t>haben</a:t>
            </a:r>
            <a:endParaRPr lang="en-US" sz="1600" spc="-20" dirty="0"/>
          </a:p>
        </p:txBody>
      </p:sp>
      <p:sp>
        <p:nvSpPr>
          <p:cNvPr id="26" name="TextBox 25">
            <a:extLst>
              <a:ext uri="{FF2B5EF4-FFF2-40B4-BE49-F238E27FC236}">
                <a16:creationId xmlns:a16="http://schemas.microsoft.com/office/drawing/2014/main" id="{88D1F6E9-F635-4617-9937-3DBD3D9AFCAF}"/>
              </a:ext>
            </a:extLst>
          </p:cNvPr>
          <p:cNvSpPr txBox="1"/>
          <p:nvPr/>
        </p:nvSpPr>
        <p:spPr>
          <a:xfrm>
            <a:off x="7210042" y="4542372"/>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err="1"/>
              <a:t>Marktwert</a:t>
            </a:r>
            <a:r>
              <a:rPr lang="en-US" sz="1600" b="1" spc="-20" dirty="0"/>
              <a:t> &lt;= 3 Mio. €: </a:t>
            </a:r>
            <a:r>
              <a:rPr lang="en-US" sz="1600" spc="-20" dirty="0"/>
              <a:t>Der Spieler </a:t>
            </a:r>
            <a:r>
              <a:rPr lang="en-US" sz="1600" spc="-20" dirty="0" err="1"/>
              <a:t>darf</a:t>
            </a:r>
            <a:r>
              <a:rPr lang="en-US" sz="1600" spc="-20" dirty="0"/>
              <a:t> </a:t>
            </a:r>
            <a:r>
              <a:rPr lang="en-US" sz="1600" spc="-20" dirty="0" err="1"/>
              <a:t>nicht</a:t>
            </a:r>
            <a:r>
              <a:rPr lang="en-US" sz="1600" spc="-20" dirty="0"/>
              <a:t> </a:t>
            </a:r>
            <a:r>
              <a:rPr lang="en-US" sz="1600" spc="-20" dirty="0" err="1"/>
              <a:t>mehr</a:t>
            </a:r>
            <a:r>
              <a:rPr lang="en-US" sz="1600" spc="-20" dirty="0"/>
              <a:t> </a:t>
            </a:r>
            <a:r>
              <a:rPr lang="en-US" sz="1600" spc="-20" dirty="0" err="1"/>
              <a:t>als</a:t>
            </a:r>
            <a:r>
              <a:rPr lang="en-US" sz="1600" spc="-20" dirty="0"/>
              <a:t> 3 Mio. € wert sein</a:t>
            </a:r>
          </a:p>
        </p:txBody>
      </p:sp>
      <p:sp>
        <p:nvSpPr>
          <p:cNvPr id="27" name="TextBox 26">
            <a:extLst>
              <a:ext uri="{FF2B5EF4-FFF2-40B4-BE49-F238E27FC236}">
                <a16:creationId xmlns:a16="http://schemas.microsoft.com/office/drawing/2014/main" id="{3D6C3B40-E8FF-4788-9FD6-4E8D98A7EC4D}"/>
              </a:ext>
            </a:extLst>
          </p:cNvPr>
          <p:cNvSpPr txBox="1"/>
          <p:nvPr/>
        </p:nvSpPr>
        <p:spPr>
          <a:xfrm>
            <a:off x="7210040" y="5365766"/>
            <a:ext cx="3910356" cy="599545"/>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Liga: Europa: </a:t>
            </a:r>
            <a:r>
              <a:rPr lang="en-US" sz="1600" spc="-20" dirty="0"/>
              <a:t>Der Spieler </a:t>
            </a:r>
            <a:r>
              <a:rPr lang="en-US" sz="1600" spc="-20" dirty="0" err="1"/>
              <a:t>sollte</a:t>
            </a:r>
            <a:r>
              <a:rPr lang="en-US" sz="1600" spc="-20" dirty="0"/>
              <a:t> </a:t>
            </a:r>
            <a:r>
              <a:rPr lang="en-US" sz="1600" spc="-20" dirty="0" err="1"/>
              <a:t>bereits</a:t>
            </a:r>
            <a:r>
              <a:rPr lang="en-US" sz="1600" spc="-20" dirty="0"/>
              <a:t> in Europa spielen</a:t>
            </a:r>
            <a:r>
              <a:rPr lang="en-US" sz="1600" spc="-20" baseline="30000" dirty="0"/>
              <a:t>1</a:t>
            </a:r>
          </a:p>
        </p:txBody>
      </p:sp>
      <p:grpSp>
        <p:nvGrpSpPr>
          <p:cNvPr id="29" name="icon853">
            <a:extLst>
              <a:ext uri="{FF2B5EF4-FFF2-40B4-BE49-F238E27FC236}">
                <a16:creationId xmlns:a16="http://schemas.microsoft.com/office/drawing/2014/main" id="{C37A9380-CBE3-434F-BA0D-A4B84F90C1E8}"/>
              </a:ext>
            </a:extLst>
          </p:cNvPr>
          <p:cNvGrpSpPr>
            <a:grpSpLocks noChangeAspect="1"/>
          </p:cNvGrpSpPr>
          <p:nvPr/>
        </p:nvGrpSpPr>
        <p:grpSpPr>
          <a:xfrm>
            <a:off x="6573878" y="4626144"/>
            <a:ext cx="432000" cy="432000"/>
            <a:chOff x="2069208" y="1809818"/>
            <a:chExt cx="720000" cy="720000"/>
          </a:xfrm>
        </p:grpSpPr>
        <p:sp>
          <p:nvSpPr>
            <p:cNvPr id="30" name="AutoShape 1946">
              <a:extLst>
                <a:ext uri="{FF2B5EF4-FFF2-40B4-BE49-F238E27FC236}">
                  <a16:creationId xmlns:a16="http://schemas.microsoft.com/office/drawing/2014/main" id="{0FE0899A-D934-4318-B939-F60EFE6B169C}"/>
                </a:ext>
              </a:extLst>
            </p:cNvPr>
            <p:cNvSpPr>
              <a:spLocks noChangeAspect="1" noChangeArrowheads="1"/>
            </p:cNvSpPr>
            <p:nvPr>
              <p:custDataLst>
                <p:tags r:id="rId4"/>
              </p:custDataLst>
            </p:nvPr>
          </p:nvSpPr>
          <p:spPr bwMode="gray">
            <a:xfrm>
              <a:off x="2069208" y="1809818"/>
              <a:ext cx="720000" cy="720000"/>
            </a:xfrm>
            <a:prstGeom prst="ellipse">
              <a:avLst/>
            </a:prstGeom>
            <a:solidFill>
              <a:srgbClr val="1A5CB0"/>
            </a:solidFill>
            <a:ln w="9525">
              <a:noFill/>
              <a:round/>
              <a:headEnd/>
              <a:tailEnd/>
            </a:ln>
            <a:effectLst/>
          </p:spPr>
          <p:txBody>
            <a:bodyPr wrap="none" lIns="0" tIns="0" rIns="0" bIns="38856" anchor="ctr"/>
            <a:lstStyle/>
            <a:p>
              <a:pPr algn="ctr" eaLnBrk="0" hangingPunct="0"/>
              <a:endParaRPr kumimoji="1" lang="en-US" sz="3238" dirty="0">
                <a:solidFill>
                  <a:schemeClr val="bg1"/>
                </a:solidFill>
                <a:latin typeface="SimonKucher" pitchFamily="2" charset="0"/>
              </a:endParaRPr>
            </a:p>
          </p:txBody>
        </p:sp>
        <p:grpSp>
          <p:nvGrpSpPr>
            <p:cNvPr id="31" name="Group 30">
              <a:extLst>
                <a:ext uri="{FF2B5EF4-FFF2-40B4-BE49-F238E27FC236}">
                  <a16:creationId xmlns:a16="http://schemas.microsoft.com/office/drawing/2014/main" id="{7D46ABF0-FB85-4A8A-AEA9-9B2C28DD20E2}"/>
                </a:ext>
              </a:extLst>
            </p:cNvPr>
            <p:cNvGrpSpPr/>
            <p:nvPr/>
          </p:nvGrpSpPr>
          <p:grpSpPr>
            <a:xfrm>
              <a:off x="2243397" y="1870951"/>
              <a:ext cx="444252" cy="550271"/>
              <a:chOff x="2224297" y="1883412"/>
              <a:chExt cx="444252" cy="550271"/>
            </a:xfrm>
          </p:grpSpPr>
          <p:sp>
            <p:nvSpPr>
              <p:cNvPr id="32" name="Freeform 18">
                <a:extLst>
                  <a:ext uri="{FF2B5EF4-FFF2-40B4-BE49-F238E27FC236}">
                    <a16:creationId xmlns:a16="http://schemas.microsoft.com/office/drawing/2014/main" id="{0316F768-3BC2-40C4-96F5-D794F6B1B333}"/>
                  </a:ext>
                </a:extLst>
              </p:cNvPr>
              <p:cNvSpPr/>
              <p:nvPr>
                <p:custDataLst>
                  <p:tags r:id="rId5"/>
                </p:custDataLst>
              </p:nvPr>
            </p:nvSpPr>
            <p:spPr bwMode="gray">
              <a:xfrm rot="18525673">
                <a:off x="2106805" y="2000904"/>
                <a:ext cx="469970" cy="234985"/>
              </a:xfrm>
              <a:custGeom>
                <a:avLst/>
                <a:gdLst>
                  <a:gd name="connsiteX0" fmla="*/ 256965 w 469970"/>
                  <a:gd name="connsiteY0" fmla="*/ 32606 h 234985"/>
                  <a:gd name="connsiteX1" fmla="*/ 249874 w 469970"/>
                  <a:gd name="connsiteY1" fmla="*/ 32844 h 234985"/>
                  <a:gd name="connsiteX2" fmla="*/ 242548 w 469970"/>
                  <a:gd name="connsiteY2" fmla="*/ 33556 h 234985"/>
                  <a:gd name="connsiteX3" fmla="*/ 236403 w 469970"/>
                  <a:gd name="connsiteY3" fmla="*/ 35218 h 234985"/>
                  <a:gd name="connsiteX4" fmla="*/ 230258 w 469970"/>
                  <a:gd name="connsiteY4" fmla="*/ 37118 h 234985"/>
                  <a:gd name="connsiteX5" fmla="*/ 224586 w 469970"/>
                  <a:gd name="connsiteY5" fmla="*/ 39729 h 234985"/>
                  <a:gd name="connsiteX6" fmla="*/ 219386 w 469970"/>
                  <a:gd name="connsiteY6" fmla="*/ 42579 h 234985"/>
                  <a:gd name="connsiteX7" fmla="*/ 214186 w 469970"/>
                  <a:gd name="connsiteY7" fmla="*/ 45903 h 234985"/>
                  <a:gd name="connsiteX8" fmla="*/ 209932 w 469970"/>
                  <a:gd name="connsiteY8" fmla="*/ 49702 h 234985"/>
                  <a:gd name="connsiteX9" fmla="*/ 205678 w 469970"/>
                  <a:gd name="connsiteY9" fmla="*/ 53976 h 234985"/>
                  <a:gd name="connsiteX10" fmla="*/ 201897 w 469970"/>
                  <a:gd name="connsiteY10" fmla="*/ 58488 h 234985"/>
                  <a:gd name="connsiteX11" fmla="*/ 198824 w 469970"/>
                  <a:gd name="connsiteY11" fmla="*/ 63237 h 234985"/>
                  <a:gd name="connsiteX12" fmla="*/ 195752 w 469970"/>
                  <a:gd name="connsiteY12" fmla="*/ 68460 h 234985"/>
                  <a:gd name="connsiteX13" fmla="*/ 193152 w 469970"/>
                  <a:gd name="connsiteY13" fmla="*/ 73922 h 234985"/>
                  <a:gd name="connsiteX14" fmla="*/ 191025 w 469970"/>
                  <a:gd name="connsiteY14" fmla="*/ 79383 h 234985"/>
                  <a:gd name="connsiteX15" fmla="*/ 189134 w 469970"/>
                  <a:gd name="connsiteY15" fmla="*/ 85557 h 234985"/>
                  <a:gd name="connsiteX16" fmla="*/ 187243 w 469970"/>
                  <a:gd name="connsiteY16" fmla="*/ 91255 h 234985"/>
                  <a:gd name="connsiteX17" fmla="*/ 175662 w 469970"/>
                  <a:gd name="connsiteY17" fmla="*/ 91255 h 234985"/>
                  <a:gd name="connsiteX18" fmla="*/ 170699 w 469970"/>
                  <a:gd name="connsiteY18" fmla="*/ 111913 h 234985"/>
                  <a:gd name="connsiteX19" fmla="*/ 184643 w 469970"/>
                  <a:gd name="connsiteY19" fmla="*/ 111913 h 234985"/>
                  <a:gd name="connsiteX20" fmla="*/ 184643 w 469970"/>
                  <a:gd name="connsiteY20" fmla="*/ 116899 h 234985"/>
                  <a:gd name="connsiteX21" fmla="*/ 184643 w 469970"/>
                  <a:gd name="connsiteY21" fmla="*/ 124260 h 234985"/>
                  <a:gd name="connsiteX22" fmla="*/ 175662 w 469970"/>
                  <a:gd name="connsiteY22" fmla="*/ 124260 h 234985"/>
                  <a:gd name="connsiteX23" fmla="*/ 170699 w 469970"/>
                  <a:gd name="connsiteY23" fmla="*/ 144206 h 234985"/>
                  <a:gd name="connsiteX24" fmla="*/ 187243 w 469970"/>
                  <a:gd name="connsiteY24" fmla="*/ 144206 h 234985"/>
                  <a:gd name="connsiteX25" fmla="*/ 189134 w 469970"/>
                  <a:gd name="connsiteY25" fmla="*/ 150379 h 234985"/>
                  <a:gd name="connsiteX26" fmla="*/ 190788 w 469970"/>
                  <a:gd name="connsiteY26" fmla="*/ 156316 h 234985"/>
                  <a:gd name="connsiteX27" fmla="*/ 193152 w 469970"/>
                  <a:gd name="connsiteY27" fmla="*/ 161777 h 234985"/>
                  <a:gd name="connsiteX28" fmla="*/ 195515 w 469970"/>
                  <a:gd name="connsiteY28" fmla="*/ 167238 h 234985"/>
                  <a:gd name="connsiteX29" fmla="*/ 198588 w 469970"/>
                  <a:gd name="connsiteY29" fmla="*/ 172224 h 234985"/>
                  <a:gd name="connsiteX30" fmla="*/ 201660 w 469970"/>
                  <a:gd name="connsiteY30" fmla="*/ 177211 h 234985"/>
                  <a:gd name="connsiteX31" fmla="*/ 205442 w 469970"/>
                  <a:gd name="connsiteY31" fmla="*/ 181485 h 234985"/>
                  <a:gd name="connsiteX32" fmla="*/ 209460 w 469970"/>
                  <a:gd name="connsiteY32" fmla="*/ 185759 h 234985"/>
                  <a:gd name="connsiteX33" fmla="*/ 213950 w 469970"/>
                  <a:gd name="connsiteY33" fmla="*/ 189321 h 234985"/>
                  <a:gd name="connsiteX34" fmla="*/ 218677 w 469970"/>
                  <a:gd name="connsiteY34" fmla="*/ 192407 h 234985"/>
                  <a:gd name="connsiteX35" fmla="*/ 224113 w 469970"/>
                  <a:gd name="connsiteY35" fmla="*/ 195494 h 234985"/>
                  <a:gd name="connsiteX36" fmla="*/ 230021 w 469970"/>
                  <a:gd name="connsiteY36" fmla="*/ 197869 h 234985"/>
                  <a:gd name="connsiteX37" fmla="*/ 236166 w 469970"/>
                  <a:gd name="connsiteY37" fmla="*/ 199768 h 234985"/>
                  <a:gd name="connsiteX38" fmla="*/ 242548 w 469970"/>
                  <a:gd name="connsiteY38" fmla="*/ 200955 h 234985"/>
                  <a:gd name="connsiteX39" fmla="*/ 249874 w 469970"/>
                  <a:gd name="connsiteY39" fmla="*/ 202143 h 234985"/>
                  <a:gd name="connsiteX40" fmla="*/ 257201 w 469970"/>
                  <a:gd name="connsiteY40" fmla="*/ 202380 h 234985"/>
                  <a:gd name="connsiteX41" fmla="*/ 262401 w 469970"/>
                  <a:gd name="connsiteY41" fmla="*/ 202143 h 234985"/>
                  <a:gd name="connsiteX42" fmla="*/ 267600 w 469970"/>
                  <a:gd name="connsiteY42" fmla="*/ 201668 h 234985"/>
                  <a:gd name="connsiteX43" fmla="*/ 273036 w 469970"/>
                  <a:gd name="connsiteY43" fmla="*/ 200955 h 234985"/>
                  <a:gd name="connsiteX44" fmla="*/ 278472 w 469970"/>
                  <a:gd name="connsiteY44" fmla="*/ 200006 h 234985"/>
                  <a:gd name="connsiteX45" fmla="*/ 283908 w 469970"/>
                  <a:gd name="connsiteY45" fmla="*/ 198344 h 234985"/>
                  <a:gd name="connsiteX46" fmla="*/ 289107 w 469970"/>
                  <a:gd name="connsiteY46" fmla="*/ 196207 h 234985"/>
                  <a:gd name="connsiteX47" fmla="*/ 293834 w 469970"/>
                  <a:gd name="connsiteY47" fmla="*/ 193595 h 234985"/>
                  <a:gd name="connsiteX48" fmla="*/ 298561 w 469970"/>
                  <a:gd name="connsiteY48" fmla="*/ 190508 h 234985"/>
                  <a:gd name="connsiteX49" fmla="*/ 298561 w 469970"/>
                  <a:gd name="connsiteY49" fmla="*/ 155128 h 234985"/>
                  <a:gd name="connsiteX50" fmla="*/ 293834 w 469970"/>
                  <a:gd name="connsiteY50" fmla="*/ 159402 h 234985"/>
                  <a:gd name="connsiteX51" fmla="*/ 289107 w 469970"/>
                  <a:gd name="connsiteY51" fmla="*/ 162489 h 234985"/>
                  <a:gd name="connsiteX52" fmla="*/ 284380 w 469970"/>
                  <a:gd name="connsiteY52" fmla="*/ 165101 h 234985"/>
                  <a:gd name="connsiteX53" fmla="*/ 279417 w 469970"/>
                  <a:gd name="connsiteY53" fmla="*/ 167238 h 234985"/>
                  <a:gd name="connsiteX54" fmla="*/ 274690 w 469970"/>
                  <a:gd name="connsiteY54" fmla="*/ 168900 h 234985"/>
                  <a:gd name="connsiteX55" fmla="*/ 269491 w 469970"/>
                  <a:gd name="connsiteY55" fmla="*/ 170325 h 234985"/>
                  <a:gd name="connsiteX56" fmla="*/ 264055 w 469970"/>
                  <a:gd name="connsiteY56" fmla="*/ 171037 h 234985"/>
                  <a:gd name="connsiteX57" fmla="*/ 258383 w 469970"/>
                  <a:gd name="connsiteY57" fmla="*/ 171037 h 234985"/>
                  <a:gd name="connsiteX58" fmla="*/ 254601 w 469970"/>
                  <a:gd name="connsiteY58" fmla="*/ 171037 h 234985"/>
                  <a:gd name="connsiteX59" fmla="*/ 251056 w 469970"/>
                  <a:gd name="connsiteY59" fmla="*/ 170562 h 234985"/>
                  <a:gd name="connsiteX60" fmla="*/ 247984 w 469970"/>
                  <a:gd name="connsiteY60" fmla="*/ 169613 h 234985"/>
                  <a:gd name="connsiteX61" fmla="*/ 244911 w 469970"/>
                  <a:gd name="connsiteY61" fmla="*/ 168900 h 234985"/>
                  <a:gd name="connsiteX62" fmla="*/ 242311 w 469970"/>
                  <a:gd name="connsiteY62" fmla="*/ 167476 h 234985"/>
                  <a:gd name="connsiteX63" fmla="*/ 239948 w 469970"/>
                  <a:gd name="connsiteY63" fmla="*/ 166288 h 234985"/>
                  <a:gd name="connsiteX64" fmla="*/ 237584 w 469970"/>
                  <a:gd name="connsiteY64" fmla="*/ 164389 h 234985"/>
                  <a:gd name="connsiteX65" fmla="*/ 235457 w 469970"/>
                  <a:gd name="connsiteY65" fmla="*/ 162727 h 234985"/>
                  <a:gd name="connsiteX66" fmla="*/ 233330 w 469970"/>
                  <a:gd name="connsiteY66" fmla="*/ 161064 h 234985"/>
                  <a:gd name="connsiteX67" fmla="*/ 231676 w 469970"/>
                  <a:gd name="connsiteY67" fmla="*/ 158690 h 234985"/>
                  <a:gd name="connsiteX68" fmla="*/ 230258 w 469970"/>
                  <a:gd name="connsiteY68" fmla="*/ 156553 h 234985"/>
                  <a:gd name="connsiteX69" fmla="*/ 229076 w 469970"/>
                  <a:gd name="connsiteY69" fmla="*/ 154178 h 234985"/>
                  <a:gd name="connsiteX70" fmla="*/ 226476 w 469970"/>
                  <a:gd name="connsiteY70" fmla="*/ 149430 h 234985"/>
                  <a:gd name="connsiteX71" fmla="*/ 224822 w 469970"/>
                  <a:gd name="connsiteY71" fmla="*/ 144206 h 234985"/>
                  <a:gd name="connsiteX72" fmla="*/ 272091 w 469970"/>
                  <a:gd name="connsiteY72" fmla="*/ 144206 h 234985"/>
                  <a:gd name="connsiteX73" fmla="*/ 276817 w 469970"/>
                  <a:gd name="connsiteY73" fmla="*/ 124260 h 234985"/>
                  <a:gd name="connsiteX74" fmla="*/ 221749 w 469970"/>
                  <a:gd name="connsiteY74" fmla="*/ 124260 h 234985"/>
                  <a:gd name="connsiteX75" fmla="*/ 221749 w 469970"/>
                  <a:gd name="connsiteY75" fmla="*/ 120461 h 234985"/>
                  <a:gd name="connsiteX76" fmla="*/ 221749 w 469970"/>
                  <a:gd name="connsiteY76" fmla="*/ 116899 h 234985"/>
                  <a:gd name="connsiteX77" fmla="*/ 221749 w 469970"/>
                  <a:gd name="connsiteY77" fmla="*/ 114525 h 234985"/>
                  <a:gd name="connsiteX78" fmla="*/ 221749 w 469970"/>
                  <a:gd name="connsiteY78" fmla="*/ 111913 h 234985"/>
                  <a:gd name="connsiteX79" fmla="*/ 279417 w 469970"/>
                  <a:gd name="connsiteY79" fmla="*/ 111913 h 234985"/>
                  <a:gd name="connsiteX80" fmla="*/ 284380 w 469970"/>
                  <a:gd name="connsiteY80" fmla="*/ 91255 h 234985"/>
                  <a:gd name="connsiteX81" fmla="*/ 224586 w 469970"/>
                  <a:gd name="connsiteY81" fmla="*/ 91255 h 234985"/>
                  <a:gd name="connsiteX82" fmla="*/ 226476 w 469970"/>
                  <a:gd name="connsiteY82" fmla="*/ 86269 h 234985"/>
                  <a:gd name="connsiteX83" fmla="*/ 229076 w 469970"/>
                  <a:gd name="connsiteY83" fmla="*/ 81045 h 234985"/>
                  <a:gd name="connsiteX84" fmla="*/ 230258 w 469970"/>
                  <a:gd name="connsiteY84" fmla="*/ 78671 h 234985"/>
                  <a:gd name="connsiteX85" fmla="*/ 232149 w 469970"/>
                  <a:gd name="connsiteY85" fmla="*/ 76296 h 234985"/>
                  <a:gd name="connsiteX86" fmla="*/ 233803 w 469970"/>
                  <a:gd name="connsiteY86" fmla="*/ 74159 h 234985"/>
                  <a:gd name="connsiteX87" fmla="*/ 235694 w 469970"/>
                  <a:gd name="connsiteY87" fmla="*/ 72260 h 234985"/>
                  <a:gd name="connsiteX88" fmla="*/ 237821 w 469970"/>
                  <a:gd name="connsiteY88" fmla="*/ 70597 h 234985"/>
                  <a:gd name="connsiteX89" fmla="*/ 240184 w 469970"/>
                  <a:gd name="connsiteY89" fmla="*/ 69173 h 234985"/>
                  <a:gd name="connsiteX90" fmla="*/ 242548 w 469970"/>
                  <a:gd name="connsiteY90" fmla="*/ 67748 h 234985"/>
                  <a:gd name="connsiteX91" fmla="*/ 245384 w 469970"/>
                  <a:gd name="connsiteY91" fmla="*/ 66323 h 234985"/>
                  <a:gd name="connsiteX92" fmla="*/ 247984 w 469970"/>
                  <a:gd name="connsiteY92" fmla="*/ 65374 h 234985"/>
                  <a:gd name="connsiteX93" fmla="*/ 251056 w 469970"/>
                  <a:gd name="connsiteY93" fmla="*/ 64661 h 234985"/>
                  <a:gd name="connsiteX94" fmla="*/ 254601 w 469970"/>
                  <a:gd name="connsiteY94" fmla="*/ 64424 h 234985"/>
                  <a:gd name="connsiteX95" fmla="*/ 257910 w 469970"/>
                  <a:gd name="connsiteY95" fmla="*/ 64424 h 234985"/>
                  <a:gd name="connsiteX96" fmla="*/ 262401 w 469970"/>
                  <a:gd name="connsiteY96" fmla="*/ 64424 h 234985"/>
                  <a:gd name="connsiteX97" fmla="*/ 266418 w 469970"/>
                  <a:gd name="connsiteY97" fmla="*/ 65136 h 234985"/>
                  <a:gd name="connsiteX98" fmla="*/ 270673 w 469970"/>
                  <a:gd name="connsiteY98" fmla="*/ 66086 h 234985"/>
                  <a:gd name="connsiteX99" fmla="*/ 274454 w 469970"/>
                  <a:gd name="connsiteY99" fmla="*/ 67036 h 234985"/>
                  <a:gd name="connsiteX100" fmla="*/ 278236 w 469970"/>
                  <a:gd name="connsiteY100" fmla="*/ 68698 h 234985"/>
                  <a:gd name="connsiteX101" fmla="*/ 281781 w 469970"/>
                  <a:gd name="connsiteY101" fmla="*/ 70835 h 234985"/>
                  <a:gd name="connsiteX102" fmla="*/ 285562 w 469970"/>
                  <a:gd name="connsiteY102" fmla="*/ 73209 h 234985"/>
                  <a:gd name="connsiteX103" fmla="*/ 289107 w 469970"/>
                  <a:gd name="connsiteY103" fmla="*/ 76059 h 234985"/>
                  <a:gd name="connsiteX104" fmla="*/ 299270 w 469970"/>
                  <a:gd name="connsiteY104" fmla="*/ 44478 h 234985"/>
                  <a:gd name="connsiteX105" fmla="*/ 294071 w 469970"/>
                  <a:gd name="connsiteY105" fmla="*/ 41866 h 234985"/>
                  <a:gd name="connsiteX106" fmla="*/ 289344 w 469970"/>
                  <a:gd name="connsiteY106" fmla="*/ 39492 h 234985"/>
                  <a:gd name="connsiteX107" fmla="*/ 284617 w 469970"/>
                  <a:gd name="connsiteY107" fmla="*/ 37355 h 234985"/>
                  <a:gd name="connsiteX108" fmla="*/ 279890 w 469970"/>
                  <a:gd name="connsiteY108" fmla="*/ 35693 h 234985"/>
                  <a:gd name="connsiteX109" fmla="*/ 274690 w 469970"/>
                  <a:gd name="connsiteY109" fmla="*/ 34268 h 234985"/>
                  <a:gd name="connsiteX110" fmla="*/ 269491 w 469970"/>
                  <a:gd name="connsiteY110" fmla="*/ 33318 h 234985"/>
                  <a:gd name="connsiteX111" fmla="*/ 263346 w 469970"/>
                  <a:gd name="connsiteY111" fmla="*/ 32844 h 234985"/>
                  <a:gd name="connsiteX112" fmla="*/ 0 w 469970"/>
                  <a:gd name="connsiteY112" fmla="*/ 0 h 234985"/>
                  <a:gd name="connsiteX113" fmla="*/ 469970 w 469970"/>
                  <a:gd name="connsiteY113" fmla="*/ 0 h 234985"/>
                  <a:gd name="connsiteX114" fmla="*/ 469970 w 469970"/>
                  <a:gd name="connsiteY114" fmla="*/ 234985 h 234985"/>
                  <a:gd name="connsiteX115" fmla="*/ 0 w 469970"/>
                  <a:gd name="connsiteY115" fmla="*/ 234985 h 234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469970" h="234985">
                    <a:moveTo>
                      <a:pt x="256965" y="32606"/>
                    </a:moveTo>
                    <a:lnTo>
                      <a:pt x="249874" y="32844"/>
                    </a:lnTo>
                    <a:lnTo>
                      <a:pt x="242548" y="33556"/>
                    </a:lnTo>
                    <a:lnTo>
                      <a:pt x="236403" y="35218"/>
                    </a:lnTo>
                    <a:lnTo>
                      <a:pt x="230258" y="37118"/>
                    </a:lnTo>
                    <a:lnTo>
                      <a:pt x="224586" y="39729"/>
                    </a:lnTo>
                    <a:lnTo>
                      <a:pt x="219386" y="42579"/>
                    </a:lnTo>
                    <a:lnTo>
                      <a:pt x="214186" y="45903"/>
                    </a:lnTo>
                    <a:lnTo>
                      <a:pt x="209932" y="49702"/>
                    </a:lnTo>
                    <a:lnTo>
                      <a:pt x="205678" y="53976"/>
                    </a:lnTo>
                    <a:lnTo>
                      <a:pt x="201897" y="58488"/>
                    </a:lnTo>
                    <a:lnTo>
                      <a:pt x="198824" y="63237"/>
                    </a:lnTo>
                    <a:lnTo>
                      <a:pt x="195752" y="68460"/>
                    </a:lnTo>
                    <a:lnTo>
                      <a:pt x="193152" y="73922"/>
                    </a:lnTo>
                    <a:lnTo>
                      <a:pt x="191025" y="79383"/>
                    </a:lnTo>
                    <a:lnTo>
                      <a:pt x="189134" y="85557"/>
                    </a:lnTo>
                    <a:lnTo>
                      <a:pt x="187243" y="91255"/>
                    </a:lnTo>
                    <a:lnTo>
                      <a:pt x="175662" y="91255"/>
                    </a:lnTo>
                    <a:lnTo>
                      <a:pt x="170699" y="111913"/>
                    </a:lnTo>
                    <a:lnTo>
                      <a:pt x="184643" y="111913"/>
                    </a:lnTo>
                    <a:lnTo>
                      <a:pt x="184643" y="116899"/>
                    </a:lnTo>
                    <a:lnTo>
                      <a:pt x="184643" y="124260"/>
                    </a:lnTo>
                    <a:lnTo>
                      <a:pt x="175662" y="124260"/>
                    </a:lnTo>
                    <a:lnTo>
                      <a:pt x="170699" y="144206"/>
                    </a:lnTo>
                    <a:lnTo>
                      <a:pt x="187243" y="144206"/>
                    </a:lnTo>
                    <a:lnTo>
                      <a:pt x="189134" y="150379"/>
                    </a:lnTo>
                    <a:lnTo>
                      <a:pt x="190788" y="156316"/>
                    </a:lnTo>
                    <a:lnTo>
                      <a:pt x="193152" y="161777"/>
                    </a:lnTo>
                    <a:lnTo>
                      <a:pt x="195515" y="167238"/>
                    </a:lnTo>
                    <a:lnTo>
                      <a:pt x="198588" y="172224"/>
                    </a:lnTo>
                    <a:lnTo>
                      <a:pt x="201660" y="177211"/>
                    </a:lnTo>
                    <a:lnTo>
                      <a:pt x="205442" y="181485"/>
                    </a:lnTo>
                    <a:lnTo>
                      <a:pt x="209460" y="185759"/>
                    </a:lnTo>
                    <a:lnTo>
                      <a:pt x="213950" y="189321"/>
                    </a:lnTo>
                    <a:lnTo>
                      <a:pt x="218677" y="192407"/>
                    </a:lnTo>
                    <a:lnTo>
                      <a:pt x="224113" y="195494"/>
                    </a:lnTo>
                    <a:lnTo>
                      <a:pt x="230021" y="197869"/>
                    </a:lnTo>
                    <a:lnTo>
                      <a:pt x="236166" y="199768"/>
                    </a:lnTo>
                    <a:lnTo>
                      <a:pt x="242548" y="200955"/>
                    </a:lnTo>
                    <a:lnTo>
                      <a:pt x="249874" y="202143"/>
                    </a:lnTo>
                    <a:lnTo>
                      <a:pt x="257201" y="202380"/>
                    </a:lnTo>
                    <a:lnTo>
                      <a:pt x="262401" y="202143"/>
                    </a:lnTo>
                    <a:lnTo>
                      <a:pt x="267600" y="201668"/>
                    </a:lnTo>
                    <a:lnTo>
                      <a:pt x="273036" y="200955"/>
                    </a:lnTo>
                    <a:lnTo>
                      <a:pt x="278472" y="200006"/>
                    </a:lnTo>
                    <a:lnTo>
                      <a:pt x="283908" y="198344"/>
                    </a:lnTo>
                    <a:lnTo>
                      <a:pt x="289107" y="196207"/>
                    </a:lnTo>
                    <a:lnTo>
                      <a:pt x="293834" y="193595"/>
                    </a:lnTo>
                    <a:lnTo>
                      <a:pt x="298561" y="190508"/>
                    </a:lnTo>
                    <a:lnTo>
                      <a:pt x="298561" y="155128"/>
                    </a:lnTo>
                    <a:lnTo>
                      <a:pt x="293834" y="159402"/>
                    </a:lnTo>
                    <a:lnTo>
                      <a:pt x="289107" y="162489"/>
                    </a:lnTo>
                    <a:lnTo>
                      <a:pt x="284380" y="165101"/>
                    </a:lnTo>
                    <a:lnTo>
                      <a:pt x="279417" y="167238"/>
                    </a:lnTo>
                    <a:lnTo>
                      <a:pt x="274690" y="168900"/>
                    </a:lnTo>
                    <a:lnTo>
                      <a:pt x="269491" y="170325"/>
                    </a:lnTo>
                    <a:lnTo>
                      <a:pt x="264055" y="171037"/>
                    </a:lnTo>
                    <a:lnTo>
                      <a:pt x="258383" y="171037"/>
                    </a:lnTo>
                    <a:lnTo>
                      <a:pt x="254601" y="171037"/>
                    </a:lnTo>
                    <a:lnTo>
                      <a:pt x="251056" y="170562"/>
                    </a:lnTo>
                    <a:lnTo>
                      <a:pt x="247984" y="169613"/>
                    </a:lnTo>
                    <a:lnTo>
                      <a:pt x="244911" y="168900"/>
                    </a:lnTo>
                    <a:lnTo>
                      <a:pt x="242311" y="167476"/>
                    </a:lnTo>
                    <a:lnTo>
                      <a:pt x="239948" y="166288"/>
                    </a:lnTo>
                    <a:lnTo>
                      <a:pt x="237584" y="164389"/>
                    </a:lnTo>
                    <a:lnTo>
                      <a:pt x="235457" y="162727"/>
                    </a:lnTo>
                    <a:lnTo>
                      <a:pt x="233330" y="161064"/>
                    </a:lnTo>
                    <a:lnTo>
                      <a:pt x="231676" y="158690"/>
                    </a:lnTo>
                    <a:lnTo>
                      <a:pt x="230258" y="156553"/>
                    </a:lnTo>
                    <a:lnTo>
                      <a:pt x="229076" y="154178"/>
                    </a:lnTo>
                    <a:lnTo>
                      <a:pt x="226476" y="149430"/>
                    </a:lnTo>
                    <a:lnTo>
                      <a:pt x="224822" y="144206"/>
                    </a:lnTo>
                    <a:lnTo>
                      <a:pt x="272091" y="144206"/>
                    </a:lnTo>
                    <a:lnTo>
                      <a:pt x="276817" y="124260"/>
                    </a:lnTo>
                    <a:lnTo>
                      <a:pt x="221749" y="124260"/>
                    </a:lnTo>
                    <a:lnTo>
                      <a:pt x="221749" y="120461"/>
                    </a:lnTo>
                    <a:lnTo>
                      <a:pt x="221749" y="116899"/>
                    </a:lnTo>
                    <a:lnTo>
                      <a:pt x="221749" y="114525"/>
                    </a:lnTo>
                    <a:lnTo>
                      <a:pt x="221749" y="111913"/>
                    </a:lnTo>
                    <a:lnTo>
                      <a:pt x="279417" y="111913"/>
                    </a:lnTo>
                    <a:lnTo>
                      <a:pt x="284380" y="91255"/>
                    </a:lnTo>
                    <a:lnTo>
                      <a:pt x="224586" y="91255"/>
                    </a:lnTo>
                    <a:lnTo>
                      <a:pt x="226476" y="86269"/>
                    </a:lnTo>
                    <a:lnTo>
                      <a:pt x="229076" y="81045"/>
                    </a:lnTo>
                    <a:lnTo>
                      <a:pt x="230258" y="78671"/>
                    </a:lnTo>
                    <a:lnTo>
                      <a:pt x="232149" y="76296"/>
                    </a:lnTo>
                    <a:lnTo>
                      <a:pt x="233803" y="74159"/>
                    </a:lnTo>
                    <a:lnTo>
                      <a:pt x="235694" y="72260"/>
                    </a:lnTo>
                    <a:lnTo>
                      <a:pt x="237821" y="70597"/>
                    </a:lnTo>
                    <a:lnTo>
                      <a:pt x="240184" y="69173"/>
                    </a:lnTo>
                    <a:lnTo>
                      <a:pt x="242548" y="67748"/>
                    </a:lnTo>
                    <a:lnTo>
                      <a:pt x="245384" y="66323"/>
                    </a:lnTo>
                    <a:lnTo>
                      <a:pt x="247984" y="65374"/>
                    </a:lnTo>
                    <a:lnTo>
                      <a:pt x="251056" y="64661"/>
                    </a:lnTo>
                    <a:lnTo>
                      <a:pt x="254601" y="64424"/>
                    </a:lnTo>
                    <a:lnTo>
                      <a:pt x="257910" y="64424"/>
                    </a:lnTo>
                    <a:lnTo>
                      <a:pt x="262401" y="64424"/>
                    </a:lnTo>
                    <a:lnTo>
                      <a:pt x="266418" y="65136"/>
                    </a:lnTo>
                    <a:lnTo>
                      <a:pt x="270673" y="66086"/>
                    </a:lnTo>
                    <a:lnTo>
                      <a:pt x="274454" y="67036"/>
                    </a:lnTo>
                    <a:lnTo>
                      <a:pt x="278236" y="68698"/>
                    </a:lnTo>
                    <a:lnTo>
                      <a:pt x="281781" y="70835"/>
                    </a:lnTo>
                    <a:lnTo>
                      <a:pt x="285562" y="73209"/>
                    </a:lnTo>
                    <a:lnTo>
                      <a:pt x="289107" y="76059"/>
                    </a:lnTo>
                    <a:lnTo>
                      <a:pt x="299270" y="44478"/>
                    </a:lnTo>
                    <a:lnTo>
                      <a:pt x="294071" y="41866"/>
                    </a:lnTo>
                    <a:lnTo>
                      <a:pt x="289344" y="39492"/>
                    </a:lnTo>
                    <a:lnTo>
                      <a:pt x="284617" y="37355"/>
                    </a:lnTo>
                    <a:lnTo>
                      <a:pt x="279890" y="35693"/>
                    </a:lnTo>
                    <a:lnTo>
                      <a:pt x="274690" y="34268"/>
                    </a:lnTo>
                    <a:lnTo>
                      <a:pt x="269491" y="33318"/>
                    </a:lnTo>
                    <a:lnTo>
                      <a:pt x="263346" y="32844"/>
                    </a:lnTo>
                    <a:close/>
                    <a:moveTo>
                      <a:pt x="0" y="0"/>
                    </a:moveTo>
                    <a:lnTo>
                      <a:pt x="469970" y="0"/>
                    </a:lnTo>
                    <a:lnTo>
                      <a:pt x="469970" y="234985"/>
                    </a:lnTo>
                    <a:lnTo>
                      <a:pt x="0" y="234985"/>
                    </a:lnTo>
                    <a:close/>
                  </a:path>
                </a:pathLst>
              </a:custGeom>
              <a:solidFill>
                <a:schemeClr val="bg1"/>
              </a:solidFill>
              <a:ln w="9525" cmpd="sng">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77712" bIns="0" rtlCol="0" anchor="ctr">
                <a:noAutofit/>
              </a:bodyPr>
              <a:lstStyle/>
              <a:p>
                <a:pPr algn="r"/>
                <a:r>
                  <a:rPr lang="en-US" sz="1511" dirty="0">
                    <a:solidFill>
                      <a:schemeClr val="accent4"/>
                    </a:solidFill>
                    <a:latin typeface="SimonKucher" pitchFamily="2" charset="0"/>
                  </a:rPr>
                  <a:t> </a:t>
                </a:r>
              </a:p>
            </p:txBody>
          </p:sp>
          <p:grpSp>
            <p:nvGrpSpPr>
              <p:cNvPr id="33" name="Group 32">
                <a:extLst>
                  <a:ext uri="{FF2B5EF4-FFF2-40B4-BE49-F238E27FC236}">
                    <a16:creationId xmlns:a16="http://schemas.microsoft.com/office/drawing/2014/main" id="{5C6756B3-D49A-47E2-B013-E60895DCBF61}"/>
                  </a:ext>
                </a:extLst>
              </p:cNvPr>
              <p:cNvGrpSpPr/>
              <p:nvPr/>
            </p:nvGrpSpPr>
            <p:grpSpPr>
              <a:xfrm flipH="1" flipV="1">
                <a:off x="2347795" y="2075669"/>
                <a:ext cx="320754" cy="358014"/>
                <a:chOff x="2147173" y="1920039"/>
                <a:chExt cx="320754" cy="358014"/>
              </a:xfrm>
            </p:grpSpPr>
            <p:sp>
              <p:nvSpPr>
                <p:cNvPr id="34" name="Oval 33">
                  <a:extLst>
                    <a:ext uri="{FF2B5EF4-FFF2-40B4-BE49-F238E27FC236}">
                      <a16:creationId xmlns:a16="http://schemas.microsoft.com/office/drawing/2014/main" id="{90D1A82D-FEBC-4B0E-9EE6-86B6041EC792}"/>
                    </a:ext>
                  </a:extLst>
                </p:cNvPr>
                <p:cNvSpPr/>
                <p:nvPr/>
              </p:nvSpPr>
              <p:spPr>
                <a:xfrm rot="18000000">
                  <a:off x="2151475" y="1974745"/>
                  <a:ext cx="148156" cy="14815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5" name="Oval 34">
                  <a:extLst>
                    <a:ext uri="{FF2B5EF4-FFF2-40B4-BE49-F238E27FC236}">
                      <a16:creationId xmlns:a16="http://schemas.microsoft.com/office/drawing/2014/main" id="{772E8131-FF29-4BD9-8C02-4A9325F20978}"/>
                    </a:ext>
                  </a:extLst>
                </p:cNvPr>
                <p:cNvSpPr/>
                <p:nvPr/>
              </p:nvSpPr>
              <p:spPr>
                <a:xfrm rot="18000000">
                  <a:off x="2147173" y="2129897"/>
                  <a:ext cx="148156" cy="14815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6" name="Oval 35">
                  <a:extLst>
                    <a:ext uri="{FF2B5EF4-FFF2-40B4-BE49-F238E27FC236}">
                      <a16:creationId xmlns:a16="http://schemas.microsoft.com/office/drawing/2014/main" id="{E809B652-AE49-4FCE-B944-E8670D5724C6}"/>
                    </a:ext>
                  </a:extLst>
                </p:cNvPr>
                <p:cNvSpPr/>
                <p:nvPr/>
              </p:nvSpPr>
              <p:spPr>
                <a:xfrm rot="18000000">
                  <a:off x="2311937" y="1996295"/>
                  <a:ext cx="85966" cy="85966"/>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7" name="Oval 36">
                  <a:extLst>
                    <a:ext uri="{FF2B5EF4-FFF2-40B4-BE49-F238E27FC236}">
                      <a16:creationId xmlns:a16="http://schemas.microsoft.com/office/drawing/2014/main" id="{CD090CBF-6DB6-4032-88ED-73282361CABB}"/>
                    </a:ext>
                  </a:extLst>
                </p:cNvPr>
                <p:cNvSpPr/>
                <p:nvPr/>
              </p:nvSpPr>
              <p:spPr>
                <a:xfrm rot="18000000">
                  <a:off x="2298652" y="2104129"/>
                  <a:ext cx="60215" cy="6021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8" name="Oval 37">
                  <a:extLst>
                    <a:ext uri="{FF2B5EF4-FFF2-40B4-BE49-F238E27FC236}">
                      <a16:creationId xmlns:a16="http://schemas.microsoft.com/office/drawing/2014/main" id="{5F358E6A-34C5-4E44-9A96-08988F155760}"/>
                    </a:ext>
                  </a:extLst>
                </p:cNvPr>
                <p:cNvSpPr/>
                <p:nvPr/>
              </p:nvSpPr>
              <p:spPr>
                <a:xfrm rot="18000000">
                  <a:off x="2407712" y="1948516"/>
                  <a:ext cx="60215" cy="6021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sp>
              <p:nvSpPr>
                <p:cNvPr id="39" name="Oval 38">
                  <a:extLst>
                    <a:ext uri="{FF2B5EF4-FFF2-40B4-BE49-F238E27FC236}">
                      <a16:creationId xmlns:a16="http://schemas.microsoft.com/office/drawing/2014/main" id="{F0B3E0F2-43AF-44A5-8D51-708E0AC777C1}"/>
                    </a:ext>
                  </a:extLst>
                </p:cNvPr>
                <p:cNvSpPr/>
                <p:nvPr/>
              </p:nvSpPr>
              <p:spPr>
                <a:xfrm rot="18000000">
                  <a:off x="2335406" y="1920039"/>
                  <a:ext cx="60215" cy="60215"/>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bg1"/>
                    </a:solidFill>
                  </a:endParaRPr>
                </a:p>
              </p:txBody>
            </p:sp>
          </p:grpSp>
        </p:grpSp>
      </p:grpSp>
      <p:grpSp>
        <p:nvGrpSpPr>
          <p:cNvPr id="42" name="icon969">
            <a:extLst>
              <a:ext uri="{FF2B5EF4-FFF2-40B4-BE49-F238E27FC236}">
                <a16:creationId xmlns:a16="http://schemas.microsoft.com/office/drawing/2014/main" id="{9DAF6C97-B896-459B-BF3A-FF73AD021613}"/>
              </a:ext>
            </a:extLst>
          </p:cNvPr>
          <p:cNvGrpSpPr>
            <a:grpSpLocks noChangeAspect="1"/>
          </p:cNvGrpSpPr>
          <p:nvPr/>
        </p:nvGrpSpPr>
        <p:grpSpPr>
          <a:xfrm>
            <a:off x="6573878" y="5449538"/>
            <a:ext cx="432000" cy="432000"/>
            <a:chOff x="5785874" y="2985529"/>
            <a:chExt cx="432000" cy="432000"/>
          </a:xfrm>
        </p:grpSpPr>
        <p:sp>
          <p:nvSpPr>
            <p:cNvPr id="43" name="Oval 42">
              <a:extLst>
                <a:ext uri="{FF2B5EF4-FFF2-40B4-BE49-F238E27FC236}">
                  <a16:creationId xmlns:a16="http://schemas.microsoft.com/office/drawing/2014/main" id="{E118808A-FAD9-4BF2-9D9A-5D8E570E26EA}"/>
                </a:ext>
              </a:extLst>
            </p:cNvPr>
            <p:cNvSpPr>
              <a:spLocks noChangeAspect="1"/>
            </p:cNvSpPr>
            <p:nvPr/>
          </p:nvSpPr>
          <p:spPr>
            <a:xfrm>
              <a:off x="5785874" y="2985529"/>
              <a:ext cx="432000" cy="432000"/>
            </a:xfrm>
            <a:prstGeom prst="ellipse">
              <a:avLst/>
            </a:prstGeom>
            <a:solidFill>
              <a:srgbClr val="1A5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grpSp>
          <p:nvGrpSpPr>
            <p:cNvPr id="44" name="Group 43">
              <a:extLst>
                <a:ext uri="{FF2B5EF4-FFF2-40B4-BE49-F238E27FC236}">
                  <a16:creationId xmlns:a16="http://schemas.microsoft.com/office/drawing/2014/main" id="{17A0D44C-580D-4447-8DA1-CB159ACACEFB}"/>
                </a:ext>
              </a:extLst>
            </p:cNvPr>
            <p:cNvGrpSpPr>
              <a:grpSpLocks noChangeAspect="1"/>
            </p:cNvGrpSpPr>
            <p:nvPr/>
          </p:nvGrpSpPr>
          <p:grpSpPr>
            <a:xfrm>
              <a:off x="5832454" y="3057529"/>
              <a:ext cx="338841" cy="288000"/>
              <a:chOff x="1970088" y="2830513"/>
              <a:chExt cx="1830388" cy="1555750"/>
            </a:xfrm>
            <a:solidFill>
              <a:schemeClr val="bg1"/>
            </a:solidFill>
          </p:grpSpPr>
          <p:sp>
            <p:nvSpPr>
              <p:cNvPr id="45" name="Freeform 267">
                <a:extLst>
                  <a:ext uri="{FF2B5EF4-FFF2-40B4-BE49-F238E27FC236}">
                    <a16:creationId xmlns:a16="http://schemas.microsoft.com/office/drawing/2014/main" id="{F120EBC7-2E84-4D3B-99CF-3CFDF5838BCA}"/>
                  </a:ext>
                </a:extLst>
              </p:cNvPr>
              <p:cNvSpPr>
                <a:spLocks/>
              </p:cNvSpPr>
              <p:nvPr/>
            </p:nvSpPr>
            <p:spPr bwMode="auto">
              <a:xfrm>
                <a:off x="1970088" y="3603625"/>
                <a:ext cx="193675" cy="200025"/>
              </a:xfrm>
              <a:custGeom>
                <a:avLst/>
                <a:gdLst>
                  <a:gd name="T0" fmla="*/ 0 w 217"/>
                  <a:gd name="T1" fmla="*/ 0 h 223"/>
                  <a:gd name="T2" fmla="*/ 194 w 217"/>
                  <a:gd name="T3" fmla="*/ 210 h 223"/>
                  <a:gd name="T4" fmla="*/ 4 w 217"/>
                  <a:gd name="T5" fmla="*/ 77 h 223"/>
                  <a:gd name="T6" fmla="*/ 0 w 217"/>
                  <a:gd name="T7" fmla="*/ 64 h 223"/>
                  <a:gd name="T8" fmla="*/ 0 w 217"/>
                  <a:gd name="T9" fmla="*/ 0 h 223"/>
                </a:gdLst>
                <a:ahLst/>
                <a:cxnLst>
                  <a:cxn ang="0">
                    <a:pos x="T0" y="T1"/>
                  </a:cxn>
                  <a:cxn ang="0">
                    <a:pos x="T2" y="T3"/>
                  </a:cxn>
                  <a:cxn ang="0">
                    <a:pos x="T4" y="T5"/>
                  </a:cxn>
                  <a:cxn ang="0">
                    <a:pos x="T6" y="T7"/>
                  </a:cxn>
                  <a:cxn ang="0">
                    <a:pos x="T8" y="T9"/>
                  </a:cxn>
                </a:cxnLst>
                <a:rect l="0" t="0" r="r" b="b"/>
                <a:pathLst>
                  <a:path w="217" h="223">
                    <a:moveTo>
                      <a:pt x="0" y="0"/>
                    </a:moveTo>
                    <a:cubicBezTo>
                      <a:pt x="118" y="1"/>
                      <a:pt x="217" y="108"/>
                      <a:pt x="194" y="210"/>
                    </a:cubicBezTo>
                    <a:cubicBezTo>
                      <a:pt x="109" y="223"/>
                      <a:pt x="22" y="162"/>
                      <a:pt x="4" y="77"/>
                    </a:cubicBezTo>
                    <a:cubicBezTo>
                      <a:pt x="3" y="72"/>
                      <a:pt x="1" y="68"/>
                      <a:pt x="0" y="64"/>
                    </a:cubicBezTo>
                    <a:cubicBezTo>
                      <a:pt x="0" y="43"/>
                      <a:pt x="0" y="2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68">
                <a:extLst>
                  <a:ext uri="{FF2B5EF4-FFF2-40B4-BE49-F238E27FC236}">
                    <a16:creationId xmlns:a16="http://schemas.microsoft.com/office/drawing/2014/main" id="{88809CFE-BDDD-48E8-8BE6-E459B0CD8AC7}"/>
                  </a:ext>
                </a:extLst>
              </p:cNvPr>
              <p:cNvSpPr>
                <a:spLocks/>
              </p:cNvSpPr>
              <p:nvPr/>
            </p:nvSpPr>
            <p:spPr bwMode="auto">
              <a:xfrm>
                <a:off x="3605213" y="3603625"/>
                <a:ext cx="195263" cy="195263"/>
              </a:xfrm>
              <a:custGeom>
                <a:avLst/>
                <a:gdLst>
                  <a:gd name="T0" fmla="*/ 218 w 218"/>
                  <a:gd name="T1" fmla="*/ 64 h 218"/>
                  <a:gd name="T2" fmla="*/ 162 w 218"/>
                  <a:gd name="T3" fmla="*/ 167 h 218"/>
                  <a:gd name="T4" fmla="*/ 24 w 218"/>
                  <a:gd name="T5" fmla="*/ 210 h 218"/>
                  <a:gd name="T6" fmla="*/ 218 w 218"/>
                  <a:gd name="T7" fmla="*/ 0 h 218"/>
                  <a:gd name="T8" fmla="*/ 218 w 218"/>
                  <a:gd name="T9" fmla="*/ 64 h 218"/>
                </a:gdLst>
                <a:ahLst/>
                <a:cxnLst>
                  <a:cxn ang="0">
                    <a:pos x="T0" y="T1"/>
                  </a:cxn>
                  <a:cxn ang="0">
                    <a:pos x="T2" y="T3"/>
                  </a:cxn>
                  <a:cxn ang="0">
                    <a:pos x="T4" y="T5"/>
                  </a:cxn>
                  <a:cxn ang="0">
                    <a:pos x="T6" y="T7"/>
                  </a:cxn>
                  <a:cxn ang="0">
                    <a:pos x="T8" y="T9"/>
                  </a:cxn>
                </a:cxnLst>
                <a:rect l="0" t="0" r="r" b="b"/>
                <a:pathLst>
                  <a:path w="218" h="218">
                    <a:moveTo>
                      <a:pt x="218" y="64"/>
                    </a:moveTo>
                    <a:cubicBezTo>
                      <a:pt x="209" y="103"/>
                      <a:pt x="194" y="140"/>
                      <a:pt x="162" y="167"/>
                    </a:cubicBezTo>
                    <a:cubicBezTo>
                      <a:pt x="125" y="199"/>
                      <a:pt x="69" y="218"/>
                      <a:pt x="24" y="210"/>
                    </a:cubicBezTo>
                    <a:cubicBezTo>
                      <a:pt x="0" y="111"/>
                      <a:pt x="100" y="2"/>
                      <a:pt x="218" y="0"/>
                    </a:cubicBezTo>
                    <a:cubicBezTo>
                      <a:pt x="218" y="21"/>
                      <a:pt x="218" y="43"/>
                      <a:pt x="218"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69">
                <a:extLst>
                  <a:ext uri="{FF2B5EF4-FFF2-40B4-BE49-F238E27FC236}">
                    <a16:creationId xmlns:a16="http://schemas.microsoft.com/office/drawing/2014/main" id="{E2568A19-2A37-48F3-A897-B52D80D2AF24}"/>
                  </a:ext>
                </a:extLst>
              </p:cNvPr>
              <p:cNvSpPr>
                <a:spLocks/>
              </p:cNvSpPr>
              <p:nvPr/>
            </p:nvSpPr>
            <p:spPr bwMode="auto">
              <a:xfrm>
                <a:off x="2303463" y="2830513"/>
                <a:ext cx="1163638" cy="682625"/>
              </a:xfrm>
              <a:custGeom>
                <a:avLst/>
                <a:gdLst>
                  <a:gd name="T0" fmla="*/ 1265 w 1302"/>
                  <a:gd name="T1" fmla="*/ 764 h 764"/>
                  <a:gd name="T2" fmla="*/ 1141 w 1302"/>
                  <a:gd name="T3" fmla="*/ 764 h 764"/>
                  <a:gd name="T4" fmla="*/ 985 w 1302"/>
                  <a:gd name="T5" fmla="*/ 306 h 764"/>
                  <a:gd name="T6" fmla="*/ 634 w 1302"/>
                  <a:gd name="T7" fmla="*/ 174 h 764"/>
                  <a:gd name="T8" fmla="*/ 159 w 1302"/>
                  <a:gd name="T9" fmla="*/ 763 h 764"/>
                  <a:gd name="T10" fmla="*/ 36 w 1302"/>
                  <a:gd name="T11" fmla="*/ 763 h 764"/>
                  <a:gd name="T12" fmla="*/ 256 w 1302"/>
                  <a:gd name="T13" fmla="*/ 189 h 764"/>
                  <a:gd name="T14" fmla="*/ 998 w 1302"/>
                  <a:gd name="T15" fmla="*/ 155 h 764"/>
                  <a:gd name="T16" fmla="*/ 1265 w 1302"/>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2" h="764">
                    <a:moveTo>
                      <a:pt x="1265" y="764"/>
                    </a:moveTo>
                    <a:cubicBezTo>
                      <a:pt x="1224" y="764"/>
                      <a:pt x="1183" y="764"/>
                      <a:pt x="1141" y="764"/>
                    </a:cubicBezTo>
                    <a:cubicBezTo>
                      <a:pt x="1166" y="584"/>
                      <a:pt x="1118" y="430"/>
                      <a:pt x="985" y="306"/>
                    </a:cubicBezTo>
                    <a:cubicBezTo>
                      <a:pt x="887" y="214"/>
                      <a:pt x="768" y="170"/>
                      <a:pt x="634" y="174"/>
                    </a:cubicBezTo>
                    <a:cubicBezTo>
                      <a:pt x="359" y="182"/>
                      <a:pt x="107" y="434"/>
                      <a:pt x="159" y="763"/>
                    </a:cubicBezTo>
                    <a:cubicBezTo>
                      <a:pt x="118" y="763"/>
                      <a:pt x="77" y="763"/>
                      <a:pt x="36" y="763"/>
                    </a:cubicBezTo>
                    <a:cubicBezTo>
                      <a:pt x="0" y="604"/>
                      <a:pt x="57" y="352"/>
                      <a:pt x="256" y="189"/>
                    </a:cubicBezTo>
                    <a:cubicBezTo>
                      <a:pt x="473" y="13"/>
                      <a:pt x="769" y="0"/>
                      <a:pt x="998" y="155"/>
                    </a:cubicBezTo>
                    <a:cubicBezTo>
                      <a:pt x="1225" y="309"/>
                      <a:pt x="1302" y="573"/>
                      <a:pt x="1265" y="7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70">
                <a:extLst>
                  <a:ext uri="{FF2B5EF4-FFF2-40B4-BE49-F238E27FC236}">
                    <a16:creationId xmlns:a16="http://schemas.microsoft.com/office/drawing/2014/main" id="{9E197AE7-E29A-48BA-978C-8CD3D947B75A}"/>
                  </a:ext>
                </a:extLst>
              </p:cNvPr>
              <p:cNvSpPr>
                <a:spLocks/>
              </p:cNvSpPr>
              <p:nvPr/>
            </p:nvSpPr>
            <p:spPr bwMode="auto">
              <a:xfrm>
                <a:off x="2690813" y="3213100"/>
                <a:ext cx="339725" cy="636588"/>
              </a:xfrm>
              <a:custGeom>
                <a:avLst/>
                <a:gdLst>
                  <a:gd name="T0" fmla="*/ 379 w 379"/>
                  <a:gd name="T1" fmla="*/ 711 h 711"/>
                  <a:gd name="T2" fmla="*/ 166 w 379"/>
                  <a:gd name="T3" fmla="*/ 711 h 711"/>
                  <a:gd name="T4" fmla="*/ 166 w 379"/>
                  <a:gd name="T5" fmla="*/ 302 h 711"/>
                  <a:gd name="T6" fmla="*/ 0 w 379"/>
                  <a:gd name="T7" fmla="*/ 302 h 711"/>
                  <a:gd name="T8" fmla="*/ 0 w 379"/>
                  <a:gd name="T9" fmla="*/ 156 h 711"/>
                  <a:gd name="T10" fmla="*/ 73 w 379"/>
                  <a:gd name="T11" fmla="*/ 147 h 711"/>
                  <a:gd name="T12" fmla="*/ 211 w 379"/>
                  <a:gd name="T13" fmla="*/ 0 h 711"/>
                  <a:gd name="T14" fmla="*/ 379 w 379"/>
                  <a:gd name="T15" fmla="*/ 0 h 711"/>
                  <a:gd name="T16" fmla="*/ 379 w 379"/>
                  <a:gd name="T17" fmla="*/ 71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 h="711">
                    <a:moveTo>
                      <a:pt x="379" y="711"/>
                    </a:moveTo>
                    <a:cubicBezTo>
                      <a:pt x="308" y="711"/>
                      <a:pt x="238" y="711"/>
                      <a:pt x="166" y="711"/>
                    </a:cubicBezTo>
                    <a:cubicBezTo>
                      <a:pt x="166" y="575"/>
                      <a:pt x="166" y="440"/>
                      <a:pt x="166" y="302"/>
                    </a:cubicBezTo>
                    <a:cubicBezTo>
                      <a:pt x="109" y="302"/>
                      <a:pt x="55" y="302"/>
                      <a:pt x="0" y="302"/>
                    </a:cubicBezTo>
                    <a:cubicBezTo>
                      <a:pt x="0" y="252"/>
                      <a:pt x="0" y="204"/>
                      <a:pt x="0" y="156"/>
                    </a:cubicBezTo>
                    <a:cubicBezTo>
                      <a:pt x="25" y="153"/>
                      <a:pt x="49" y="152"/>
                      <a:pt x="73" y="147"/>
                    </a:cubicBezTo>
                    <a:cubicBezTo>
                      <a:pt x="151" y="130"/>
                      <a:pt x="205" y="88"/>
                      <a:pt x="211" y="0"/>
                    </a:cubicBezTo>
                    <a:cubicBezTo>
                      <a:pt x="267" y="0"/>
                      <a:pt x="322" y="0"/>
                      <a:pt x="379" y="0"/>
                    </a:cubicBezTo>
                    <a:cubicBezTo>
                      <a:pt x="379" y="238"/>
                      <a:pt x="379" y="474"/>
                      <a:pt x="379"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71">
                <a:extLst>
                  <a:ext uri="{FF2B5EF4-FFF2-40B4-BE49-F238E27FC236}">
                    <a16:creationId xmlns:a16="http://schemas.microsoft.com/office/drawing/2014/main" id="{00615CDC-D9E8-4CCA-BD0E-92A265BB1913}"/>
                  </a:ext>
                </a:extLst>
              </p:cNvPr>
              <p:cNvSpPr>
                <a:spLocks/>
              </p:cNvSpPr>
              <p:nvPr/>
            </p:nvSpPr>
            <p:spPr bwMode="auto">
              <a:xfrm>
                <a:off x="2955925" y="3656013"/>
                <a:ext cx="658813" cy="623888"/>
              </a:xfrm>
              <a:custGeom>
                <a:avLst/>
                <a:gdLst>
                  <a:gd name="T0" fmla="*/ 690 w 736"/>
                  <a:gd name="T1" fmla="*/ 0 h 698"/>
                  <a:gd name="T2" fmla="*/ 736 w 736"/>
                  <a:gd name="T3" fmla="*/ 0 h 698"/>
                  <a:gd name="T4" fmla="*/ 717 w 736"/>
                  <a:gd name="T5" fmla="*/ 106 h 698"/>
                  <a:gd name="T6" fmla="*/ 447 w 736"/>
                  <a:gd name="T7" fmla="*/ 491 h 698"/>
                  <a:gd name="T8" fmla="*/ 22 w 736"/>
                  <a:gd name="T9" fmla="*/ 697 h 698"/>
                  <a:gd name="T10" fmla="*/ 14 w 736"/>
                  <a:gd name="T11" fmla="*/ 698 h 698"/>
                  <a:gd name="T12" fmla="*/ 10 w 736"/>
                  <a:gd name="T13" fmla="*/ 691 h 698"/>
                  <a:gd name="T14" fmla="*/ 0 w 736"/>
                  <a:gd name="T15" fmla="*/ 658 h 698"/>
                  <a:gd name="T16" fmla="*/ 114 w 736"/>
                  <a:gd name="T17" fmla="*/ 619 h 698"/>
                  <a:gd name="T18" fmla="*/ 491 w 736"/>
                  <a:gd name="T19" fmla="*/ 396 h 698"/>
                  <a:gd name="T20" fmla="*/ 682 w 736"/>
                  <a:gd name="T21" fmla="*/ 60 h 698"/>
                  <a:gd name="T22" fmla="*/ 690 w 736"/>
                  <a:gd name="T23" fmla="*/ 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698">
                    <a:moveTo>
                      <a:pt x="690" y="0"/>
                    </a:moveTo>
                    <a:cubicBezTo>
                      <a:pt x="704" y="0"/>
                      <a:pt x="717" y="0"/>
                      <a:pt x="736" y="0"/>
                    </a:cubicBezTo>
                    <a:cubicBezTo>
                      <a:pt x="730" y="36"/>
                      <a:pt x="726" y="71"/>
                      <a:pt x="717" y="106"/>
                    </a:cubicBezTo>
                    <a:cubicBezTo>
                      <a:pt x="674" y="266"/>
                      <a:pt x="577" y="391"/>
                      <a:pt x="447" y="491"/>
                    </a:cubicBezTo>
                    <a:cubicBezTo>
                      <a:pt x="319" y="589"/>
                      <a:pt x="175" y="652"/>
                      <a:pt x="22" y="697"/>
                    </a:cubicBezTo>
                    <a:cubicBezTo>
                      <a:pt x="20" y="698"/>
                      <a:pt x="17" y="698"/>
                      <a:pt x="14" y="698"/>
                    </a:cubicBezTo>
                    <a:cubicBezTo>
                      <a:pt x="12" y="696"/>
                      <a:pt x="11" y="694"/>
                      <a:pt x="10" y="691"/>
                    </a:cubicBezTo>
                    <a:cubicBezTo>
                      <a:pt x="7" y="680"/>
                      <a:pt x="4" y="670"/>
                      <a:pt x="0" y="658"/>
                    </a:cubicBezTo>
                    <a:cubicBezTo>
                      <a:pt x="39" y="644"/>
                      <a:pt x="77" y="632"/>
                      <a:pt x="114" y="619"/>
                    </a:cubicBezTo>
                    <a:cubicBezTo>
                      <a:pt x="253" y="567"/>
                      <a:pt x="382" y="498"/>
                      <a:pt x="491" y="396"/>
                    </a:cubicBezTo>
                    <a:cubicBezTo>
                      <a:pt x="589" y="303"/>
                      <a:pt x="657" y="194"/>
                      <a:pt x="682" y="60"/>
                    </a:cubicBezTo>
                    <a:cubicBezTo>
                      <a:pt x="686" y="41"/>
                      <a:pt x="687" y="21"/>
                      <a:pt x="69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72">
                <a:extLst>
                  <a:ext uri="{FF2B5EF4-FFF2-40B4-BE49-F238E27FC236}">
                    <a16:creationId xmlns:a16="http://schemas.microsoft.com/office/drawing/2014/main" id="{4C07F329-85D9-4A3A-BE98-98B7661478D3}"/>
                  </a:ext>
                </a:extLst>
              </p:cNvPr>
              <p:cNvSpPr>
                <a:spLocks/>
              </p:cNvSpPr>
              <p:nvPr/>
            </p:nvSpPr>
            <p:spPr bwMode="auto">
              <a:xfrm>
                <a:off x="2157413" y="3654425"/>
                <a:ext cx="655638" cy="627063"/>
              </a:xfrm>
              <a:custGeom>
                <a:avLst/>
                <a:gdLst>
                  <a:gd name="T0" fmla="*/ 1 w 733"/>
                  <a:gd name="T1" fmla="*/ 0 h 701"/>
                  <a:gd name="T2" fmla="*/ 42 w 733"/>
                  <a:gd name="T3" fmla="*/ 0 h 701"/>
                  <a:gd name="T4" fmla="*/ 58 w 733"/>
                  <a:gd name="T5" fmla="*/ 93 h 701"/>
                  <a:gd name="T6" fmla="*/ 270 w 733"/>
                  <a:gd name="T7" fmla="*/ 421 h 701"/>
                  <a:gd name="T8" fmla="*/ 702 w 733"/>
                  <a:gd name="T9" fmla="*/ 647 h 701"/>
                  <a:gd name="T10" fmla="*/ 728 w 733"/>
                  <a:gd name="T11" fmla="*/ 656 h 701"/>
                  <a:gd name="T12" fmla="*/ 733 w 733"/>
                  <a:gd name="T13" fmla="*/ 659 h 701"/>
                  <a:gd name="T14" fmla="*/ 721 w 733"/>
                  <a:gd name="T15" fmla="*/ 701 h 701"/>
                  <a:gd name="T16" fmla="*/ 650 w 733"/>
                  <a:gd name="T17" fmla="*/ 678 h 701"/>
                  <a:gd name="T18" fmla="*/ 243 w 733"/>
                  <a:gd name="T19" fmla="*/ 455 h 701"/>
                  <a:gd name="T20" fmla="*/ 11 w 733"/>
                  <a:gd name="T21" fmla="*/ 86 h 701"/>
                  <a:gd name="T22" fmla="*/ 1 w 733"/>
                  <a:gd name="T23" fmla="*/ 25 h 701"/>
                  <a:gd name="T24" fmla="*/ 1 w 733"/>
                  <a:gd name="T2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3" h="701">
                    <a:moveTo>
                      <a:pt x="1" y="0"/>
                    </a:moveTo>
                    <a:cubicBezTo>
                      <a:pt x="16" y="0"/>
                      <a:pt x="29" y="0"/>
                      <a:pt x="42" y="0"/>
                    </a:cubicBezTo>
                    <a:cubicBezTo>
                      <a:pt x="48" y="32"/>
                      <a:pt x="51" y="63"/>
                      <a:pt x="58" y="93"/>
                    </a:cubicBezTo>
                    <a:cubicBezTo>
                      <a:pt x="91" y="226"/>
                      <a:pt x="167" y="332"/>
                      <a:pt x="270" y="421"/>
                    </a:cubicBezTo>
                    <a:cubicBezTo>
                      <a:pt x="396" y="530"/>
                      <a:pt x="544" y="598"/>
                      <a:pt x="702" y="647"/>
                    </a:cubicBezTo>
                    <a:cubicBezTo>
                      <a:pt x="711" y="650"/>
                      <a:pt x="720" y="653"/>
                      <a:pt x="728" y="656"/>
                    </a:cubicBezTo>
                    <a:cubicBezTo>
                      <a:pt x="730" y="656"/>
                      <a:pt x="730" y="657"/>
                      <a:pt x="733" y="659"/>
                    </a:cubicBezTo>
                    <a:cubicBezTo>
                      <a:pt x="729" y="672"/>
                      <a:pt x="725" y="685"/>
                      <a:pt x="721" y="701"/>
                    </a:cubicBezTo>
                    <a:cubicBezTo>
                      <a:pt x="696" y="693"/>
                      <a:pt x="673" y="686"/>
                      <a:pt x="650" y="678"/>
                    </a:cubicBezTo>
                    <a:cubicBezTo>
                      <a:pt x="501" y="627"/>
                      <a:pt x="362" y="559"/>
                      <a:pt x="243" y="455"/>
                    </a:cubicBezTo>
                    <a:cubicBezTo>
                      <a:pt x="129" y="355"/>
                      <a:pt x="46" y="235"/>
                      <a:pt x="11" y="86"/>
                    </a:cubicBezTo>
                    <a:cubicBezTo>
                      <a:pt x="7" y="66"/>
                      <a:pt x="4" y="45"/>
                      <a:pt x="1" y="25"/>
                    </a:cubicBezTo>
                    <a:cubicBezTo>
                      <a:pt x="0" y="17"/>
                      <a:pt x="1" y="9"/>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73">
                <a:extLst>
                  <a:ext uri="{FF2B5EF4-FFF2-40B4-BE49-F238E27FC236}">
                    <a16:creationId xmlns:a16="http://schemas.microsoft.com/office/drawing/2014/main" id="{74B64423-8C04-4DE9-819B-5FBA378AABD8}"/>
                  </a:ext>
                </a:extLst>
              </p:cNvPr>
              <p:cNvSpPr>
                <a:spLocks/>
              </p:cNvSpPr>
              <p:nvPr/>
            </p:nvSpPr>
            <p:spPr bwMode="auto">
              <a:xfrm>
                <a:off x="3290888" y="4116388"/>
                <a:ext cx="260350" cy="158750"/>
              </a:xfrm>
              <a:custGeom>
                <a:avLst/>
                <a:gdLst>
                  <a:gd name="T0" fmla="*/ 291 w 291"/>
                  <a:gd name="T1" fmla="*/ 75 h 178"/>
                  <a:gd name="T2" fmla="*/ 46 w 291"/>
                  <a:gd name="T3" fmla="*/ 118 h 178"/>
                  <a:gd name="T4" fmla="*/ 21 w 291"/>
                  <a:gd name="T5" fmla="*/ 98 h 178"/>
                  <a:gd name="T6" fmla="*/ 22 w 291"/>
                  <a:gd name="T7" fmla="*/ 59 h 178"/>
                  <a:gd name="T8" fmla="*/ 245 w 291"/>
                  <a:gd name="T9" fmla="*/ 44 h 178"/>
                  <a:gd name="T10" fmla="*/ 291 w 291"/>
                  <a:gd name="T11" fmla="*/ 75 h 178"/>
                </a:gdLst>
                <a:ahLst/>
                <a:cxnLst>
                  <a:cxn ang="0">
                    <a:pos x="T0" y="T1"/>
                  </a:cxn>
                  <a:cxn ang="0">
                    <a:pos x="T2" y="T3"/>
                  </a:cxn>
                  <a:cxn ang="0">
                    <a:pos x="T4" y="T5"/>
                  </a:cxn>
                  <a:cxn ang="0">
                    <a:pos x="T6" y="T7"/>
                  </a:cxn>
                  <a:cxn ang="0">
                    <a:pos x="T8" y="T9"/>
                  </a:cxn>
                  <a:cxn ang="0">
                    <a:pos x="T10" y="T11"/>
                  </a:cxn>
                </a:cxnLst>
                <a:rect l="0" t="0" r="r" b="b"/>
                <a:pathLst>
                  <a:path w="291" h="178">
                    <a:moveTo>
                      <a:pt x="291" y="75"/>
                    </a:moveTo>
                    <a:cubicBezTo>
                      <a:pt x="235" y="153"/>
                      <a:pt x="133" y="178"/>
                      <a:pt x="46" y="118"/>
                    </a:cubicBezTo>
                    <a:cubicBezTo>
                      <a:pt x="37" y="112"/>
                      <a:pt x="29" y="106"/>
                      <a:pt x="21" y="98"/>
                    </a:cubicBezTo>
                    <a:cubicBezTo>
                      <a:pt x="0" y="79"/>
                      <a:pt x="1" y="78"/>
                      <a:pt x="22" y="59"/>
                    </a:cubicBezTo>
                    <a:cubicBezTo>
                      <a:pt x="78" y="7"/>
                      <a:pt x="168" y="0"/>
                      <a:pt x="245" y="44"/>
                    </a:cubicBezTo>
                    <a:cubicBezTo>
                      <a:pt x="261" y="53"/>
                      <a:pt x="275" y="65"/>
                      <a:pt x="291"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4">
                <a:extLst>
                  <a:ext uri="{FF2B5EF4-FFF2-40B4-BE49-F238E27FC236}">
                    <a16:creationId xmlns:a16="http://schemas.microsoft.com/office/drawing/2014/main" id="{D3153418-1A1A-4C93-988B-CA88174EFFC4}"/>
                  </a:ext>
                </a:extLst>
              </p:cNvPr>
              <p:cNvSpPr>
                <a:spLocks/>
              </p:cNvSpPr>
              <p:nvPr/>
            </p:nvSpPr>
            <p:spPr bwMode="auto">
              <a:xfrm>
                <a:off x="2044700" y="3363913"/>
                <a:ext cx="193675" cy="249238"/>
              </a:xfrm>
              <a:custGeom>
                <a:avLst/>
                <a:gdLst>
                  <a:gd name="T0" fmla="*/ 99 w 215"/>
                  <a:gd name="T1" fmla="*/ 0 h 280"/>
                  <a:gd name="T2" fmla="*/ 141 w 215"/>
                  <a:gd name="T3" fmla="*/ 280 h 280"/>
                  <a:gd name="T4" fmla="*/ 99 w 215"/>
                  <a:gd name="T5" fmla="*/ 0 h 280"/>
                </a:gdLst>
                <a:ahLst/>
                <a:cxnLst>
                  <a:cxn ang="0">
                    <a:pos x="T0" y="T1"/>
                  </a:cxn>
                  <a:cxn ang="0">
                    <a:pos x="T2" y="T3"/>
                  </a:cxn>
                  <a:cxn ang="0">
                    <a:pos x="T4" y="T5"/>
                  </a:cxn>
                </a:cxnLst>
                <a:rect l="0" t="0" r="r" b="b"/>
                <a:pathLst>
                  <a:path w="215" h="280">
                    <a:moveTo>
                      <a:pt x="99" y="0"/>
                    </a:moveTo>
                    <a:cubicBezTo>
                      <a:pt x="193" y="67"/>
                      <a:pt x="215" y="212"/>
                      <a:pt x="141" y="280"/>
                    </a:cubicBezTo>
                    <a:cubicBezTo>
                      <a:pt x="51" y="236"/>
                      <a:pt x="0" y="99"/>
                      <a:pt x="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5">
                <a:extLst>
                  <a:ext uri="{FF2B5EF4-FFF2-40B4-BE49-F238E27FC236}">
                    <a16:creationId xmlns:a16="http://schemas.microsoft.com/office/drawing/2014/main" id="{01C1EC00-1144-4ABE-AFBF-B8300CD68708}"/>
                  </a:ext>
                </a:extLst>
              </p:cNvPr>
              <p:cNvSpPr>
                <a:spLocks/>
              </p:cNvSpPr>
              <p:nvPr/>
            </p:nvSpPr>
            <p:spPr bwMode="auto">
              <a:xfrm>
                <a:off x="3313113" y="3729038"/>
                <a:ext cx="168275" cy="252413"/>
              </a:xfrm>
              <a:custGeom>
                <a:avLst/>
                <a:gdLst>
                  <a:gd name="T0" fmla="*/ 99 w 189"/>
                  <a:gd name="T1" fmla="*/ 0 h 283"/>
                  <a:gd name="T2" fmla="*/ 96 w 189"/>
                  <a:gd name="T3" fmla="*/ 283 h 283"/>
                  <a:gd name="T4" fmla="*/ 99 w 189"/>
                  <a:gd name="T5" fmla="*/ 0 h 283"/>
                </a:gdLst>
                <a:ahLst/>
                <a:cxnLst>
                  <a:cxn ang="0">
                    <a:pos x="T0" y="T1"/>
                  </a:cxn>
                  <a:cxn ang="0">
                    <a:pos x="T2" y="T3"/>
                  </a:cxn>
                  <a:cxn ang="0">
                    <a:pos x="T4" y="T5"/>
                  </a:cxn>
                </a:cxnLst>
                <a:rect l="0" t="0" r="r" b="b"/>
                <a:pathLst>
                  <a:path w="189" h="283">
                    <a:moveTo>
                      <a:pt x="99" y="0"/>
                    </a:moveTo>
                    <a:cubicBezTo>
                      <a:pt x="172" y="71"/>
                      <a:pt x="189" y="214"/>
                      <a:pt x="96" y="283"/>
                    </a:cubicBezTo>
                    <a:cubicBezTo>
                      <a:pt x="0" y="231"/>
                      <a:pt x="1" y="62"/>
                      <a:pt x="9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76">
                <a:extLst>
                  <a:ext uri="{FF2B5EF4-FFF2-40B4-BE49-F238E27FC236}">
                    <a16:creationId xmlns:a16="http://schemas.microsoft.com/office/drawing/2014/main" id="{FEBAE7B0-0346-468C-BA01-097FE1DC3C9D}"/>
                  </a:ext>
                </a:extLst>
              </p:cNvPr>
              <p:cNvSpPr>
                <a:spLocks/>
              </p:cNvSpPr>
              <p:nvPr/>
            </p:nvSpPr>
            <p:spPr bwMode="auto">
              <a:xfrm>
                <a:off x="3392488" y="3527425"/>
                <a:ext cx="185738" cy="252413"/>
              </a:xfrm>
              <a:custGeom>
                <a:avLst/>
                <a:gdLst>
                  <a:gd name="T0" fmla="*/ 119 w 208"/>
                  <a:gd name="T1" fmla="*/ 281 h 281"/>
                  <a:gd name="T2" fmla="*/ 86 w 208"/>
                  <a:gd name="T3" fmla="*/ 0 h 281"/>
                  <a:gd name="T4" fmla="*/ 119 w 208"/>
                  <a:gd name="T5" fmla="*/ 281 h 281"/>
                </a:gdLst>
                <a:ahLst/>
                <a:cxnLst>
                  <a:cxn ang="0">
                    <a:pos x="T0" y="T1"/>
                  </a:cxn>
                  <a:cxn ang="0">
                    <a:pos x="T2" y="T3"/>
                  </a:cxn>
                  <a:cxn ang="0">
                    <a:pos x="T4" y="T5"/>
                  </a:cxn>
                </a:cxnLst>
                <a:rect l="0" t="0" r="r" b="b"/>
                <a:pathLst>
                  <a:path w="208" h="281">
                    <a:moveTo>
                      <a:pt x="119" y="281"/>
                    </a:moveTo>
                    <a:cubicBezTo>
                      <a:pt x="15" y="219"/>
                      <a:pt x="0" y="81"/>
                      <a:pt x="86" y="0"/>
                    </a:cubicBezTo>
                    <a:cubicBezTo>
                      <a:pt x="165" y="52"/>
                      <a:pt x="208" y="201"/>
                      <a:pt x="119"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77">
                <a:extLst>
                  <a:ext uri="{FF2B5EF4-FFF2-40B4-BE49-F238E27FC236}">
                    <a16:creationId xmlns:a16="http://schemas.microsoft.com/office/drawing/2014/main" id="{89C99D7B-028B-4D54-9967-88117BFCA771}"/>
                  </a:ext>
                </a:extLst>
              </p:cNvPr>
              <p:cNvSpPr>
                <a:spLocks/>
              </p:cNvSpPr>
              <p:nvPr/>
            </p:nvSpPr>
            <p:spPr bwMode="auto">
              <a:xfrm>
                <a:off x="3167063" y="3844925"/>
                <a:ext cx="169863" cy="252413"/>
              </a:xfrm>
              <a:custGeom>
                <a:avLst/>
                <a:gdLst>
                  <a:gd name="T0" fmla="*/ 87 w 191"/>
                  <a:gd name="T1" fmla="*/ 282 h 282"/>
                  <a:gd name="T2" fmla="*/ 117 w 191"/>
                  <a:gd name="T3" fmla="*/ 0 h 282"/>
                  <a:gd name="T4" fmla="*/ 87 w 191"/>
                  <a:gd name="T5" fmla="*/ 282 h 282"/>
                </a:gdLst>
                <a:ahLst/>
                <a:cxnLst>
                  <a:cxn ang="0">
                    <a:pos x="T0" y="T1"/>
                  </a:cxn>
                  <a:cxn ang="0">
                    <a:pos x="T2" y="T3"/>
                  </a:cxn>
                  <a:cxn ang="0">
                    <a:pos x="T4" y="T5"/>
                  </a:cxn>
                </a:cxnLst>
                <a:rect l="0" t="0" r="r" b="b"/>
                <a:pathLst>
                  <a:path w="191" h="282">
                    <a:moveTo>
                      <a:pt x="87" y="282"/>
                    </a:moveTo>
                    <a:cubicBezTo>
                      <a:pt x="9" y="212"/>
                      <a:pt x="0" y="71"/>
                      <a:pt x="117" y="0"/>
                    </a:cubicBezTo>
                    <a:cubicBezTo>
                      <a:pt x="181" y="66"/>
                      <a:pt x="191" y="225"/>
                      <a:pt x="87"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78">
                <a:extLst>
                  <a:ext uri="{FF2B5EF4-FFF2-40B4-BE49-F238E27FC236}">
                    <a16:creationId xmlns:a16="http://schemas.microsoft.com/office/drawing/2014/main" id="{91EC7E41-04BF-412A-9B7C-94AB3627A908}"/>
                  </a:ext>
                </a:extLst>
              </p:cNvPr>
              <p:cNvSpPr>
                <a:spLocks/>
              </p:cNvSpPr>
              <p:nvPr/>
            </p:nvSpPr>
            <p:spPr bwMode="auto">
              <a:xfrm>
                <a:off x="3006725" y="3963988"/>
                <a:ext cx="179388" cy="234950"/>
              </a:xfrm>
              <a:custGeom>
                <a:avLst/>
                <a:gdLst>
                  <a:gd name="T0" fmla="*/ 162 w 200"/>
                  <a:gd name="T1" fmla="*/ 0 h 264"/>
                  <a:gd name="T2" fmla="*/ 68 w 200"/>
                  <a:gd name="T3" fmla="*/ 258 h 264"/>
                  <a:gd name="T4" fmla="*/ 44 w 200"/>
                  <a:gd name="T5" fmla="*/ 251 h 264"/>
                  <a:gd name="T6" fmla="*/ 162 w 200"/>
                  <a:gd name="T7" fmla="*/ 0 h 264"/>
                </a:gdLst>
                <a:ahLst/>
                <a:cxnLst>
                  <a:cxn ang="0">
                    <a:pos x="T0" y="T1"/>
                  </a:cxn>
                  <a:cxn ang="0">
                    <a:pos x="T2" y="T3"/>
                  </a:cxn>
                  <a:cxn ang="0">
                    <a:pos x="T4" y="T5"/>
                  </a:cxn>
                  <a:cxn ang="0">
                    <a:pos x="T6" y="T7"/>
                  </a:cxn>
                </a:cxnLst>
                <a:rect l="0" t="0" r="r" b="b"/>
                <a:pathLst>
                  <a:path w="200" h="264">
                    <a:moveTo>
                      <a:pt x="162" y="0"/>
                    </a:moveTo>
                    <a:cubicBezTo>
                      <a:pt x="200" y="82"/>
                      <a:pt x="176" y="217"/>
                      <a:pt x="68" y="258"/>
                    </a:cubicBezTo>
                    <a:cubicBezTo>
                      <a:pt x="57" y="262"/>
                      <a:pt x="50" y="264"/>
                      <a:pt x="44" y="251"/>
                    </a:cubicBezTo>
                    <a:cubicBezTo>
                      <a:pt x="0" y="145"/>
                      <a:pt x="43" y="34"/>
                      <a:pt x="1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79">
                <a:extLst>
                  <a:ext uri="{FF2B5EF4-FFF2-40B4-BE49-F238E27FC236}">
                    <a16:creationId xmlns:a16="http://schemas.microsoft.com/office/drawing/2014/main" id="{06C527B8-B1F2-4306-A0E2-EED39C4DF942}"/>
                  </a:ext>
                </a:extLst>
              </p:cNvPr>
              <p:cNvSpPr>
                <a:spLocks/>
              </p:cNvSpPr>
              <p:nvPr/>
            </p:nvSpPr>
            <p:spPr bwMode="auto">
              <a:xfrm>
                <a:off x="3525838" y="3363913"/>
                <a:ext cx="198438" cy="250825"/>
              </a:xfrm>
              <a:custGeom>
                <a:avLst/>
                <a:gdLst>
                  <a:gd name="T0" fmla="*/ 124 w 222"/>
                  <a:gd name="T1" fmla="*/ 0 h 281"/>
                  <a:gd name="T2" fmla="*/ 82 w 222"/>
                  <a:gd name="T3" fmla="*/ 281 h 281"/>
                  <a:gd name="T4" fmla="*/ 124 w 222"/>
                  <a:gd name="T5" fmla="*/ 0 h 281"/>
                </a:gdLst>
                <a:ahLst/>
                <a:cxnLst>
                  <a:cxn ang="0">
                    <a:pos x="T0" y="T1"/>
                  </a:cxn>
                  <a:cxn ang="0">
                    <a:pos x="T2" y="T3"/>
                  </a:cxn>
                  <a:cxn ang="0">
                    <a:pos x="T4" y="T5"/>
                  </a:cxn>
                </a:cxnLst>
                <a:rect l="0" t="0" r="r" b="b"/>
                <a:pathLst>
                  <a:path w="222" h="281">
                    <a:moveTo>
                      <a:pt x="124" y="0"/>
                    </a:moveTo>
                    <a:cubicBezTo>
                      <a:pt x="222" y="102"/>
                      <a:pt x="171" y="236"/>
                      <a:pt x="82" y="281"/>
                    </a:cubicBezTo>
                    <a:cubicBezTo>
                      <a:pt x="0" y="202"/>
                      <a:pt x="39" y="59"/>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80">
                <a:extLst>
                  <a:ext uri="{FF2B5EF4-FFF2-40B4-BE49-F238E27FC236}">
                    <a16:creationId xmlns:a16="http://schemas.microsoft.com/office/drawing/2014/main" id="{596811EB-E9A9-429C-9E5B-BA14E1FE2570}"/>
                  </a:ext>
                </a:extLst>
              </p:cNvPr>
              <p:cNvSpPr>
                <a:spLocks/>
              </p:cNvSpPr>
              <p:nvPr/>
            </p:nvSpPr>
            <p:spPr bwMode="auto">
              <a:xfrm>
                <a:off x="2095500" y="3970338"/>
                <a:ext cx="242888" cy="179388"/>
              </a:xfrm>
              <a:custGeom>
                <a:avLst/>
                <a:gdLst>
                  <a:gd name="T0" fmla="*/ 271 w 271"/>
                  <a:gd name="T1" fmla="*/ 132 h 201"/>
                  <a:gd name="T2" fmla="*/ 0 w 271"/>
                  <a:gd name="T3" fmla="*/ 46 h 201"/>
                  <a:gd name="T4" fmla="*/ 271 w 271"/>
                  <a:gd name="T5" fmla="*/ 132 h 201"/>
                </a:gdLst>
                <a:ahLst/>
                <a:cxnLst>
                  <a:cxn ang="0">
                    <a:pos x="T0" y="T1"/>
                  </a:cxn>
                  <a:cxn ang="0">
                    <a:pos x="T2" y="T3"/>
                  </a:cxn>
                  <a:cxn ang="0">
                    <a:pos x="T4" y="T5"/>
                  </a:cxn>
                </a:cxnLst>
                <a:rect l="0" t="0" r="r" b="b"/>
                <a:pathLst>
                  <a:path w="271" h="201">
                    <a:moveTo>
                      <a:pt x="271" y="132"/>
                    </a:moveTo>
                    <a:cubicBezTo>
                      <a:pt x="170" y="201"/>
                      <a:pt x="41" y="160"/>
                      <a:pt x="0" y="46"/>
                    </a:cubicBezTo>
                    <a:cubicBezTo>
                      <a:pt x="68" y="0"/>
                      <a:pt x="230" y="10"/>
                      <a:pt x="271"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81">
                <a:extLst>
                  <a:ext uri="{FF2B5EF4-FFF2-40B4-BE49-F238E27FC236}">
                    <a16:creationId xmlns:a16="http://schemas.microsoft.com/office/drawing/2014/main" id="{12581CCC-8EC9-49FE-89D4-7C92790071C7}"/>
                  </a:ext>
                </a:extLst>
              </p:cNvPr>
              <p:cNvSpPr>
                <a:spLocks/>
              </p:cNvSpPr>
              <p:nvPr/>
            </p:nvSpPr>
            <p:spPr bwMode="auto">
              <a:xfrm>
                <a:off x="2203450" y="3527425"/>
                <a:ext cx="174625" cy="252413"/>
              </a:xfrm>
              <a:custGeom>
                <a:avLst/>
                <a:gdLst>
                  <a:gd name="T0" fmla="*/ 77 w 196"/>
                  <a:gd name="T1" fmla="*/ 282 h 282"/>
                  <a:gd name="T2" fmla="*/ 109 w 196"/>
                  <a:gd name="T3" fmla="*/ 0 h 282"/>
                  <a:gd name="T4" fmla="*/ 77 w 196"/>
                  <a:gd name="T5" fmla="*/ 282 h 282"/>
                </a:gdLst>
                <a:ahLst/>
                <a:cxnLst>
                  <a:cxn ang="0">
                    <a:pos x="T0" y="T1"/>
                  </a:cxn>
                  <a:cxn ang="0">
                    <a:pos x="T2" y="T3"/>
                  </a:cxn>
                  <a:cxn ang="0">
                    <a:pos x="T4" y="T5"/>
                  </a:cxn>
                </a:cxnLst>
                <a:rect l="0" t="0" r="r" b="b"/>
                <a:pathLst>
                  <a:path w="196" h="282">
                    <a:moveTo>
                      <a:pt x="77" y="282"/>
                    </a:moveTo>
                    <a:cubicBezTo>
                      <a:pt x="0" y="217"/>
                      <a:pt x="16" y="71"/>
                      <a:pt x="109" y="0"/>
                    </a:cubicBezTo>
                    <a:cubicBezTo>
                      <a:pt x="196" y="78"/>
                      <a:pt x="184" y="215"/>
                      <a:pt x="77" y="2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82">
                <a:extLst>
                  <a:ext uri="{FF2B5EF4-FFF2-40B4-BE49-F238E27FC236}">
                    <a16:creationId xmlns:a16="http://schemas.microsoft.com/office/drawing/2014/main" id="{0991B701-9352-4DFA-BEC6-9A2BCE5B721A}"/>
                  </a:ext>
                </a:extLst>
              </p:cNvPr>
              <p:cNvSpPr>
                <a:spLocks/>
              </p:cNvSpPr>
              <p:nvPr/>
            </p:nvSpPr>
            <p:spPr bwMode="auto">
              <a:xfrm>
                <a:off x="3554413" y="3810000"/>
                <a:ext cx="222250" cy="155575"/>
              </a:xfrm>
              <a:custGeom>
                <a:avLst/>
                <a:gdLst>
                  <a:gd name="T0" fmla="*/ 246 w 248"/>
                  <a:gd name="T1" fmla="*/ 10 h 173"/>
                  <a:gd name="T2" fmla="*/ 121 w 248"/>
                  <a:gd name="T3" fmla="*/ 164 h 173"/>
                  <a:gd name="T4" fmla="*/ 18 w 248"/>
                  <a:gd name="T5" fmla="*/ 163 h 173"/>
                  <a:gd name="T6" fmla="*/ 4 w 248"/>
                  <a:gd name="T7" fmla="*/ 138 h 173"/>
                  <a:gd name="T8" fmla="*/ 115 w 248"/>
                  <a:gd name="T9" fmla="*/ 19 h 173"/>
                  <a:gd name="T10" fmla="*/ 246 w 248"/>
                  <a:gd name="T11" fmla="*/ 10 h 173"/>
                </a:gdLst>
                <a:ahLst/>
                <a:cxnLst>
                  <a:cxn ang="0">
                    <a:pos x="T0" y="T1"/>
                  </a:cxn>
                  <a:cxn ang="0">
                    <a:pos x="T2" y="T3"/>
                  </a:cxn>
                  <a:cxn ang="0">
                    <a:pos x="T4" y="T5"/>
                  </a:cxn>
                  <a:cxn ang="0">
                    <a:pos x="T6" y="T7"/>
                  </a:cxn>
                  <a:cxn ang="0">
                    <a:pos x="T8" y="T9"/>
                  </a:cxn>
                  <a:cxn ang="0">
                    <a:pos x="T10" y="T11"/>
                  </a:cxn>
                </a:cxnLst>
                <a:rect l="0" t="0" r="r" b="b"/>
                <a:pathLst>
                  <a:path w="248" h="173">
                    <a:moveTo>
                      <a:pt x="246" y="10"/>
                    </a:moveTo>
                    <a:cubicBezTo>
                      <a:pt x="248" y="74"/>
                      <a:pt x="188" y="147"/>
                      <a:pt x="121" y="164"/>
                    </a:cubicBezTo>
                    <a:cubicBezTo>
                      <a:pt x="87" y="173"/>
                      <a:pt x="53" y="171"/>
                      <a:pt x="18" y="163"/>
                    </a:cubicBezTo>
                    <a:cubicBezTo>
                      <a:pt x="2" y="160"/>
                      <a:pt x="0" y="151"/>
                      <a:pt x="4" y="138"/>
                    </a:cubicBezTo>
                    <a:cubicBezTo>
                      <a:pt x="21" y="79"/>
                      <a:pt x="59" y="40"/>
                      <a:pt x="115" y="19"/>
                    </a:cubicBezTo>
                    <a:cubicBezTo>
                      <a:pt x="158" y="3"/>
                      <a:pt x="201" y="0"/>
                      <a:pt x="24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83">
                <a:extLst>
                  <a:ext uri="{FF2B5EF4-FFF2-40B4-BE49-F238E27FC236}">
                    <a16:creationId xmlns:a16="http://schemas.microsoft.com/office/drawing/2014/main" id="{E19F0511-3FA2-4404-84A9-518CAB5249EF}"/>
                  </a:ext>
                </a:extLst>
              </p:cNvPr>
              <p:cNvSpPr>
                <a:spLocks/>
              </p:cNvSpPr>
              <p:nvPr/>
            </p:nvSpPr>
            <p:spPr bwMode="auto">
              <a:xfrm>
                <a:off x="2432050" y="3844925"/>
                <a:ext cx="173038" cy="252413"/>
              </a:xfrm>
              <a:custGeom>
                <a:avLst/>
                <a:gdLst>
                  <a:gd name="T0" fmla="*/ 74 w 194"/>
                  <a:gd name="T1" fmla="*/ 0 h 282"/>
                  <a:gd name="T2" fmla="*/ 106 w 194"/>
                  <a:gd name="T3" fmla="*/ 282 h 282"/>
                  <a:gd name="T4" fmla="*/ 74 w 194"/>
                  <a:gd name="T5" fmla="*/ 0 h 282"/>
                </a:gdLst>
                <a:ahLst/>
                <a:cxnLst>
                  <a:cxn ang="0">
                    <a:pos x="T0" y="T1"/>
                  </a:cxn>
                  <a:cxn ang="0">
                    <a:pos x="T2" y="T3"/>
                  </a:cxn>
                  <a:cxn ang="0">
                    <a:pos x="T4" y="T5"/>
                  </a:cxn>
                </a:cxnLst>
                <a:rect l="0" t="0" r="r" b="b"/>
                <a:pathLst>
                  <a:path w="194" h="282">
                    <a:moveTo>
                      <a:pt x="74" y="0"/>
                    </a:moveTo>
                    <a:cubicBezTo>
                      <a:pt x="178" y="56"/>
                      <a:pt x="194" y="206"/>
                      <a:pt x="106" y="282"/>
                    </a:cubicBezTo>
                    <a:cubicBezTo>
                      <a:pt x="17" y="241"/>
                      <a:pt x="0" y="93"/>
                      <a:pt x="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4">
                <a:extLst>
                  <a:ext uri="{FF2B5EF4-FFF2-40B4-BE49-F238E27FC236}">
                    <a16:creationId xmlns:a16="http://schemas.microsoft.com/office/drawing/2014/main" id="{14E9678D-490A-4C63-A873-EC5034E54E49}"/>
                  </a:ext>
                </a:extLst>
              </p:cNvPr>
              <p:cNvSpPr>
                <a:spLocks/>
              </p:cNvSpPr>
              <p:nvPr/>
            </p:nvSpPr>
            <p:spPr bwMode="auto">
              <a:xfrm>
                <a:off x="2600325" y="3963988"/>
                <a:ext cx="163513" cy="236538"/>
              </a:xfrm>
              <a:custGeom>
                <a:avLst/>
                <a:gdLst>
                  <a:gd name="T0" fmla="*/ 18 w 183"/>
                  <a:gd name="T1" fmla="*/ 0 h 265"/>
                  <a:gd name="T2" fmla="*/ 137 w 183"/>
                  <a:gd name="T3" fmla="*/ 253 h 265"/>
                  <a:gd name="T4" fmla="*/ 116 w 183"/>
                  <a:gd name="T5" fmla="*/ 258 h 265"/>
                  <a:gd name="T6" fmla="*/ 7 w 183"/>
                  <a:gd name="T7" fmla="*/ 117 h 265"/>
                  <a:gd name="T8" fmla="*/ 18 w 183"/>
                  <a:gd name="T9" fmla="*/ 0 h 265"/>
                </a:gdLst>
                <a:ahLst/>
                <a:cxnLst>
                  <a:cxn ang="0">
                    <a:pos x="T0" y="T1"/>
                  </a:cxn>
                  <a:cxn ang="0">
                    <a:pos x="T2" y="T3"/>
                  </a:cxn>
                  <a:cxn ang="0">
                    <a:pos x="T4" y="T5"/>
                  </a:cxn>
                  <a:cxn ang="0">
                    <a:pos x="T6" y="T7"/>
                  </a:cxn>
                  <a:cxn ang="0">
                    <a:pos x="T8" y="T9"/>
                  </a:cxn>
                </a:cxnLst>
                <a:rect l="0" t="0" r="r" b="b"/>
                <a:pathLst>
                  <a:path w="183" h="265">
                    <a:moveTo>
                      <a:pt x="18" y="0"/>
                    </a:moveTo>
                    <a:cubicBezTo>
                      <a:pt x="142" y="32"/>
                      <a:pt x="183" y="150"/>
                      <a:pt x="137" y="253"/>
                    </a:cubicBezTo>
                    <a:cubicBezTo>
                      <a:pt x="131" y="265"/>
                      <a:pt x="124" y="262"/>
                      <a:pt x="116" y="258"/>
                    </a:cubicBezTo>
                    <a:cubicBezTo>
                      <a:pt x="52" y="233"/>
                      <a:pt x="18" y="183"/>
                      <a:pt x="7" y="117"/>
                    </a:cubicBezTo>
                    <a:cubicBezTo>
                      <a:pt x="0" y="78"/>
                      <a:pt x="4" y="39"/>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85">
                <a:extLst>
                  <a:ext uri="{FF2B5EF4-FFF2-40B4-BE49-F238E27FC236}">
                    <a16:creationId xmlns:a16="http://schemas.microsoft.com/office/drawing/2014/main" id="{1BFB7C09-45DC-4C3A-8E1D-689EE2A6C853}"/>
                  </a:ext>
                </a:extLst>
              </p:cNvPr>
              <p:cNvSpPr>
                <a:spLocks/>
              </p:cNvSpPr>
              <p:nvPr/>
            </p:nvSpPr>
            <p:spPr bwMode="auto">
              <a:xfrm>
                <a:off x="2220913" y="4111625"/>
                <a:ext cx="255588" cy="161925"/>
              </a:xfrm>
              <a:custGeom>
                <a:avLst/>
                <a:gdLst>
                  <a:gd name="T0" fmla="*/ 0 w 286"/>
                  <a:gd name="T1" fmla="*/ 83 h 181"/>
                  <a:gd name="T2" fmla="*/ 271 w 286"/>
                  <a:gd name="T3" fmla="*/ 67 h 181"/>
                  <a:gd name="T4" fmla="*/ 272 w 286"/>
                  <a:gd name="T5" fmla="*/ 101 h 181"/>
                  <a:gd name="T6" fmla="*/ 0 w 286"/>
                  <a:gd name="T7" fmla="*/ 83 h 181"/>
                </a:gdLst>
                <a:ahLst/>
                <a:cxnLst>
                  <a:cxn ang="0">
                    <a:pos x="T0" y="T1"/>
                  </a:cxn>
                  <a:cxn ang="0">
                    <a:pos x="T2" y="T3"/>
                  </a:cxn>
                  <a:cxn ang="0">
                    <a:pos x="T4" y="T5"/>
                  </a:cxn>
                  <a:cxn ang="0">
                    <a:pos x="T6" y="T7"/>
                  </a:cxn>
                </a:cxnLst>
                <a:rect l="0" t="0" r="r" b="b"/>
                <a:pathLst>
                  <a:path w="286" h="181">
                    <a:moveTo>
                      <a:pt x="0" y="83"/>
                    </a:moveTo>
                    <a:cubicBezTo>
                      <a:pt x="75" y="7"/>
                      <a:pt x="201" y="0"/>
                      <a:pt x="271" y="67"/>
                    </a:cubicBezTo>
                    <a:cubicBezTo>
                      <a:pt x="284" y="79"/>
                      <a:pt x="286" y="87"/>
                      <a:pt x="272" y="101"/>
                    </a:cubicBezTo>
                    <a:cubicBezTo>
                      <a:pt x="192" y="181"/>
                      <a:pt x="62" y="174"/>
                      <a:pt x="0"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6">
                <a:extLst>
                  <a:ext uri="{FF2B5EF4-FFF2-40B4-BE49-F238E27FC236}">
                    <a16:creationId xmlns:a16="http://schemas.microsoft.com/office/drawing/2014/main" id="{FAFFC4CF-0729-4EE6-8486-C27F9BF888BE}"/>
                  </a:ext>
                </a:extLst>
              </p:cNvPr>
              <p:cNvSpPr>
                <a:spLocks/>
              </p:cNvSpPr>
              <p:nvPr/>
            </p:nvSpPr>
            <p:spPr bwMode="auto">
              <a:xfrm>
                <a:off x="1995488" y="3797300"/>
                <a:ext cx="219075" cy="188913"/>
              </a:xfrm>
              <a:custGeom>
                <a:avLst/>
                <a:gdLst>
                  <a:gd name="T0" fmla="*/ 245 w 245"/>
                  <a:gd name="T1" fmla="*/ 170 h 211"/>
                  <a:gd name="T2" fmla="*/ 0 w 245"/>
                  <a:gd name="T3" fmla="*/ 27 h 211"/>
                  <a:gd name="T4" fmla="*/ 245 w 245"/>
                  <a:gd name="T5" fmla="*/ 170 h 211"/>
                </a:gdLst>
                <a:ahLst/>
                <a:cxnLst>
                  <a:cxn ang="0">
                    <a:pos x="T0" y="T1"/>
                  </a:cxn>
                  <a:cxn ang="0">
                    <a:pos x="T2" y="T3"/>
                  </a:cxn>
                  <a:cxn ang="0">
                    <a:pos x="T4" y="T5"/>
                  </a:cxn>
                </a:cxnLst>
                <a:rect l="0" t="0" r="r" b="b"/>
                <a:pathLst>
                  <a:path w="245" h="211">
                    <a:moveTo>
                      <a:pt x="245" y="170"/>
                    </a:moveTo>
                    <a:cubicBezTo>
                      <a:pt x="151" y="211"/>
                      <a:pt x="18" y="167"/>
                      <a:pt x="0" y="27"/>
                    </a:cubicBezTo>
                    <a:cubicBezTo>
                      <a:pt x="74" y="0"/>
                      <a:pt x="225" y="36"/>
                      <a:pt x="245"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87">
                <a:extLst>
                  <a:ext uri="{FF2B5EF4-FFF2-40B4-BE49-F238E27FC236}">
                    <a16:creationId xmlns:a16="http://schemas.microsoft.com/office/drawing/2014/main" id="{2F231D50-FEBA-41DC-A918-4693363C9085}"/>
                  </a:ext>
                </a:extLst>
              </p:cNvPr>
              <p:cNvSpPr>
                <a:spLocks/>
              </p:cNvSpPr>
              <p:nvPr/>
            </p:nvSpPr>
            <p:spPr bwMode="auto">
              <a:xfrm>
                <a:off x="3433763" y="3960813"/>
                <a:ext cx="241300" cy="187325"/>
              </a:xfrm>
              <a:custGeom>
                <a:avLst/>
                <a:gdLst>
                  <a:gd name="T0" fmla="*/ 271 w 271"/>
                  <a:gd name="T1" fmla="*/ 56 h 209"/>
                  <a:gd name="T2" fmla="*/ 0 w 271"/>
                  <a:gd name="T3" fmla="*/ 143 h 209"/>
                  <a:gd name="T4" fmla="*/ 271 w 271"/>
                  <a:gd name="T5" fmla="*/ 56 h 209"/>
                </a:gdLst>
                <a:ahLst/>
                <a:cxnLst>
                  <a:cxn ang="0">
                    <a:pos x="T0" y="T1"/>
                  </a:cxn>
                  <a:cxn ang="0">
                    <a:pos x="T2" y="T3"/>
                  </a:cxn>
                  <a:cxn ang="0">
                    <a:pos x="T4" y="T5"/>
                  </a:cxn>
                </a:cxnLst>
                <a:rect l="0" t="0" r="r" b="b"/>
                <a:pathLst>
                  <a:path w="271" h="209">
                    <a:moveTo>
                      <a:pt x="271" y="56"/>
                    </a:moveTo>
                    <a:cubicBezTo>
                      <a:pt x="228" y="178"/>
                      <a:pt x="92" y="209"/>
                      <a:pt x="0" y="143"/>
                    </a:cubicBezTo>
                    <a:cubicBezTo>
                      <a:pt x="26" y="47"/>
                      <a:pt x="169" y="0"/>
                      <a:pt x="271"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88">
                <a:extLst>
                  <a:ext uri="{FF2B5EF4-FFF2-40B4-BE49-F238E27FC236}">
                    <a16:creationId xmlns:a16="http://schemas.microsoft.com/office/drawing/2014/main" id="{05E7D69D-31B1-4958-92FE-2F0A1D5D5B00}"/>
                  </a:ext>
                </a:extLst>
              </p:cNvPr>
              <p:cNvSpPr>
                <a:spLocks/>
              </p:cNvSpPr>
              <p:nvPr/>
            </p:nvSpPr>
            <p:spPr bwMode="auto">
              <a:xfrm>
                <a:off x="2297113" y="3727450"/>
                <a:ext cx="161925" cy="252413"/>
              </a:xfrm>
              <a:custGeom>
                <a:avLst/>
                <a:gdLst>
                  <a:gd name="T0" fmla="*/ 81 w 182"/>
                  <a:gd name="T1" fmla="*/ 0 h 283"/>
                  <a:gd name="T2" fmla="*/ 88 w 182"/>
                  <a:gd name="T3" fmla="*/ 283 h 283"/>
                  <a:gd name="T4" fmla="*/ 81 w 182"/>
                  <a:gd name="T5" fmla="*/ 0 h 283"/>
                </a:gdLst>
                <a:ahLst/>
                <a:cxnLst>
                  <a:cxn ang="0">
                    <a:pos x="T0" y="T1"/>
                  </a:cxn>
                  <a:cxn ang="0">
                    <a:pos x="T2" y="T3"/>
                  </a:cxn>
                  <a:cxn ang="0">
                    <a:pos x="T4" y="T5"/>
                  </a:cxn>
                </a:cxnLst>
                <a:rect l="0" t="0" r="r" b="b"/>
                <a:pathLst>
                  <a:path w="182" h="283">
                    <a:moveTo>
                      <a:pt x="81" y="0"/>
                    </a:moveTo>
                    <a:cubicBezTo>
                      <a:pt x="179" y="64"/>
                      <a:pt x="182" y="209"/>
                      <a:pt x="88" y="283"/>
                    </a:cubicBezTo>
                    <a:cubicBezTo>
                      <a:pt x="0" y="230"/>
                      <a:pt x="0" y="82"/>
                      <a:pt x="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89">
                <a:extLst>
                  <a:ext uri="{FF2B5EF4-FFF2-40B4-BE49-F238E27FC236}">
                    <a16:creationId xmlns:a16="http://schemas.microsoft.com/office/drawing/2014/main" id="{EF352C04-9769-49D3-86AF-FAE47E1188CD}"/>
                  </a:ext>
                </a:extLst>
              </p:cNvPr>
              <p:cNvSpPr>
                <a:spLocks/>
              </p:cNvSpPr>
              <p:nvPr/>
            </p:nvSpPr>
            <p:spPr bwMode="auto">
              <a:xfrm>
                <a:off x="2411413" y="4192588"/>
                <a:ext cx="252413" cy="184150"/>
              </a:xfrm>
              <a:custGeom>
                <a:avLst/>
                <a:gdLst>
                  <a:gd name="T0" fmla="*/ 282 w 282"/>
                  <a:gd name="T1" fmla="*/ 85 h 207"/>
                  <a:gd name="T2" fmla="*/ 0 w 282"/>
                  <a:gd name="T3" fmla="*/ 118 h 207"/>
                  <a:gd name="T4" fmla="*/ 282 w 282"/>
                  <a:gd name="T5" fmla="*/ 85 h 207"/>
                </a:gdLst>
                <a:ahLst/>
                <a:cxnLst>
                  <a:cxn ang="0">
                    <a:pos x="T0" y="T1"/>
                  </a:cxn>
                  <a:cxn ang="0">
                    <a:pos x="T2" y="T3"/>
                  </a:cxn>
                  <a:cxn ang="0">
                    <a:pos x="T4" y="T5"/>
                  </a:cxn>
                </a:cxnLst>
                <a:rect l="0" t="0" r="r" b="b"/>
                <a:pathLst>
                  <a:path w="282" h="207">
                    <a:moveTo>
                      <a:pt x="282" y="85"/>
                    </a:moveTo>
                    <a:cubicBezTo>
                      <a:pt x="220" y="190"/>
                      <a:pt x="80" y="207"/>
                      <a:pt x="0" y="118"/>
                    </a:cubicBezTo>
                    <a:cubicBezTo>
                      <a:pt x="59" y="37"/>
                      <a:pt x="202" y="0"/>
                      <a:pt x="28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90">
                <a:extLst>
                  <a:ext uri="{FF2B5EF4-FFF2-40B4-BE49-F238E27FC236}">
                    <a16:creationId xmlns:a16="http://schemas.microsoft.com/office/drawing/2014/main" id="{D3C63298-8825-4190-8C5D-4412A45720B8}"/>
                  </a:ext>
                </a:extLst>
              </p:cNvPr>
              <p:cNvSpPr>
                <a:spLocks/>
              </p:cNvSpPr>
              <p:nvPr/>
            </p:nvSpPr>
            <p:spPr bwMode="auto">
              <a:xfrm>
                <a:off x="3108325" y="4200525"/>
                <a:ext cx="250825" cy="185738"/>
              </a:xfrm>
              <a:custGeom>
                <a:avLst/>
                <a:gdLst>
                  <a:gd name="T0" fmla="*/ 282 w 282"/>
                  <a:gd name="T1" fmla="*/ 110 h 207"/>
                  <a:gd name="T2" fmla="*/ 0 w 282"/>
                  <a:gd name="T3" fmla="*/ 76 h 207"/>
                  <a:gd name="T4" fmla="*/ 282 w 282"/>
                  <a:gd name="T5" fmla="*/ 110 h 207"/>
                </a:gdLst>
                <a:ahLst/>
                <a:cxnLst>
                  <a:cxn ang="0">
                    <a:pos x="T0" y="T1"/>
                  </a:cxn>
                  <a:cxn ang="0">
                    <a:pos x="T2" y="T3"/>
                  </a:cxn>
                  <a:cxn ang="0">
                    <a:pos x="T4" y="T5"/>
                  </a:cxn>
                </a:cxnLst>
                <a:rect l="0" t="0" r="r" b="b"/>
                <a:pathLst>
                  <a:path w="282" h="207">
                    <a:moveTo>
                      <a:pt x="282" y="110"/>
                    </a:moveTo>
                    <a:cubicBezTo>
                      <a:pt x="186" y="207"/>
                      <a:pt x="52" y="169"/>
                      <a:pt x="0" y="76"/>
                    </a:cubicBezTo>
                    <a:cubicBezTo>
                      <a:pt x="67" y="0"/>
                      <a:pt x="217" y="17"/>
                      <a:pt x="282"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 name="icon892">
            <a:extLst>
              <a:ext uri="{FF2B5EF4-FFF2-40B4-BE49-F238E27FC236}">
                <a16:creationId xmlns:a16="http://schemas.microsoft.com/office/drawing/2014/main" id="{A676490B-047B-4C21-9B4F-2097E3AE9E8D}"/>
              </a:ext>
            </a:extLst>
          </p:cNvPr>
          <p:cNvGrpSpPr>
            <a:grpSpLocks noChangeAspect="1"/>
          </p:cNvGrpSpPr>
          <p:nvPr/>
        </p:nvGrpSpPr>
        <p:grpSpPr>
          <a:xfrm>
            <a:off x="6573878" y="2979358"/>
            <a:ext cx="432000" cy="432000"/>
            <a:chOff x="8934778" y="2866101"/>
            <a:chExt cx="540000" cy="540000"/>
          </a:xfrm>
        </p:grpSpPr>
        <p:grpSp>
          <p:nvGrpSpPr>
            <p:cNvPr id="71" name="icon2">
              <a:extLst>
                <a:ext uri="{FF2B5EF4-FFF2-40B4-BE49-F238E27FC236}">
                  <a16:creationId xmlns:a16="http://schemas.microsoft.com/office/drawing/2014/main" id="{B4601AC1-B20B-404C-807A-5501AF1D39E4}"/>
                </a:ext>
              </a:extLst>
            </p:cNvPr>
            <p:cNvGrpSpPr>
              <a:grpSpLocks noChangeAspect="1"/>
            </p:cNvGrpSpPr>
            <p:nvPr/>
          </p:nvGrpSpPr>
          <p:grpSpPr>
            <a:xfrm>
              <a:off x="8934778" y="2866101"/>
              <a:ext cx="540000" cy="540000"/>
              <a:chOff x="1850474" y="1189150"/>
              <a:chExt cx="504000" cy="504000"/>
            </a:xfrm>
          </p:grpSpPr>
          <p:sp>
            <p:nvSpPr>
              <p:cNvPr id="76" name="AutoShape 1946">
                <a:extLst>
                  <a:ext uri="{FF2B5EF4-FFF2-40B4-BE49-F238E27FC236}">
                    <a16:creationId xmlns:a16="http://schemas.microsoft.com/office/drawing/2014/main" id="{DD8ECE0A-D08A-4ABA-8C38-B247EE0B9FFC}"/>
                  </a:ext>
                </a:extLst>
              </p:cNvPr>
              <p:cNvSpPr>
                <a:spLocks noChangeArrowheads="1"/>
              </p:cNvSpPr>
              <p:nvPr>
                <p:custDataLst>
                  <p:tags r:id="rId3"/>
                </p:custDataLst>
              </p:nvPr>
            </p:nvSpPr>
            <p:spPr bwMode="gray">
              <a:xfrm>
                <a:off x="1850474" y="1189150"/>
                <a:ext cx="504000" cy="504000"/>
              </a:xfrm>
              <a:prstGeom prst="ellipse">
                <a:avLst/>
              </a:prstGeom>
              <a:solidFill>
                <a:srgbClr val="1A5CB0"/>
              </a:solidFill>
              <a:ln w="9525">
                <a:noFill/>
                <a:round/>
                <a:headEnd/>
                <a:tailEnd/>
              </a:ln>
              <a:effectLst/>
            </p:spPr>
            <p:txBody>
              <a:bodyPr wrap="none" lIns="0" tIns="0" rIns="0" bIns="36000" anchor="ctr"/>
              <a:lstStyle/>
              <a:p>
                <a:pPr algn="ctr" eaLnBrk="0" hangingPunct="0"/>
                <a:endParaRPr kumimoji="1" lang="en-US" sz="3000" dirty="0">
                  <a:solidFill>
                    <a:schemeClr val="bg1"/>
                  </a:solidFill>
                  <a:latin typeface="SimonKucher" pitchFamily="2" charset="0"/>
                </a:endParaRPr>
              </a:p>
            </p:txBody>
          </p:sp>
          <p:grpSp>
            <p:nvGrpSpPr>
              <p:cNvPr id="77" name="Group 76">
                <a:extLst>
                  <a:ext uri="{FF2B5EF4-FFF2-40B4-BE49-F238E27FC236}">
                    <a16:creationId xmlns:a16="http://schemas.microsoft.com/office/drawing/2014/main" id="{A4993D57-C132-4A5F-B375-8F0F4D02B703}"/>
                  </a:ext>
                </a:extLst>
              </p:cNvPr>
              <p:cNvGrpSpPr>
                <a:grpSpLocks noChangeAspect="1"/>
              </p:cNvGrpSpPr>
              <p:nvPr/>
            </p:nvGrpSpPr>
            <p:grpSpPr>
              <a:xfrm>
                <a:off x="1919443" y="1241144"/>
                <a:ext cx="330052" cy="364000"/>
                <a:chOff x="316321" y="1146883"/>
                <a:chExt cx="1705384" cy="1880791"/>
              </a:xfrm>
              <a:solidFill>
                <a:schemeClr val="bg1"/>
              </a:solidFill>
            </p:grpSpPr>
            <p:sp>
              <p:nvSpPr>
                <p:cNvPr id="78" name="Freeform 315">
                  <a:extLst>
                    <a:ext uri="{FF2B5EF4-FFF2-40B4-BE49-F238E27FC236}">
                      <a16:creationId xmlns:a16="http://schemas.microsoft.com/office/drawing/2014/main" id="{54D3D772-E4F0-48C6-B07B-ABAFCA8CCA9C}"/>
                    </a:ext>
                  </a:extLst>
                </p:cNvPr>
                <p:cNvSpPr>
                  <a:spLocks noChangeAspect="1"/>
                </p:cNvSpPr>
                <p:nvPr/>
              </p:nvSpPr>
              <p:spPr>
                <a:xfrm>
                  <a:off x="316321" y="1146883"/>
                  <a:ext cx="1374256" cy="1374256"/>
                </a:xfrm>
                <a:custGeom>
                  <a:avLst/>
                  <a:gdLst>
                    <a:gd name="connsiteX0" fmla="*/ 697160 w 1374256"/>
                    <a:gd name="connsiteY0" fmla="*/ 147128 h 1374256"/>
                    <a:gd name="connsiteX1" fmla="*/ 157160 w 1374256"/>
                    <a:gd name="connsiteY1" fmla="*/ 687128 h 1374256"/>
                    <a:gd name="connsiteX2" fmla="*/ 697160 w 1374256"/>
                    <a:gd name="connsiteY2" fmla="*/ 1227128 h 1374256"/>
                    <a:gd name="connsiteX3" fmla="*/ 1237160 w 1374256"/>
                    <a:gd name="connsiteY3" fmla="*/ 687128 h 1374256"/>
                    <a:gd name="connsiteX4" fmla="*/ 697160 w 1374256"/>
                    <a:gd name="connsiteY4" fmla="*/ 147128 h 1374256"/>
                    <a:gd name="connsiteX5" fmla="*/ 687128 w 1374256"/>
                    <a:gd name="connsiteY5" fmla="*/ 0 h 1374256"/>
                    <a:gd name="connsiteX6" fmla="*/ 1374256 w 1374256"/>
                    <a:gd name="connsiteY6" fmla="*/ 687128 h 1374256"/>
                    <a:gd name="connsiteX7" fmla="*/ 687128 w 1374256"/>
                    <a:gd name="connsiteY7" fmla="*/ 1374256 h 1374256"/>
                    <a:gd name="connsiteX8" fmla="*/ 0 w 1374256"/>
                    <a:gd name="connsiteY8" fmla="*/ 687128 h 1374256"/>
                    <a:gd name="connsiteX9" fmla="*/ 687128 w 1374256"/>
                    <a:gd name="connsiteY9" fmla="*/ 0 h 137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4256" h="1374256">
                      <a:moveTo>
                        <a:pt x="697160" y="147128"/>
                      </a:moveTo>
                      <a:cubicBezTo>
                        <a:pt x="398926" y="147128"/>
                        <a:pt x="157160" y="388894"/>
                        <a:pt x="157160" y="687128"/>
                      </a:cubicBezTo>
                      <a:cubicBezTo>
                        <a:pt x="157160" y="985362"/>
                        <a:pt x="398926" y="1227128"/>
                        <a:pt x="697160" y="1227128"/>
                      </a:cubicBezTo>
                      <a:cubicBezTo>
                        <a:pt x="995394" y="1227128"/>
                        <a:pt x="1237160" y="985362"/>
                        <a:pt x="1237160" y="687128"/>
                      </a:cubicBezTo>
                      <a:cubicBezTo>
                        <a:pt x="1237160" y="388894"/>
                        <a:pt x="995394" y="147128"/>
                        <a:pt x="697160" y="147128"/>
                      </a:cubicBezTo>
                      <a:close/>
                      <a:moveTo>
                        <a:pt x="687128" y="0"/>
                      </a:moveTo>
                      <a:cubicBezTo>
                        <a:pt x="1066618" y="0"/>
                        <a:pt x="1374256" y="307638"/>
                        <a:pt x="1374256" y="687128"/>
                      </a:cubicBezTo>
                      <a:cubicBezTo>
                        <a:pt x="1374256" y="1066618"/>
                        <a:pt x="1066618" y="1374256"/>
                        <a:pt x="687128" y="1374256"/>
                      </a:cubicBezTo>
                      <a:cubicBezTo>
                        <a:pt x="307638" y="1374256"/>
                        <a:pt x="0" y="1066618"/>
                        <a:pt x="0" y="687128"/>
                      </a:cubicBezTo>
                      <a:cubicBezTo>
                        <a:pt x="0" y="307638"/>
                        <a:pt x="307638" y="0"/>
                        <a:pt x="687128" y="0"/>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tx1"/>
                    </a:solidFill>
                    <a:latin typeface="SimonKucher" pitchFamily="2" charset="0"/>
                  </a:endParaRPr>
                </a:p>
              </p:txBody>
            </p:sp>
            <p:sp>
              <p:nvSpPr>
                <p:cNvPr id="79" name="Freeform 316">
                  <a:extLst>
                    <a:ext uri="{FF2B5EF4-FFF2-40B4-BE49-F238E27FC236}">
                      <a16:creationId xmlns:a16="http://schemas.microsoft.com/office/drawing/2014/main" id="{237D1773-41AB-400E-9944-E240A3FEDE94}"/>
                    </a:ext>
                  </a:extLst>
                </p:cNvPr>
                <p:cNvSpPr/>
                <p:nvPr/>
              </p:nvSpPr>
              <p:spPr>
                <a:xfrm rot="2700000">
                  <a:off x="1474300" y="2480270"/>
                  <a:ext cx="770809" cy="324000"/>
                </a:xfrm>
                <a:custGeom>
                  <a:avLst/>
                  <a:gdLst>
                    <a:gd name="connsiteX0" fmla="*/ 0 w 770809"/>
                    <a:gd name="connsiteY0" fmla="*/ 0 h 324000"/>
                    <a:gd name="connsiteX1" fmla="*/ 581902 w 770809"/>
                    <a:gd name="connsiteY1" fmla="*/ 0 h 324000"/>
                    <a:gd name="connsiteX2" fmla="*/ 770809 w 770809"/>
                    <a:gd name="connsiteY2" fmla="*/ 162000 h 324000"/>
                    <a:gd name="connsiteX3" fmla="*/ 581902 w 770809"/>
                    <a:gd name="connsiteY3" fmla="*/ 324000 h 324000"/>
                    <a:gd name="connsiteX4" fmla="*/ 7261 w 770809"/>
                    <a:gd name="connsiteY4" fmla="*/ 324000 h 324000"/>
                    <a:gd name="connsiteX5" fmla="*/ 21537 w 770809"/>
                    <a:gd name="connsiteY5" fmla="*/ 175049 h 324000"/>
                    <a:gd name="connsiteX6" fmla="*/ 7034 w 770809"/>
                    <a:gd name="connsiteY6" fmla="*/ 23738 h 3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809" h="324000">
                      <a:moveTo>
                        <a:pt x="0" y="0"/>
                      </a:moveTo>
                      <a:lnTo>
                        <a:pt x="581902" y="0"/>
                      </a:lnTo>
                      <a:cubicBezTo>
                        <a:pt x="686232" y="0"/>
                        <a:pt x="770809" y="72530"/>
                        <a:pt x="770809" y="162000"/>
                      </a:cubicBezTo>
                      <a:cubicBezTo>
                        <a:pt x="770809" y="251470"/>
                        <a:pt x="686232" y="324000"/>
                        <a:pt x="581902" y="324000"/>
                      </a:cubicBezTo>
                      <a:lnTo>
                        <a:pt x="7261" y="324000"/>
                      </a:lnTo>
                      <a:lnTo>
                        <a:pt x="21537" y="175049"/>
                      </a:lnTo>
                      <a:cubicBezTo>
                        <a:pt x="21537" y="124362"/>
                        <a:pt x="16703" y="73674"/>
                        <a:pt x="7034" y="23738"/>
                      </a:cubicBezTo>
                      <a:close/>
                    </a:path>
                  </a:pathLst>
                </a:cu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400" dirty="0" err="1">
                    <a:solidFill>
                      <a:schemeClr val="tx1"/>
                    </a:solidFill>
                    <a:latin typeface="SimonKucher" pitchFamily="2" charset="0"/>
                  </a:endParaRPr>
                </a:p>
              </p:txBody>
            </p:sp>
          </p:grpSp>
        </p:grpSp>
        <p:grpSp>
          <p:nvGrpSpPr>
            <p:cNvPr id="72" name="Group 214">
              <a:extLst>
                <a:ext uri="{FF2B5EF4-FFF2-40B4-BE49-F238E27FC236}">
                  <a16:creationId xmlns:a16="http://schemas.microsoft.com/office/drawing/2014/main" id="{960DFE2B-598F-4604-9C28-A0A16EE9768D}"/>
                </a:ext>
              </a:extLst>
            </p:cNvPr>
            <p:cNvGrpSpPr/>
            <p:nvPr/>
          </p:nvGrpSpPr>
          <p:grpSpPr>
            <a:xfrm>
              <a:off x="9089530" y="2981449"/>
              <a:ext cx="328651" cy="369448"/>
              <a:chOff x="5414017" y="4198205"/>
              <a:chExt cx="610353" cy="686117"/>
            </a:xfrm>
            <a:solidFill>
              <a:schemeClr val="bg1"/>
            </a:solidFill>
          </p:grpSpPr>
          <p:sp>
            <p:nvSpPr>
              <p:cNvPr id="73" name="Freeform 46">
                <a:extLst>
                  <a:ext uri="{FF2B5EF4-FFF2-40B4-BE49-F238E27FC236}">
                    <a16:creationId xmlns:a16="http://schemas.microsoft.com/office/drawing/2014/main" id="{9BA8BEB1-87F8-4419-8C80-A17ED560809E}"/>
                  </a:ext>
                </a:extLst>
              </p:cNvPr>
              <p:cNvSpPr>
                <a:spLocks noEditPoints="1"/>
              </p:cNvSpPr>
              <p:nvPr/>
            </p:nvSpPr>
            <p:spPr bwMode="auto">
              <a:xfrm>
                <a:off x="5500884" y="4673464"/>
                <a:ext cx="172079" cy="210858"/>
              </a:xfrm>
              <a:custGeom>
                <a:avLst/>
                <a:gdLst>
                  <a:gd name="T0" fmla="*/ 169 w 170"/>
                  <a:gd name="T1" fmla="*/ 187 h 208"/>
                  <a:gd name="T2" fmla="*/ 169 w 170"/>
                  <a:gd name="T3" fmla="*/ 179 h 208"/>
                  <a:gd name="T4" fmla="*/ 153 w 170"/>
                  <a:gd name="T5" fmla="*/ 126 h 208"/>
                  <a:gd name="T6" fmla="*/ 147 w 170"/>
                  <a:gd name="T7" fmla="*/ 126 h 208"/>
                  <a:gd name="T8" fmla="*/ 144 w 170"/>
                  <a:gd name="T9" fmla="*/ 98 h 208"/>
                  <a:gd name="T10" fmla="*/ 143 w 170"/>
                  <a:gd name="T11" fmla="*/ 97 h 208"/>
                  <a:gd name="T12" fmla="*/ 131 w 170"/>
                  <a:gd name="T13" fmla="*/ 60 h 208"/>
                  <a:gd name="T14" fmla="*/ 118 w 170"/>
                  <a:gd name="T15" fmla="*/ 22 h 208"/>
                  <a:gd name="T16" fmla="*/ 99 w 170"/>
                  <a:gd name="T17" fmla="*/ 5 h 208"/>
                  <a:gd name="T18" fmla="*/ 76 w 170"/>
                  <a:gd name="T19" fmla="*/ 5 h 208"/>
                  <a:gd name="T20" fmla="*/ 76 w 170"/>
                  <a:gd name="T21" fmla="*/ 5 h 208"/>
                  <a:gd name="T22" fmla="*/ 55 w 170"/>
                  <a:gd name="T23" fmla="*/ 23 h 208"/>
                  <a:gd name="T24" fmla="*/ 42 w 170"/>
                  <a:gd name="T25" fmla="*/ 61 h 208"/>
                  <a:gd name="T26" fmla="*/ 41 w 170"/>
                  <a:gd name="T27" fmla="*/ 66 h 208"/>
                  <a:gd name="T28" fmla="*/ 39 w 170"/>
                  <a:gd name="T29" fmla="*/ 88 h 208"/>
                  <a:gd name="T30" fmla="*/ 28 w 170"/>
                  <a:gd name="T31" fmla="*/ 122 h 208"/>
                  <a:gd name="T32" fmla="*/ 13 w 170"/>
                  <a:gd name="T33" fmla="*/ 131 h 208"/>
                  <a:gd name="T34" fmla="*/ 0 w 170"/>
                  <a:gd name="T35" fmla="*/ 149 h 208"/>
                  <a:gd name="T36" fmla="*/ 4 w 170"/>
                  <a:gd name="T37" fmla="*/ 141 h 208"/>
                  <a:gd name="T38" fmla="*/ 7 w 170"/>
                  <a:gd name="T39" fmla="*/ 138 h 208"/>
                  <a:gd name="T40" fmla="*/ 4 w 170"/>
                  <a:gd name="T41" fmla="*/ 147 h 208"/>
                  <a:gd name="T42" fmla="*/ 3 w 170"/>
                  <a:gd name="T43" fmla="*/ 174 h 208"/>
                  <a:gd name="T44" fmla="*/ 3 w 170"/>
                  <a:gd name="T45" fmla="*/ 186 h 208"/>
                  <a:gd name="T46" fmla="*/ 3 w 170"/>
                  <a:gd name="T47" fmla="*/ 189 h 208"/>
                  <a:gd name="T48" fmla="*/ 86 w 170"/>
                  <a:gd name="T49" fmla="*/ 208 h 208"/>
                  <a:gd name="T50" fmla="*/ 169 w 170"/>
                  <a:gd name="T51" fmla="*/ 189 h 208"/>
                  <a:gd name="T52" fmla="*/ 169 w 170"/>
                  <a:gd name="T53" fmla="*/ 187 h 208"/>
                  <a:gd name="T54" fmla="*/ 141 w 170"/>
                  <a:gd name="T55" fmla="*/ 96 h 208"/>
                  <a:gd name="T56" fmla="*/ 146 w 170"/>
                  <a:gd name="T57" fmla="*/ 125 h 208"/>
                  <a:gd name="T58" fmla="*/ 145 w 170"/>
                  <a:gd name="T59" fmla="*/ 124 h 208"/>
                  <a:gd name="T60" fmla="*/ 142 w 170"/>
                  <a:gd name="T61" fmla="*/ 98 h 208"/>
                  <a:gd name="T62" fmla="*/ 141 w 170"/>
                  <a:gd name="T63" fmla="*/ 97 h 208"/>
                  <a:gd name="T64" fmla="*/ 141 w 170"/>
                  <a:gd name="T65" fmla="*/ 96 h 208"/>
                  <a:gd name="T66" fmla="*/ 144 w 170"/>
                  <a:gd name="T67" fmla="*/ 121 h 208"/>
                  <a:gd name="T68" fmla="*/ 141 w 170"/>
                  <a:gd name="T69" fmla="*/ 101 h 208"/>
                  <a:gd name="T70" fmla="*/ 144 w 170"/>
                  <a:gd name="T71" fmla="*/ 121 h 208"/>
                  <a:gd name="T72" fmla="*/ 39 w 170"/>
                  <a:gd name="T73" fmla="*/ 94 h 208"/>
                  <a:gd name="T74" fmla="*/ 40 w 170"/>
                  <a:gd name="T75" fmla="*/ 86 h 208"/>
                  <a:gd name="T76" fmla="*/ 35 w 170"/>
                  <a:gd name="T77" fmla="*/ 112 h 208"/>
                  <a:gd name="T78" fmla="*/ 31 w 170"/>
                  <a:gd name="T79" fmla="*/ 119 h 208"/>
                  <a:gd name="T80" fmla="*/ 39 w 170"/>
                  <a:gd name="T81" fmla="*/ 9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0" h="208">
                    <a:moveTo>
                      <a:pt x="169" y="187"/>
                    </a:moveTo>
                    <a:cubicBezTo>
                      <a:pt x="169" y="184"/>
                      <a:pt x="169" y="182"/>
                      <a:pt x="169" y="179"/>
                    </a:cubicBezTo>
                    <a:cubicBezTo>
                      <a:pt x="169" y="159"/>
                      <a:pt x="170" y="129"/>
                      <a:pt x="153" y="126"/>
                    </a:cubicBezTo>
                    <a:cubicBezTo>
                      <a:pt x="150" y="125"/>
                      <a:pt x="148" y="126"/>
                      <a:pt x="147" y="126"/>
                    </a:cubicBezTo>
                    <a:cubicBezTo>
                      <a:pt x="147" y="116"/>
                      <a:pt x="147" y="107"/>
                      <a:pt x="144" y="98"/>
                    </a:cubicBezTo>
                    <a:cubicBezTo>
                      <a:pt x="143" y="98"/>
                      <a:pt x="143" y="98"/>
                      <a:pt x="143" y="97"/>
                    </a:cubicBezTo>
                    <a:cubicBezTo>
                      <a:pt x="140" y="77"/>
                      <a:pt x="136" y="72"/>
                      <a:pt x="131" y="60"/>
                    </a:cubicBezTo>
                    <a:cubicBezTo>
                      <a:pt x="126" y="48"/>
                      <a:pt x="123" y="35"/>
                      <a:pt x="118" y="22"/>
                    </a:cubicBezTo>
                    <a:cubicBezTo>
                      <a:pt x="115" y="13"/>
                      <a:pt x="108" y="8"/>
                      <a:pt x="99" y="5"/>
                    </a:cubicBezTo>
                    <a:cubicBezTo>
                      <a:pt x="93" y="3"/>
                      <a:pt x="82" y="0"/>
                      <a:pt x="76" y="5"/>
                    </a:cubicBezTo>
                    <a:cubicBezTo>
                      <a:pt x="76" y="5"/>
                      <a:pt x="76" y="5"/>
                      <a:pt x="76" y="5"/>
                    </a:cubicBezTo>
                    <a:cubicBezTo>
                      <a:pt x="66" y="2"/>
                      <a:pt x="59" y="16"/>
                      <a:pt x="55" y="23"/>
                    </a:cubicBezTo>
                    <a:cubicBezTo>
                      <a:pt x="49" y="35"/>
                      <a:pt x="45" y="48"/>
                      <a:pt x="42" y="61"/>
                    </a:cubicBezTo>
                    <a:cubicBezTo>
                      <a:pt x="42" y="63"/>
                      <a:pt x="42" y="64"/>
                      <a:pt x="41" y="66"/>
                    </a:cubicBezTo>
                    <a:cubicBezTo>
                      <a:pt x="40" y="73"/>
                      <a:pt x="39" y="81"/>
                      <a:pt x="39" y="88"/>
                    </a:cubicBezTo>
                    <a:cubicBezTo>
                      <a:pt x="37" y="100"/>
                      <a:pt x="35" y="112"/>
                      <a:pt x="28" y="122"/>
                    </a:cubicBezTo>
                    <a:cubicBezTo>
                      <a:pt x="24" y="125"/>
                      <a:pt x="18" y="128"/>
                      <a:pt x="13" y="131"/>
                    </a:cubicBezTo>
                    <a:cubicBezTo>
                      <a:pt x="2" y="136"/>
                      <a:pt x="1" y="145"/>
                      <a:pt x="0" y="149"/>
                    </a:cubicBezTo>
                    <a:cubicBezTo>
                      <a:pt x="0" y="149"/>
                      <a:pt x="1" y="148"/>
                      <a:pt x="4" y="141"/>
                    </a:cubicBezTo>
                    <a:cubicBezTo>
                      <a:pt x="6" y="137"/>
                      <a:pt x="7" y="138"/>
                      <a:pt x="7" y="138"/>
                    </a:cubicBezTo>
                    <a:cubicBezTo>
                      <a:pt x="7" y="138"/>
                      <a:pt x="5" y="141"/>
                      <a:pt x="4" y="147"/>
                    </a:cubicBezTo>
                    <a:cubicBezTo>
                      <a:pt x="3" y="154"/>
                      <a:pt x="2" y="168"/>
                      <a:pt x="3" y="174"/>
                    </a:cubicBezTo>
                    <a:cubicBezTo>
                      <a:pt x="3" y="178"/>
                      <a:pt x="3" y="181"/>
                      <a:pt x="3" y="186"/>
                    </a:cubicBezTo>
                    <a:cubicBezTo>
                      <a:pt x="3" y="186"/>
                      <a:pt x="3" y="188"/>
                      <a:pt x="3" y="189"/>
                    </a:cubicBezTo>
                    <a:cubicBezTo>
                      <a:pt x="3" y="200"/>
                      <a:pt x="40" y="208"/>
                      <a:pt x="86" y="208"/>
                    </a:cubicBezTo>
                    <a:cubicBezTo>
                      <a:pt x="132" y="208"/>
                      <a:pt x="169" y="199"/>
                      <a:pt x="169" y="189"/>
                    </a:cubicBezTo>
                    <a:cubicBezTo>
                      <a:pt x="169" y="188"/>
                      <a:pt x="169" y="187"/>
                      <a:pt x="169" y="187"/>
                    </a:cubicBezTo>
                    <a:close/>
                    <a:moveTo>
                      <a:pt x="141" y="96"/>
                    </a:moveTo>
                    <a:cubicBezTo>
                      <a:pt x="145" y="105"/>
                      <a:pt x="146" y="115"/>
                      <a:pt x="146" y="125"/>
                    </a:cubicBezTo>
                    <a:cubicBezTo>
                      <a:pt x="146" y="125"/>
                      <a:pt x="146" y="124"/>
                      <a:pt x="145" y="124"/>
                    </a:cubicBezTo>
                    <a:cubicBezTo>
                      <a:pt x="145" y="115"/>
                      <a:pt x="145" y="106"/>
                      <a:pt x="142" y="98"/>
                    </a:cubicBezTo>
                    <a:cubicBezTo>
                      <a:pt x="142" y="98"/>
                      <a:pt x="141" y="98"/>
                      <a:pt x="141" y="97"/>
                    </a:cubicBezTo>
                    <a:cubicBezTo>
                      <a:pt x="141" y="97"/>
                      <a:pt x="141" y="96"/>
                      <a:pt x="141" y="96"/>
                    </a:cubicBezTo>
                    <a:close/>
                    <a:moveTo>
                      <a:pt x="144" y="121"/>
                    </a:moveTo>
                    <a:cubicBezTo>
                      <a:pt x="142" y="114"/>
                      <a:pt x="141" y="107"/>
                      <a:pt x="141" y="101"/>
                    </a:cubicBezTo>
                    <a:cubicBezTo>
                      <a:pt x="143" y="107"/>
                      <a:pt x="144" y="114"/>
                      <a:pt x="144" y="121"/>
                    </a:cubicBezTo>
                    <a:close/>
                    <a:moveTo>
                      <a:pt x="39" y="94"/>
                    </a:moveTo>
                    <a:cubicBezTo>
                      <a:pt x="39" y="91"/>
                      <a:pt x="40" y="89"/>
                      <a:pt x="40" y="86"/>
                    </a:cubicBezTo>
                    <a:cubicBezTo>
                      <a:pt x="39" y="95"/>
                      <a:pt x="39" y="104"/>
                      <a:pt x="35" y="112"/>
                    </a:cubicBezTo>
                    <a:cubicBezTo>
                      <a:pt x="34" y="115"/>
                      <a:pt x="33" y="117"/>
                      <a:pt x="31" y="119"/>
                    </a:cubicBezTo>
                    <a:cubicBezTo>
                      <a:pt x="35" y="112"/>
                      <a:pt x="37" y="103"/>
                      <a:pt x="3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4" name="Freeform 48">
                <a:extLst>
                  <a:ext uri="{FF2B5EF4-FFF2-40B4-BE49-F238E27FC236}">
                    <a16:creationId xmlns:a16="http://schemas.microsoft.com/office/drawing/2014/main" id="{8B137235-891D-44FA-9BF5-D026C8766A62}"/>
                  </a:ext>
                </a:extLst>
              </p:cNvPr>
              <p:cNvSpPr>
                <a:spLocks/>
              </p:cNvSpPr>
              <p:nvPr/>
            </p:nvSpPr>
            <p:spPr bwMode="auto">
              <a:xfrm>
                <a:off x="5414017" y="4198205"/>
                <a:ext cx="247650" cy="276227"/>
              </a:xfrm>
              <a:custGeom>
                <a:avLst/>
                <a:gdLst>
                  <a:gd name="T0" fmla="*/ 0 w 187"/>
                  <a:gd name="T1" fmla="*/ 184 h 208"/>
                  <a:gd name="T2" fmla="*/ 1 w 187"/>
                  <a:gd name="T3" fmla="*/ 167 h 208"/>
                  <a:gd name="T4" fmla="*/ 5 w 187"/>
                  <a:gd name="T5" fmla="*/ 149 h 208"/>
                  <a:gd name="T6" fmla="*/ 9 w 187"/>
                  <a:gd name="T7" fmla="*/ 135 h 208"/>
                  <a:gd name="T8" fmla="*/ 46 w 187"/>
                  <a:gd name="T9" fmla="*/ 119 h 208"/>
                  <a:gd name="T10" fmla="*/ 60 w 187"/>
                  <a:gd name="T11" fmla="*/ 104 h 208"/>
                  <a:gd name="T12" fmla="*/ 69 w 187"/>
                  <a:gd name="T13" fmla="*/ 96 h 208"/>
                  <a:gd name="T14" fmla="*/ 67 w 187"/>
                  <a:gd name="T15" fmla="*/ 77 h 208"/>
                  <a:gd name="T16" fmla="*/ 64 w 187"/>
                  <a:gd name="T17" fmla="*/ 75 h 208"/>
                  <a:gd name="T18" fmla="*/ 57 w 187"/>
                  <a:gd name="T19" fmla="*/ 61 h 208"/>
                  <a:gd name="T20" fmla="*/ 58 w 187"/>
                  <a:gd name="T21" fmla="*/ 55 h 208"/>
                  <a:gd name="T22" fmla="*/ 56 w 187"/>
                  <a:gd name="T23" fmla="*/ 49 h 208"/>
                  <a:gd name="T24" fmla="*/ 61 w 187"/>
                  <a:gd name="T25" fmla="*/ 26 h 208"/>
                  <a:gd name="T26" fmla="*/ 59 w 187"/>
                  <a:gd name="T27" fmla="*/ 26 h 208"/>
                  <a:gd name="T28" fmla="*/ 55 w 187"/>
                  <a:gd name="T29" fmla="*/ 31 h 208"/>
                  <a:gd name="T30" fmla="*/ 81 w 187"/>
                  <a:gd name="T31" fmla="*/ 1 h 208"/>
                  <a:gd name="T32" fmla="*/ 98 w 187"/>
                  <a:gd name="T33" fmla="*/ 2 h 208"/>
                  <a:gd name="T34" fmla="*/ 98 w 187"/>
                  <a:gd name="T35" fmla="*/ 2 h 208"/>
                  <a:gd name="T36" fmla="*/ 102 w 187"/>
                  <a:gd name="T37" fmla="*/ 3 h 208"/>
                  <a:gd name="T38" fmla="*/ 102 w 187"/>
                  <a:gd name="T39" fmla="*/ 3 h 208"/>
                  <a:gd name="T40" fmla="*/ 131 w 187"/>
                  <a:gd name="T41" fmla="*/ 29 h 208"/>
                  <a:gd name="T42" fmla="*/ 129 w 187"/>
                  <a:gd name="T43" fmla="*/ 26 h 208"/>
                  <a:gd name="T44" fmla="*/ 128 w 187"/>
                  <a:gd name="T45" fmla="*/ 26 h 208"/>
                  <a:gd name="T46" fmla="*/ 132 w 187"/>
                  <a:gd name="T47" fmla="*/ 48 h 208"/>
                  <a:gd name="T48" fmla="*/ 129 w 187"/>
                  <a:gd name="T49" fmla="*/ 54 h 208"/>
                  <a:gd name="T50" fmla="*/ 131 w 187"/>
                  <a:gd name="T51" fmla="*/ 61 h 208"/>
                  <a:gd name="T52" fmla="*/ 125 w 187"/>
                  <a:gd name="T53" fmla="*/ 75 h 208"/>
                  <a:gd name="T54" fmla="*/ 121 w 187"/>
                  <a:gd name="T55" fmla="*/ 77 h 208"/>
                  <a:gd name="T56" fmla="*/ 119 w 187"/>
                  <a:gd name="T57" fmla="*/ 96 h 208"/>
                  <a:gd name="T58" fmla="*/ 130 w 187"/>
                  <a:gd name="T59" fmla="*/ 114 h 208"/>
                  <a:gd name="T60" fmla="*/ 142 w 187"/>
                  <a:gd name="T61" fmla="*/ 119 h 208"/>
                  <a:gd name="T62" fmla="*/ 163 w 187"/>
                  <a:gd name="T63" fmla="*/ 127 h 208"/>
                  <a:gd name="T64" fmla="*/ 179 w 187"/>
                  <a:gd name="T65" fmla="*/ 135 h 208"/>
                  <a:gd name="T66" fmla="*/ 184 w 187"/>
                  <a:gd name="T67" fmla="*/ 149 h 208"/>
                  <a:gd name="T68" fmla="*/ 186 w 187"/>
                  <a:gd name="T69" fmla="*/ 165 h 208"/>
                  <a:gd name="T70" fmla="*/ 187 w 187"/>
                  <a:gd name="T71" fmla="*/ 179 h 208"/>
                  <a:gd name="T72" fmla="*/ 187 w 187"/>
                  <a:gd name="T73" fmla="*/ 184 h 208"/>
                  <a:gd name="T74" fmla="*/ 187 w 187"/>
                  <a:gd name="T75" fmla="*/ 189 h 208"/>
                  <a:gd name="T76" fmla="*/ 94 w 187"/>
                  <a:gd name="T77" fmla="*/ 208 h 208"/>
                  <a:gd name="T78" fmla="*/ 0 w 187"/>
                  <a:gd name="T79" fmla="*/ 189 h 208"/>
                  <a:gd name="T80" fmla="*/ 0 w 187"/>
                  <a:gd name="T81" fmla="*/ 186 h 208"/>
                  <a:gd name="T82" fmla="*/ 0 w 187"/>
                  <a:gd name="T83"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7" h="208">
                    <a:moveTo>
                      <a:pt x="0" y="184"/>
                    </a:moveTo>
                    <a:cubicBezTo>
                      <a:pt x="0" y="180"/>
                      <a:pt x="1" y="172"/>
                      <a:pt x="1" y="167"/>
                    </a:cubicBezTo>
                    <a:cubicBezTo>
                      <a:pt x="2" y="161"/>
                      <a:pt x="3" y="154"/>
                      <a:pt x="5" y="149"/>
                    </a:cubicBezTo>
                    <a:cubicBezTo>
                      <a:pt x="6" y="144"/>
                      <a:pt x="6" y="140"/>
                      <a:pt x="9" y="135"/>
                    </a:cubicBezTo>
                    <a:cubicBezTo>
                      <a:pt x="14" y="127"/>
                      <a:pt x="39" y="121"/>
                      <a:pt x="46" y="119"/>
                    </a:cubicBezTo>
                    <a:cubicBezTo>
                      <a:pt x="55" y="117"/>
                      <a:pt x="59" y="109"/>
                      <a:pt x="60" y="104"/>
                    </a:cubicBezTo>
                    <a:cubicBezTo>
                      <a:pt x="62" y="98"/>
                      <a:pt x="69" y="96"/>
                      <a:pt x="69" y="96"/>
                    </a:cubicBezTo>
                    <a:cubicBezTo>
                      <a:pt x="70" y="84"/>
                      <a:pt x="68" y="77"/>
                      <a:pt x="67" y="77"/>
                    </a:cubicBezTo>
                    <a:cubicBezTo>
                      <a:pt x="67" y="77"/>
                      <a:pt x="67" y="78"/>
                      <a:pt x="64" y="75"/>
                    </a:cubicBezTo>
                    <a:cubicBezTo>
                      <a:pt x="61" y="72"/>
                      <a:pt x="58" y="65"/>
                      <a:pt x="57" y="61"/>
                    </a:cubicBezTo>
                    <a:cubicBezTo>
                      <a:pt x="57" y="58"/>
                      <a:pt x="58" y="56"/>
                      <a:pt x="58" y="55"/>
                    </a:cubicBezTo>
                    <a:cubicBezTo>
                      <a:pt x="57" y="53"/>
                      <a:pt x="56" y="50"/>
                      <a:pt x="56" y="49"/>
                    </a:cubicBezTo>
                    <a:cubicBezTo>
                      <a:pt x="53" y="42"/>
                      <a:pt x="56" y="32"/>
                      <a:pt x="61" y="26"/>
                    </a:cubicBezTo>
                    <a:cubicBezTo>
                      <a:pt x="60" y="26"/>
                      <a:pt x="60" y="25"/>
                      <a:pt x="59" y="26"/>
                    </a:cubicBezTo>
                    <a:cubicBezTo>
                      <a:pt x="57" y="29"/>
                      <a:pt x="55" y="32"/>
                      <a:pt x="55" y="31"/>
                    </a:cubicBezTo>
                    <a:cubicBezTo>
                      <a:pt x="57" y="16"/>
                      <a:pt x="67" y="4"/>
                      <a:pt x="81" y="1"/>
                    </a:cubicBezTo>
                    <a:cubicBezTo>
                      <a:pt x="89" y="0"/>
                      <a:pt x="95" y="1"/>
                      <a:pt x="98" y="2"/>
                    </a:cubicBezTo>
                    <a:cubicBezTo>
                      <a:pt x="98" y="2"/>
                      <a:pt x="98" y="2"/>
                      <a:pt x="98" y="2"/>
                    </a:cubicBezTo>
                    <a:cubicBezTo>
                      <a:pt x="99" y="2"/>
                      <a:pt x="100" y="2"/>
                      <a:pt x="102" y="3"/>
                    </a:cubicBezTo>
                    <a:cubicBezTo>
                      <a:pt x="102" y="3"/>
                      <a:pt x="102" y="3"/>
                      <a:pt x="102" y="3"/>
                    </a:cubicBezTo>
                    <a:cubicBezTo>
                      <a:pt x="111" y="0"/>
                      <a:pt x="130" y="15"/>
                      <a:pt x="131" y="29"/>
                    </a:cubicBezTo>
                    <a:cubicBezTo>
                      <a:pt x="132" y="29"/>
                      <a:pt x="129" y="26"/>
                      <a:pt x="129" y="26"/>
                    </a:cubicBezTo>
                    <a:cubicBezTo>
                      <a:pt x="128" y="26"/>
                      <a:pt x="128" y="26"/>
                      <a:pt x="128" y="26"/>
                    </a:cubicBezTo>
                    <a:cubicBezTo>
                      <a:pt x="132" y="32"/>
                      <a:pt x="134" y="37"/>
                      <a:pt x="132" y="48"/>
                    </a:cubicBezTo>
                    <a:cubicBezTo>
                      <a:pt x="131" y="50"/>
                      <a:pt x="129" y="53"/>
                      <a:pt x="129" y="54"/>
                    </a:cubicBezTo>
                    <a:cubicBezTo>
                      <a:pt x="129" y="54"/>
                      <a:pt x="132" y="55"/>
                      <a:pt x="131" y="61"/>
                    </a:cubicBezTo>
                    <a:cubicBezTo>
                      <a:pt x="130" y="65"/>
                      <a:pt x="128" y="72"/>
                      <a:pt x="125" y="75"/>
                    </a:cubicBezTo>
                    <a:cubicBezTo>
                      <a:pt x="121" y="78"/>
                      <a:pt x="121" y="77"/>
                      <a:pt x="121" y="77"/>
                    </a:cubicBezTo>
                    <a:cubicBezTo>
                      <a:pt x="121" y="77"/>
                      <a:pt x="118" y="84"/>
                      <a:pt x="119" y="96"/>
                    </a:cubicBezTo>
                    <a:cubicBezTo>
                      <a:pt x="119" y="96"/>
                      <a:pt x="128" y="101"/>
                      <a:pt x="130" y="114"/>
                    </a:cubicBezTo>
                    <a:cubicBezTo>
                      <a:pt x="131" y="115"/>
                      <a:pt x="137" y="117"/>
                      <a:pt x="142" y="119"/>
                    </a:cubicBezTo>
                    <a:cubicBezTo>
                      <a:pt x="149" y="122"/>
                      <a:pt x="156" y="125"/>
                      <a:pt x="163" y="127"/>
                    </a:cubicBezTo>
                    <a:cubicBezTo>
                      <a:pt x="168" y="130"/>
                      <a:pt x="178" y="134"/>
                      <a:pt x="179" y="135"/>
                    </a:cubicBezTo>
                    <a:cubicBezTo>
                      <a:pt x="180" y="136"/>
                      <a:pt x="182" y="139"/>
                      <a:pt x="184" y="149"/>
                    </a:cubicBezTo>
                    <a:cubicBezTo>
                      <a:pt x="185" y="155"/>
                      <a:pt x="185" y="159"/>
                      <a:pt x="186" y="165"/>
                    </a:cubicBezTo>
                    <a:cubicBezTo>
                      <a:pt x="186" y="169"/>
                      <a:pt x="187" y="175"/>
                      <a:pt x="187" y="179"/>
                    </a:cubicBezTo>
                    <a:cubicBezTo>
                      <a:pt x="187" y="181"/>
                      <a:pt x="187" y="182"/>
                      <a:pt x="187" y="184"/>
                    </a:cubicBezTo>
                    <a:cubicBezTo>
                      <a:pt x="187" y="184"/>
                      <a:pt x="187" y="188"/>
                      <a:pt x="187" y="189"/>
                    </a:cubicBezTo>
                    <a:cubicBezTo>
                      <a:pt x="187" y="199"/>
                      <a:pt x="145" y="208"/>
                      <a:pt x="94" y="208"/>
                    </a:cubicBezTo>
                    <a:cubicBezTo>
                      <a:pt x="43" y="208"/>
                      <a:pt x="2" y="199"/>
                      <a:pt x="0" y="189"/>
                    </a:cubicBezTo>
                    <a:cubicBezTo>
                      <a:pt x="0" y="189"/>
                      <a:pt x="0" y="186"/>
                      <a:pt x="0" y="186"/>
                    </a:cubicBezTo>
                    <a:cubicBezTo>
                      <a:pt x="0" y="185"/>
                      <a:pt x="0" y="185"/>
                      <a:pt x="0"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75" name="Freeform 51">
                <a:extLst>
                  <a:ext uri="{FF2B5EF4-FFF2-40B4-BE49-F238E27FC236}">
                    <a16:creationId xmlns:a16="http://schemas.microsoft.com/office/drawing/2014/main" id="{8586EB88-4D97-4F25-9051-EE48E8D25305}"/>
                  </a:ext>
                </a:extLst>
              </p:cNvPr>
              <p:cNvSpPr>
                <a:spLocks/>
              </p:cNvSpPr>
              <p:nvPr/>
            </p:nvSpPr>
            <p:spPr bwMode="auto">
              <a:xfrm>
                <a:off x="5836232" y="4247802"/>
                <a:ext cx="188138" cy="208512"/>
              </a:xfrm>
              <a:custGeom>
                <a:avLst/>
                <a:gdLst>
                  <a:gd name="T0" fmla="*/ 0 w 188"/>
                  <a:gd name="T1" fmla="*/ 184 h 208"/>
                  <a:gd name="T2" fmla="*/ 2 w 188"/>
                  <a:gd name="T3" fmla="*/ 167 h 208"/>
                  <a:gd name="T4" fmla="*/ 5 w 188"/>
                  <a:gd name="T5" fmla="*/ 149 h 208"/>
                  <a:gd name="T6" fmla="*/ 9 w 188"/>
                  <a:gd name="T7" fmla="*/ 135 h 208"/>
                  <a:gd name="T8" fmla="*/ 46 w 188"/>
                  <a:gd name="T9" fmla="*/ 119 h 208"/>
                  <a:gd name="T10" fmla="*/ 60 w 188"/>
                  <a:gd name="T11" fmla="*/ 104 h 208"/>
                  <a:gd name="T12" fmla="*/ 69 w 188"/>
                  <a:gd name="T13" fmla="*/ 96 h 208"/>
                  <a:gd name="T14" fmla="*/ 68 w 188"/>
                  <a:gd name="T15" fmla="*/ 77 h 208"/>
                  <a:gd name="T16" fmla="*/ 64 w 188"/>
                  <a:gd name="T17" fmla="*/ 74 h 208"/>
                  <a:gd name="T18" fmla="*/ 58 w 188"/>
                  <a:gd name="T19" fmla="*/ 61 h 208"/>
                  <a:gd name="T20" fmla="*/ 59 w 188"/>
                  <a:gd name="T21" fmla="*/ 55 h 208"/>
                  <a:gd name="T22" fmla="*/ 56 w 188"/>
                  <a:gd name="T23" fmla="*/ 49 h 208"/>
                  <a:gd name="T24" fmla="*/ 61 w 188"/>
                  <a:gd name="T25" fmla="*/ 26 h 208"/>
                  <a:gd name="T26" fmla="*/ 60 w 188"/>
                  <a:gd name="T27" fmla="*/ 26 h 208"/>
                  <a:gd name="T28" fmla="*/ 56 w 188"/>
                  <a:gd name="T29" fmla="*/ 31 h 208"/>
                  <a:gd name="T30" fmla="*/ 81 w 188"/>
                  <a:gd name="T31" fmla="*/ 1 h 208"/>
                  <a:gd name="T32" fmla="*/ 98 w 188"/>
                  <a:gd name="T33" fmla="*/ 2 h 208"/>
                  <a:gd name="T34" fmla="*/ 98 w 188"/>
                  <a:gd name="T35" fmla="*/ 2 h 208"/>
                  <a:gd name="T36" fmla="*/ 102 w 188"/>
                  <a:gd name="T37" fmla="*/ 3 h 208"/>
                  <a:gd name="T38" fmla="*/ 102 w 188"/>
                  <a:gd name="T39" fmla="*/ 3 h 208"/>
                  <a:gd name="T40" fmla="*/ 132 w 188"/>
                  <a:gd name="T41" fmla="*/ 29 h 208"/>
                  <a:gd name="T42" fmla="*/ 129 w 188"/>
                  <a:gd name="T43" fmla="*/ 26 h 208"/>
                  <a:gd name="T44" fmla="*/ 128 w 188"/>
                  <a:gd name="T45" fmla="*/ 26 h 208"/>
                  <a:gd name="T46" fmla="*/ 132 w 188"/>
                  <a:gd name="T47" fmla="*/ 48 h 208"/>
                  <a:gd name="T48" fmla="*/ 129 w 188"/>
                  <a:gd name="T49" fmla="*/ 54 h 208"/>
                  <a:gd name="T50" fmla="*/ 131 w 188"/>
                  <a:gd name="T51" fmla="*/ 61 h 208"/>
                  <a:gd name="T52" fmla="*/ 125 w 188"/>
                  <a:gd name="T53" fmla="*/ 75 h 208"/>
                  <a:gd name="T54" fmla="*/ 121 w 188"/>
                  <a:gd name="T55" fmla="*/ 77 h 208"/>
                  <a:gd name="T56" fmla="*/ 119 w 188"/>
                  <a:gd name="T57" fmla="*/ 96 h 208"/>
                  <a:gd name="T58" fmla="*/ 130 w 188"/>
                  <a:gd name="T59" fmla="*/ 114 h 208"/>
                  <a:gd name="T60" fmla="*/ 142 w 188"/>
                  <a:gd name="T61" fmla="*/ 119 h 208"/>
                  <a:gd name="T62" fmla="*/ 163 w 188"/>
                  <a:gd name="T63" fmla="*/ 127 h 208"/>
                  <a:gd name="T64" fmla="*/ 180 w 188"/>
                  <a:gd name="T65" fmla="*/ 135 h 208"/>
                  <a:gd name="T66" fmla="*/ 184 w 188"/>
                  <a:gd name="T67" fmla="*/ 149 h 208"/>
                  <a:gd name="T68" fmla="*/ 186 w 188"/>
                  <a:gd name="T69" fmla="*/ 165 h 208"/>
                  <a:gd name="T70" fmla="*/ 187 w 188"/>
                  <a:gd name="T71" fmla="*/ 179 h 208"/>
                  <a:gd name="T72" fmla="*/ 188 w 188"/>
                  <a:gd name="T73" fmla="*/ 184 h 208"/>
                  <a:gd name="T74" fmla="*/ 187 w 188"/>
                  <a:gd name="T75" fmla="*/ 189 h 208"/>
                  <a:gd name="T76" fmla="*/ 94 w 188"/>
                  <a:gd name="T77" fmla="*/ 208 h 208"/>
                  <a:gd name="T78" fmla="*/ 0 w 188"/>
                  <a:gd name="T79" fmla="*/ 189 h 208"/>
                  <a:gd name="T80" fmla="*/ 0 w 188"/>
                  <a:gd name="T81" fmla="*/ 186 h 208"/>
                  <a:gd name="T82" fmla="*/ 0 w 188"/>
                  <a:gd name="T83" fmla="*/ 18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208">
                    <a:moveTo>
                      <a:pt x="0" y="184"/>
                    </a:moveTo>
                    <a:cubicBezTo>
                      <a:pt x="0" y="180"/>
                      <a:pt x="1" y="172"/>
                      <a:pt x="2" y="167"/>
                    </a:cubicBezTo>
                    <a:cubicBezTo>
                      <a:pt x="2" y="161"/>
                      <a:pt x="3" y="154"/>
                      <a:pt x="5" y="149"/>
                    </a:cubicBezTo>
                    <a:cubicBezTo>
                      <a:pt x="6" y="144"/>
                      <a:pt x="6" y="140"/>
                      <a:pt x="9" y="135"/>
                    </a:cubicBezTo>
                    <a:cubicBezTo>
                      <a:pt x="14" y="127"/>
                      <a:pt x="39" y="121"/>
                      <a:pt x="46" y="119"/>
                    </a:cubicBezTo>
                    <a:cubicBezTo>
                      <a:pt x="55" y="117"/>
                      <a:pt x="59" y="109"/>
                      <a:pt x="60" y="104"/>
                    </a:cubicBezTo>
                    <a:cubicBezTo>
                      <a:pt x="62" y="98"/>
                      <a:pt x="69" y="96"/>
                      <a:pt x="69" y="96"/>
                    </a:cubicBezTo>
                    <a:cubicBezTo>
                      <a:pt x="70" y="84"/>
                      <a:pt x="68" y="77"/>
                      <a:pt x="68" y="77"/>
                    </a:cubicBezTo>
                    <a:cubicBezTo>
                      <a:pt x="68" y="77"/>
                      <a:pt x="67" y="78"/>
                      <a:pt x="64" y="74"/>
                    </a:cubicBezTo>
                    <a:cubicBezTo>
                      <a:pt x="61" y="72"/>
                      <a:pt x="59" y="65"/>
                      <a:pt x="58" y="61"/>
                    </a:cubicBezTo>
                    <a:cubicBezTo>
                      <a:pt x="57" y="58"/>
                      <a:pt x="58" y="56"/>
                      <a:pt x="59" y="55"/>
                    </a:cubicBezTo>
                    <a:cubicBezTo>
                      <a:pt x="58" y="53"/>
                      <a:pt x="56" y="50"/>
                      <a:pt x="56" y="49"/>
                    </a:cubicBezTo>
                    <a:cubicBezTo>
                      <a:pt x="54" y="42"/>
                      <a:pt x="56" y="32"/>
                      <a:pt x="61" y="26"/>
                    </a:cubicBezTo>
                    <a:cubicBezTo>
                      <a:pt x="60" y="26"/>
                      <a:pt x="60" y="25"/>
                      <a:pt x="60" y="26"/>
                    </a:cubicBezTo>
                    <a:cubicBezTo>
                      <a:pt x="57" y="29"/>
                      <a:pt x="56" y="32"/>
                      <a:pt x="56" y="31"/>
                    </a:cubicBezTo>
                    <a:cubicBezTo>
                      <a:pt x="57" y="16"/>
                      <a:pt x="67" y="4"/>
                      <a:pt x="81" y="1"/>
                    </a:cubicBezTo>
                    <a:cubicBezTo>
                      <a:pt x="89" y="0"/>
                      <a:pt x="95" y="1"/>
                      <a:pt x="98" y="2"/>
                    </a:cubicBezTo>
                    <a:cubicBezTo>
                      <a:pt x="98" y="2"/>
                      <a:pt x="98" y="2"/>
                      <a:pt x="98" y="2"/>
                    </a:cubicBezTo>
                    <a:cubicBezTo>
                      <a:pt x="99" y="2"/>
                      <a:pt x="101" y="2"/>
                      <a:pt x="102" y="3"/>
                    </a:cubicBezTo>
                    <a:cubicBezTo>
                      <a:pt x="102" y="3"/>
                      <a:pt x="102" y="3"/>
                      <a:pt x="102" y="3"/>
                    </a:cubicBezTo>
                    <a:cubicBezTo>
                      <a:pt x="111" y="0"/>
                      <a:pt x="130" y="15"/>
                      <a:pt x="132" y="29"/>
                    </a:cubicBezTo>
                    <a:cubicBezTo>
                      <a:pt x="132" y="29"/>
                      <a:pt x="130" y="26"/>
                      <a:pt x="129" y="26"/>
                    </a:cubicBezTo>
                    <a:cubicBezTo>
                      <a:pt x="128" y="26"/>
                      <a:pt x="128" y="26"/>
                      <a:pt x="128" y="26"/>
                    </a:cubicBezTo>
                    <a:cubicBezTo>
                      <a:pt x="132" y="32"/>
                      <a:pt x="134" y="37"/>
                      <a:pt x="132" y="48"/>
                    </a:cubicBezTo>
                    <a:cubicBezTo>
                      <a:pt x="131" y="50"/>
                      <a:pt x="130" y="53"/>
                      <a:pt x="129" y="54"/>
                    </a:cubicBezTo>
                    <a:cubicBezTo>
                      <a:pt x="129" y="54"/>
                      <a:pt x="132" y="55"/>
                      <a:pt x="131" y="61"/>
                    </a:cubicBezTo>
                    <a:cubicBezTo>
                      <a:pt x="130" y="65"/>
                      <a:pt x="128" y="72"/>
                      <a:pt x="125" y="75"/>
                    </a:cubicBezTo>
                    <a:cubicBezTo>
                      <a:pt x="121" y="78"/>
                      <a:pt x="121" y="77"/>
                      <a:pt x="121" y="77"/>
                    </a:cubicBezTo>
                    <a:cubicBezTo>
                      <a:pt x="121" y="77"/>
                      <a:pt x="118" y="84"/>
                      <a:pt x="119" y="96"/>
                    </a:cubicBezTo>
                    <a:cubicBezTo>
                      <a:pt x="119" y="96"/>
                      <a:pt x="128" y="101"/>
                      <a:pt x="130" y="114"/>
                    </a:cubicBezTo>
                    <a:cubicBezTo>
                      <a:pt x="131" y="115"/>
                      <a:pt x="137" y="117"/>
                      <a:pt x="142" y="119"/>
                    </a:cubicBezTo>
                    <a:cubicBezTo>
                      <a:pt x="149" y="122"/>
                      <a:pt x="156" y="125"/>
                      <a:pt x="163" y="127"/>
                    </a:cubicBezTo>
                    <a:cubicBezTo>
                      <a:pt x="168" y="130"/>
                      <a:pt x="178" y="134"/>
                      <a:pt x="180" y="135"/>
                    </a:cubicBezTo>
                    <a:cubicBezTo>
                      <a:pt x="180" y="136"/>
                      <a:pt x="182" y="139"/>
                      <a:pt x="184" y="149"/>
                    </a:cubicBezTo>
                    <a:cubicBezTo>
                      <a:pt x="185" y="155"/>
                      <a:pt x="185" y="159"/>
                      <a:pt x="186" y="165"/>
                    </a:cubicBezTo>
                    <a:cubicBezTo>
                      <a:pt x="186" y="169"/>
                      <a:pt x="187" y="175"/>
                      <a:pt x="187" y="179"/>
                    </a:cubicBezTo>
                    <a:cubicBezTo>
                      <a:pt x="187" y="181"/>
                      <a:pt x="188" y="182"/>
                      <a:pt x="188" y="184"/>
                    </a:cubicBezTo>
                    <a:cubicBezTo>
                      <a:pt x="188" y="184"/>
                      <a:pt x="187" y="188"/>
                      <a:pt x="187" y="189"/>
                    </a:cubicBezTo>
                    <a:cubicBezTo>
                      <a:pt x="187" y="199"/>
                      <a:pt x="146" y="208"/>
                      <a:pt x="94" y="208"/>
                    </a:cubicBezTo>
                    <a:cubicBezTo>
                      <a:pt x="43" y="208"/>
                      <a:pt x="2" y="199"/>
                      <a:pt x="0" y="189"/>
                    </a:cubicBezTo>
                    <a:cubicBezTo>
                      <a:pt x="0" y="189"/>
                      <a:pt x="0" y="186"/>
                      <a:pt x="0" y="186"/>
                    </a:cubicBezTo>
                    <a:cubicBezTo>
                      <a:pt x="0" y="185"/>
                      <a:pt x="0" y="185"/>
                      <a:pt x="0"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sp>
        <p:nvSpPr>
          <p:cNvPr id="80" name="Rectangle 79">
            <a:extLst>
              <a:ext uri="{FF2B5EF4-FFF2-40B4-BE49-F238E27FC236}">
                <a16:creationId xmlns:a16="http://schemas.microsoft.com/office/drawing/2014/main" id="{5C4C5CA3-55B0-4C58-9DB6-CC472FBAB3A9}"/>
              </a:ext>
            </a:extLst>
          </p:cNvPr>
          <p:cNvSpPr/>
          <p:nvPr/>
        </p:nvSpPr>
        <p:spPr>
          <a:xfrm>
            <a:off x="6390655" y="2041019"/>
            <a:ext cx="4932000" cy="599545"/>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err="1">
                <a:solidFill>
                  <a:schemeClr val="bg1"/>
                </a:solidFill>
              </a:rPr>
              <a:t>Eingrenzung</a:t>
            </a:r>
            <a:r>
              <a:rPr lang="en-US" sz="2000" b="1" spc="-20" dirty="0">
                <a:solidFill>
                  <a:schemeClr val="bg1"/>
                </a:solidFill>
              </a:rPr>
              <a:t> der </a:t>
            </a:r>
            <a:r>
              <a:rPr lang="en-US" sz="2000" b="1" spc="-20" dirty="0" err="1">
                <a:solidFill>
                  <a:schemeClr val="bg1"/>
                </a:solidFill>
              </a:rPr>
              <a:t>Kandidaten</a:t>
            </a:r>
            <a:endParaRPr lang="en-US" sz="2000" b="1" spc="-20" dirty="0">
              <a:solidFill>
                <a:schemeClr val="bg1"/>
              </a:solidFill>
            </a:endParaRPr>
          </a:p>
        </p:txBody>
      </p:sp>
      <p:sp>
        <p:nvSpPr>
          <p:cNvPr id="81" name="Rectangle 80">
            <a:extLst>
              <a:ext uri="{FF2B5EF4-FFF2-40B4-BE49-F238E27FC236}">
                <a16:creationId xmlns:a16="http://schemas.microsoft.com/office/drawing/2014/main" id="{F450F7B6-E6D9-499C-872B-6FC8625F9A18}"/>
              </a:ext>
            </a:extLst>
          </p:cNvPr>
          <p:cNvSpPr/>
          <p:nvPr/>
        </p:nvSpPr>
        <p:spPr>
          <a:xfrm>
            <a:off x="559100" y="2041019"/>
            <a:ext cx="4932000" cy="599545"/>
          </a:xfrm>
          <a:prstGeom prst="rect">
            <a:avLst/>
          </a:prstGeom>
          <a:solidFill>
            <a:srgbClr val="1A5CB0"/>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err="1">
                <a:solidFill>
                  <a:schemeClr val="bg1"/>
                </a:solidFill>
              </a:rPr>
              <a:t>Festlegung</a:t>
            </a:r>
            <a:r>
              <a:rPr lang="en-US" sz="2000" b="1" spc="-20" dirty="0">
                <a:solidFill>
                  <a:schemeClr val="bg1"/>
                </a:solidFill>
              </a:rPr>
              <a:t> der Benchmark</a:t>
            </a:r>
          </a:p>
        </p:txBody>
      </p:sp>
      <p:sp>
        <p:nvSpPr>
          <p:cNvPr id="82" name="Oval 81">
            <a:extLst>
              <a:ext uri="{FF2B5EF4-FFF2-40B4-BE49-F238E27FC236}">
                <a16:creationId xmlns:a16="http://schemas.microsoft.com/office/drawing/2014/main" id="{F854CDDE-75E3-4475-B158-4A26D42A6057}"/>
              </a:ext>
            </a:extLst>
          </p:cNvPr>
          <p:cNvSpPr/>
          <p:nvPr/>
        </p:nvSpPr>
        <p:spPr>
          <a:xfrm>
            <a:off x="770022" y="2119410"/>
            <a:ext cx="452387" cy="442762"/>
          </a:xfrm>
          <a:prstGeom prst="ellipse">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2a</a:t>
            </a:r>
          </a:p>
        </p:txBody>
      </p:sp>
      <p:sp>
        <p:nvSpPr>
          <p:cNvPr id="83" name="Oval 82">
            <a:extLst>
              <a:ext uri="{FF2B5EF4-FFF2-40B4-BE49-F238E27FC236}">
                <a16:creationId xmlns:a16="http://schemas.microsoft.com/office/drawing/2014/main" id="{9D847503-F159-4FEA-BB7A-DEFBD4357F05}"/>
              </a:ext>
            </a:extLst>
          </p:cNvPr>
          <p:cNvSpPr/>
          <p:nvPr/>
        </p:nvSpPr>
        <p:spPr>
          <a:xfrm>
            <a:off x="6551273" y="2119410"/>
            <a:ext cx="452387" cy="442762"/>
          </a:xfrm>
          <a:prstGeom prst="ellipse">
            <a:avLst/>
          </a:prstGeom>
          <a:solidFill>
            <a:schemeClr val="bg1"/>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000" rIns="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2b</a:t>
            </a:r>
          </a:p>
        </p:txBody>
      </p:sp>
      <p:sp>
        <p:nvSpPr>
          <p:cNvPr id="94" name="Oval 93">
            <a:extLst>
              <a:ext uri="{FF2B5EF4-FFF2-40B4-BE49-F238E27FC236}">
                <a16:creationId xmlns:a16="http://schemas.microsoft.com/office/drawing/2014/main" id="{193FF6A1-C0E5-4DD2-B0CC-43ABA23E886D}"/>
              </a:ext>
            </a:extLst>
          </p:cNvPr>
          <p:cNvSpPr/>
          <p:nvPr/>
        </p:nvSpPr>
        <p:spPr>
          <a:xfrm>
            <a:off x="5674990" y="3852812"/>
            <a:ext cx="504000" cy="504000"/>
          </a:xfrm>
          <a:prstGeom prst="ellipse">
            <a:avLst/>
          </a:prstGeom>
          <a:solidFill>
            <a:schemeClr val="bg1"/>
          </a:solidFill>
          <a:ln w="3810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800" b="1" spc="-20" dirty="0">
                <a:solidFill>
                  <a:srgbClr val="1A5CB0"/>
                </a:solidFill>
              </a:rPr>
              <a:t>+</a:t>
            </a:r>
          </a:p>
        </p:txBody>
      </p:sp>
      <p:sp>
        <p:nvSpPr>
          <p:cNvPr id="84" name="TextBox 83">
            <a:extLst>
              <a:ext uri="{FF2B5EF4-FFF2-40B4-BE49-F238E27FC236}">
                <a16:creationId xmlns:a16="http://schemas.microsoft.com/office/drawing/2014/main" id="{DB874390-C8B9-4EC7-A7BC-1044CCEA3677}"/>
              </a:ext>
            </a:extLst>
          </p:cNvPr>
          <p:cNvSpPr txBox="1"/>
          <p:nvPr/>
        </p:nvSpPr>
        <p:spPr>
          <a:xfrm>
            <a:off x="1149102" y="2972665"/>
            <a:ext cx="3751996" cy="351464"/>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Short/Med Pass Completion % </a:t>
            </a:r>
            <a:r>
              <a:rPr lang="en-US" sz="1600" spc="-20" dirty="0"/>
              <a:t>&gt;= 85%</a:t>
            </a:r>
          </a:p>
        </p:txBody>
      </p:sp>
      <p:sp>
        <p:nvSpPr>
          <p:cNvPr id="85" name="TextBox 84">
            <a:extLst>
              <a:ext uri="{FF2B5EF4-FFF2-40B4-BE49-F238E27FC236}">
                <a16:creationId xmlns:a16="http://schemas.microsoft.com/office/drawing/2014/main" id="{337765DD-144E-4A72-BF1C-7BB68AB425D8}"/>
              </a:ext>
            </a:extLst>
          </p:cNvPr>
          <p:cNvSpPr txBox="1"/>
          <p:nvPr/>
        </p:nvSpPr>
        <p:spPr>
          <a:xfrm>
            <a:off x="1149102" y="3603482"/>
            <a:ext cx="3751996" cy="351464"/>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Turnover</a:t>
            </a:r>
            <a:r>
              <a:rPr lang="en-US" sz="1600" spc="-20" dirty="0"/>
              <a:t> &lt;= 3.5  </a:t>
            </a:r>
          </a:p>
        </p:txBody>
      </p:sp>
      <p:sp>
        <p:nvSpPr>
          <p:cNvPr id="86" name="TextBox 85">
            <a:extLst>
              <a:ext uri="{FF2B5EF4-FFF2-40B4-BE49-F238E27FC236}">
                <a16:creationId xmlns:a16="http://schemas.microsoft.com/office/drawing/2014/main" id="{11F9BF2C-2176-4A6D-BCCE-056866AFE5D9}"/>
              </a:ext>
            </a:extLst>
          </p:cNvPr>
          <p:cNvSpPr txBox="1"/>
          <p:nvPr/>
        </p:nvSpPr>
        <p:spPr>
          <a:xfrm>
            <a:off x="1149102" y="4234299"/>
            <a:ext cx="3751996" cy="351464"/>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Progressive Passes  </a:t>
            </a:r>
            <a:r>
              <a:rPr lang="en-US" sz="1600" spc="-20" dirty="0"/>
              <a:t>&gt;= 7</a:t>
            </a:r>
          </a:p>
        </p:txBody>
      </p:sp>
      <p:sp>
        <p:nvSpPr>
          <p:cNvPr id="87" name="TextBox 86">
            <a:extLst>
              <a:ext uri="{FF2B5EF4-FFF2-40B4-BE49-F238E27FC236}">
                <a16:creationId xmlns:a16="http://schemas.microsoft.com/office/drawing/2014/main" id="{625E7005-97D4-4071-AC10-3F4686DAE33A}"/>
              </a:ext>
            </a:extLst>
          </p:cNvPr>
          <p:cNvSpPr txBox="1"/>
          <p:nvPr/>
        </p:nvSpPr>
        <p:spPr>
          <a:xfrm>
            <a:off x="1149102" y="4865116"/>
            <a:ext cx="3751996" cy="351464"/>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err="1"/>
              <a:t>PAdj</a:t>
            </a:r>
            <a:r>
              <a:rPr lang="en-US" sz="1600" spc="-20" dirty="0"/>
              <a:t>. </a:t>
            </a:r>
            <a:r>
              <a:rPr lang="en-US" sz="1600" b="1" spc="-20" dirty="0"/>
              <a:t>Interceptions</a:t>
            </a:r>
            <a:r>
              <a:rPr lang="en-US" sz="1600" spc="-20" dirty="0"/>
              <a:t> &gt;= 6 </a:t>
            </a:r>
          </a:p>
        </p:txBody>
      </p:sp>
      <p:sp>
        <p:nvSpPr>
          <p:cNvPr id="88" name="Oval 87">
            <a:extLst>
              <a:ext uri="{FF2B5EF4-FFF2-40B4-BE49-F238E27FC236}">
                <a16:creationId xmlns:a16="http://schemas.microsoft.com/office/drawing/2014/main" id="{1032B85E-B7FB-4AF5-BE6A-1BC8DDCB0BEE}"/>
              </a:ext>
            </a:extLst>
          </p:cNvPr>
          <p:cNvSpPr/>
          <p:nvPr/>
        </p:nvSpPr>
        <p:spPr>
          <a:xfrm>
            <a:off x="597967" y="222894"/>
            <a:ext cx="324000" cy="324000"/>
          </a:xfrm>
          <a:prstGeom prst="ellipse">
            <a:avLst/>
          </a:prstGeom>
          <a:solidFill>
            <a:schemeClr val="bg1"/>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2000" b="1" spc="-20" dirty="0">
                <a:solidFill>
                  <a:srgbClr val="1A5CB0"/>
                </a:solidFill>
              </a:rPr>
              <a:t>2</a:t>
            </a:r>
          </a:p>
        </p:txBody>
      </p:sp>
      <p:sp>
        <p:nvSpPr>
          <p:cNvPr id="89" name="TextBox 88">
            <a:extLst>
              <a:ext uri="{FF2B5EF4-FFF2-40B4-BE49-F238E27FC236}">
                <a16:creationId xmlns:a16="http://schemas.microsoft.com/office/drawing/2014/main" id="{37D08B37-BF08-4C30-A759-8249DC0F9685}"/>
              </a:ext>
            </a:extLst>
          </p:cNvPr>
          <p:cNvSpPr txBox="1"/>
          <p:nvPr/>
        </p:nvSpPr>
        <p:spPr>
          <a:xfrm>
            <a:off x="1117600" y="6236375"/>
            <a:ext cx="8909698" cy="193755"/>
          </a:xfrm>
          <a:prstGeom prst="rect">
            <a:avLst/>
          </a:prstGeom>
          <a:noFill/>
          <a:ln w="12700" cap="rnd">
            <a:noFill/>
          </a:ln>
        </p:spPr>
        <p:txBody>
          <a:bodyPr wrap="square" lIns="0" tIns="0" rIns="0" bIns="0" rtlCol="0">
            <a:noAutofit/>
          </a:bodyPr>
          <a:lstStyle/>
          <a:p>
            <a:pPr algn="l" defTabSz="360000">
              <a:spcBef>
                <a:spcPts val="600"/>
              </a:spcBef>
            </a:pPr>
            <a:r>
              <a:rPr lang="en-US" sz="1000" spc="-20" dirty="0"/>
              <a:t>1) Der HSV hat </a:t>
            </a:r>
            <a:r>
              <a:rPr lang="en-US" sz="1000" spc="-20" dirty="0" err="1"/>
              <a:t>aktuell</a:t>
            </a:r>
            <a:r>
              <a:rPr lang="en-US" sz="1000" spc="-20" dirty="0"/>
              <a:t> </a:t>
            </a:r>
            <a:r>
              <a:rPr lang="en-US" sz="1000" spc="-20" dirty="0" err="1"/>
              <a:t>sehr</a:t>
            </a:r>
            <a:r>
              <a:rPr lang="en-US" sz="1000" spc="-20" dirty="0"/>
              <a:t> </a:t>
            </a:r>
            <a:r>
              <a:rPr lang="en-US" sz="1000" spc="-20" dirty="0" err="1"/>
              <a:t>viele</a:t>
            </a:r>
            <a:r>
              <a:rPr lang="en-US" sz="1000" spc="-20" dirty="0"/>
              <a:t> deutsche Spieler </a:t>
            </a:r>
            <a:r>
              <a:rPr lang="en-US" sz="1000" spc="-20" dirty="0" err="1"/>
              <a:t>im</a:t>
            </a:r>
            <a:r>
              <a:rPr lang="en-US" sz="1000" spc="-20" dirty="0"/>
              <a:t> Kader, </a:t>
            </a:r>
            <a:r>
              <a:rPr lang="en-US" sz="1000" spc="-20" dirty="0" err="1"/>
              <a:t>keine</a:t>
            </a:r>
            <a:r>
              <a:rPr lang="en-US" sz="1000" spc="-20" dirty="0"/>
              <a:t> Spieler </a:t>
            </a:r>
            <a:r>
              <a:rPr lang="en-US" sz="1000" spc="-20" dirty="0" err="1"/>
              <a:t>aus</a:t>
            </a:r>
            <a:r>
              <a:rPr lang="en-US" sz="1000" spc="-20" dirty="0"/>
              <a:t> </a:t>
            </a:r>
            <a:r>
              <a:rPr lang="en-US" sz="1000" spc="-20" dirty="0" err="1"/>
              <a:t>Südamerika</a:t>
            </a:r>
            <a:r>
              <a:rPr lang="en-US" sz="1000" spc="-20" dirty="0"/>
              <a:t> </a:t>
            </a:r>
            <a:r>
              <a:rPr lang="en-US" sz="1000" spc="-20" dirty="0" err="1"/>
              <a:t>oder</a:t>
            </a:r>
            <a:r>
              <a:rPr lang="en-US" sz="1000" spc="-20" dirty="0"/>
              <a:t> </a:t>
            </a:r>
            <a:r>
              <a:rPr lang="en-US" sz="1000" spc="-20" dirty="0" err="1"/>
              <a:t>Asien</a:t>
            </a:r>
            <a:r>
              <a:rPr lang="en-US" sz="1000" spc="-20" dirty="0"/>
              <a:t>. </a:t>
            </a:r>
            <a:r>
              <a:rPr lang="en-US" sz="1000" spc="-20" dirty="0" err="1"/>
              <a:t>Diese</a:t>
            </a:r>
            <a:r>
              <a:rPr lang="en-US" sz="1000" spc="-20" dirty="0"/>
              <a:t> Spieler </a:t>
            </a:r>
            <a:r>
              <a:rPr lang="en-US" sz="1000" spc="-20" dirty="0" err="1"/>
              <a:t>brauchen</a:t>
            </a:r>
            <a:r>
              <a:rPr lang="en-US" sz="1000" spc="-20" dirty="0"/>
              <a:t> </a:t>
            </a:r>
            <a:r>
              <a:rPr lang="en-US" sz="1000" spc="-20" dirty="0" err="1"/>
              <a:t>tendenziell</a:t>
            </a:r>
            <a:r>
              <a:rPr lang="en-US" sz="1000" spc="-20" dirty="0"/>
              <a:t> </a:t>
            </a:r>
            <a:r>
              <a:rPr lang="en-US" sz="1000" spc="-20" dirty="0" err="1"/>
              <a:t>mehr</a:t>
            </a:r>
            <a:r>
              <a:rPr lang="en-US" sz="1000" spc="-20" dirty="0"/>
              <a:t> </a:t>
            </a:r>
            <a:r>
              <a:rPr lang="en-US" sz="1000" spc="-20" dirty="0" err="1"/>
              <a:t>Eingewöhnungszeit</a:t>
            </a:r>
            <a:r>
              <a:rPr lang="en-US" sz="1000" spc="-20" dirty="0"/>
              <a:t> und </a:t>
            </a:r>
            <a:r>
              <a:rPr lang="en-US" sz="1000" spc="-20" dirty="0" err="1"/>
              <a:t>würden</a:t>
            </a:r>
            <a:r>
              <a:rPr lang="en-US" sz="1000" spc="-20" dirty="0"/>
              <a:t> von </a:t>
            </a:r>
            <a:r>
              <a:rPr lang="en-US" sz="1000" spc="-20" dirty="0" err="1"/>
              <a:t>Bezugspersonen</a:t>
            </a:r>
            <a:r>
              <a:rPr lang="en-US" sz="1000" spc="-20" dirty="0"/>
              <a:t> </a:t>
            </a:r>
            <a:r>
              <a:rPr lang="en-US" sz="1000" spc="-20" dirty="0" err="1"/>
              <a:t>profitieren</a:t>
            </a:r>
            <a:r>
              <a:rPr lang="en-US" sz="1000" spc="-20" dirty="0"/>
              <a:t>. Da </a:t>
            </a:r>
            <a:r>
              <a:rPr lang="en-US" sz="1000" spc="-20" dirty="0" err="1"/>
              <a:t>diese</a:t>
            </a:r>
            <a:r>
              <a:rPr lang="en-US" sz="1000" spc="-20" dirty="0"/>
              <a:t> </a:t>
            </a:r>
            <a:r>
              <a:rPr lang="en-US" sz="1000" spc="-20" dirty="0" err="1"/>
              <a:t>nicht</a:t>
            </a:r>
            <a:r>
              <a:rPr lang="en-US" sz="1000" spc="-20" dirty="0"/>
              <a:t> </a:t>
            </a:r>
            <a:r>
              <a:rPr lang="en-US" sz="1000" spc="-20" dirty="0" err="1"/>
              <a:t>vorhanden</a:t>
            </a:r>
            <a:r>
              <a:rPr lang="en-US" sz="1000" spc="-20" dirty="0"/>
              <a:t> </a:t>
            </a:r>
            <a:r>
              <a:rPr lang="en-US" sz="1000" spc="-20" dirty="0" err="1"/>
              <a:t>sind</a:t>
            </a:r>
            <a:r>
              <a:rPr lang="en-US" sz="1000" spc="-20" dirty="0"/>
              <a:t> und die Saison </a:t>
            </a:r>
            <a:r>
              <a:rPr lang="en-US" sz="1000" spc="-20" dirty="0" err="1"/>
              <a:t>bereits</a:t>
            </a:r>
            <a:r>
              <a:rPr lang="en-US" sz="1000" spc="-20" dirty="0"/>
              <a:t> </a:t>
            </a:r>
            <a:r>
              <a:rPr lang="en-US" sz="1000" spc="-20" dirty="0" err="1"/>
              <a:t>gestartet</a:t>
            </a:r>
            <a:r>
              <a:rPr lang="en-US" sz="1000" spc="-20" dirty="0"/>
              <a:t> hat, </a:t>
            </a:r>
            <a:r>
              <a:rPr lang="en-US" sz="1000" spc="-20" dirty="0" err="1"/>
              <a:t>werden</a:t>
            </a:r>
            <a:r>
              <a:rPr lang="en-US" sz="1000" spc="-20" dirty="0"/>
              <a:t> </a:t>
            </a:r>
            <a:r>
              <a:rPr lang="en-US" sz="1000" spc="-20" dirty="0" err="1"/>
              <a:t>diese</a:t>
            </a:r>
            <a:r>
              <a:rPr lang="en-US" sz="1000" spc="-20" dirty="0"/>
              <a:t> </a:t>
            </a:r>
            <a:r>
              <a:rPr lang="en-US" sz="1000" spc="-20" dirty="0" err="1"/>
              <a:t>nicht</a:t>
            </a:r>
            <a:r>
              <a:rPr lang="en-US" sz="1000" spc="-20" dirty="0"/>
              <a:t> </a:t>
            </a:r>
            <a:r>
              <a:rPr lang="en-US" sz="1000" spc="-20" dirty="0" err="1"/>
              <a:t>betrachtet</a:t>
            </a:r>
            <a:r>
              <a:rPr lang="en-US" sz="1000" spc="-20" dirty="0"/>
              <a:t> </a:t>
            </a:r>
          </a:p>
        </p:txBody>
      </p:sp>
      <p:sp>
        <p:nvSpPr>
          <p:cNvPr id="90" name="TextBox 89">
            <a:extLst>
              <a:ext uri="{FF2B5EF4-FFF2-40B4-BE49-F238E27FC236}">
                <a16:creationId xmlns:a16="http://schemas.microsoft.com/office/drawing/2014/main" id="{B2FABD5E-457D-4484-BB6F-ED18EA4B5907}"/>
              </a:ext>
            </a:extLst>
          </p:cNvPr>
          <p:cNvSpPr txBox="1"/>
          <p:nvPr/>
        </p:nvSpPr>
        <p:spPr>
          <a:xfrm>
            <a:off x="1141460" y="5495932"/>
            <a:ext cx="3751996" cy="351464"/>
          </a:xfrm>
          <a:prstGeom prst="rect">
            <a:avLst/>
          </a:prstGeom>
          <a:noFill/>
          <a:ln w="12700" cap="rnd">
            <a:noFill/>
          </a:ln>
        </p:spPr>
        <p:txBody>
          <a:bodyPr wrap="square" lIns="0" tIns="0" rIns="0" bIns="0" rtlCol="0">
            <a:noAutofit/>
          </a:bodyPr>
          <a:lstStyle/>
          <a:p>
            <a:pPr algn="l" defTabSz="360000">
              <a:spcBef>
                <a:spcPts val="600"/>
              </a:spcBef>
            </a:pPr>
            <a:r>
              <a:rPr lang="en-US" sz="1600" b="1" spc="-20" dirty="0"/>
              <a:t>Defensive Duels won, % </a:t>
            </a:r>
            <a:r>
              <a:rPr lang="en-US" sz="1600" spc="-20" dirty="0"/>
              <a:t>&gt;= 55%</a:t>
            </a:r>
          </a:p>
        </p:txBody>
      </p:sp>
      <p:sp>
        <p:nvSpPr>
          <p:cNvPr id="91" name="Rectangle 90">
            <a:extLst>
              <a:ext uri="{FF2B5EF4-FFF2-40B4-BE49-F238E27FC236}">
                <a16:creationId xmlns:a16="http://schemas.microsoft.com/office/drawing/2014/main" id="{4061F66F-4F7A-474C-BD79-26AA30EFA2CB}"/>
              </a:ext>
            </a:extLst>
          </p:cNvPr>
          <p:cNvSpPr/>
          <p:nvPr/>
        </p:nvSpPr>
        <p:spPr>
          <a:xfrm>
            <a:off x="561975" y="2041019"/>
            <a:ext cx="4932000" cy="4183570"/>
          </a:xfrm>
          <a:prstGeom prst="rect">
            <a:avLst/>
          </a:prstGeom>
          <a:no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93" name="Rectangle 92">
            <a:extLst>
              <a:ext uri="{FF2B5EF4-FFF2-40B4-BE49-F238E27FC236}">
                <a16:creationId xmlns:a16="http://schemas.microsoft.com/office/drawing/2014/main" id="{1DC15D54-4BF2-4331-8E71-6CAD4A9C3171}"/>
              </a:ext>
            </a:extLst>
          </p:cNvPr>
          <p:cNvSpPr/>
          <p:nvPr/>
        </p:nvSpPr>
        <p:spPr>
          <a:xfrm>
            <a:off x="6392863" y="2041019"/>
            <a:ext cx="4932000" cy="4183570"/>
          </a:xfrm>
          <a:prstGeom prst="rect">
            <a:avLst/>
          </a:prstGeom>
          <a:no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99" name="Slide Number Placeholder 98">
            <a:extLst>
              <a:ext uri="{FF2B5EF4-FFF2-40B4-BE49-F238E27FC236}">
                <a16:creationId xmlns:a16="http://schemas.microsoft.com/office/drawing/2014/main" id="{CCE8DA85-F7C8-487B-800D-B103CB28C51C}"/>
              </a:ext>
            </a:extLst>
          </p:cNvPr>
          <p:cNvSpPr>
            <a:spLocks noGrp="1"/>
          </p:cNvSpPr>
          <p:nvPr>
            <p:ph type="sldNum" sz="quarter" idx="11"/>
          </p:nvPr>
        </p:nvSpPr>
        <p:spPr/>
        <p:txBody>
          <a:bodyPr/>
          <a:lstStyle/>
          <a:p>
            <a:fld id="{07AB412F-5F68-FF4B-85B7-62534E294F92}" type="slidenum">
              <a:rPr lang="de-DE" smtClean="0"/>
              <a:pPr/>
              <a:t>21</a:t>
            </a:fld>
            <a:endParaRPr lang="de-DE"/>
          </a:p>
        </p:txBody>
      </p:sp>
    </p:spTree>
    <p:extLst>
      <p:ext uri="{BB962C8B-B14F-4D97-AF65-F5344CB8AC3E}">
        <p14:creationId xmlns:p14="http://schemas.microsoft.com/office/powerpoint/2010/main" val="288960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5D9693EB-8575-4B55-8D00-6CC3CB598499}"/>
              </a:ext>
            </a:extLst>
          </p:cNvPr>
          <p:cNvGraphicFramePr>
            <a:graphicFrameLocks noGrp="1"/>
          </p:cNvGraphicFramePr>
          <p:nvPr>
            <p:extLst>
              <p:ext uri="{D42A27DB-BD31-4B8C-83A1-F6EECF244321}">
                <p14:modId xmlns:p14="http://schemas.microsoft.com/office/powerpoint/2010/main" val="3298372159"/>
              </p:ext>
            </p:extLst>
          </p:nvPr>
        </p:nvGraphicFramePr>
        <p:xfrm>
          <a:off x="561973" y="1093788"/>
          <a:ext cx="10757312" cy="5130796"/>
        </p:xfrm>
        <a:graphic>
          <a:graphicData uri="http://schemas.openxmlformats.org/drawingml/2006/table">
            <a:tbl>
              <a:tblPr firstRow="1" bandRow="1">
                <a:tableStyleId>{5C22544A-7EE6-4342-B048-85BDC9FD1C3A}</a:tableStyleId>
              </a:tblPr>
              <a:tblGrid>
                <a:gridCol w="2007794">
                  <a:extLst>
                    <a:ext uri="{9D8B030D-6E8A-4147-A177-3AD203B41FA5}">
                      <a16:colId xmlns:a16="http://schemas.microsoft.com/office/drawing/2014/main" val="822484819"/>
                    </a:ext>
                  </a:extLst>
                </a:gridCol>
                <a:gridCol w="744933">
                  <a:extLst>
                    <a:ext uri="{9D8B030D-6E8A-4147-A177-3AD203B41FA5}">
                      <a16:colId xmlns:a16="http://schemas.microsoft.com/office/drawing/2014/main" val="1603389652"/>
                    </a:ext>
                  </a:extLst>
                </a:gridCol>
                <a:gridCol w="1714957">
                  <a:extLst>
                    <a:ext uri="{9D8B030D-6E8A-4147-A177-3AD203B41FA5}">
                      <a16:colId xmlns:a16="http://schemas.microsoft.com/office/drawing/2014/main" val="444544892"/>
                    </a:ext>
                  </a:extLst>
                </a:gridCol>
                <a:gridCol w="1489228">
                  <a:extLst>
                    <a:ext uri="{9D8B030D-6E8A-4147-A177-3AD203B41FA5}">
                      <a16:colId xmlns:a16="http://schemas.microsoft.com/office/drawing/2014/main" val="1558096021"/>
                    </a:ext>
                  </a:extLst>
                </a:gridCol>
                <a:gridCol w="1821944">
                  <a:extLst>
                    <a:ext uri="{9D8B030D-6E8A-4147-A177-3AD203B41FA5}">
                      <a16:colId xmlns:a16="http://schemas.microsoft.com/office/drawing/2014/main" val="4186339409"/>
                    </a:ext>
                  </a:extLst>
                </a:gridCol>
                <a:gridCol w="1489228">
                  <a:extLst>
                    <a:ext uri="{9D8B030D-6E8A-4147-A177-3AD203B41FA5}">
                      <a16:colId xmlns:a16="http://schemas.microsoft.com/office/drawing/2014/main" val="4235527985"/>
                    </a:ext>
                  </a:extLst>
                </a:gridCol>
                <a:gridCol w="1489228">
                  <a:extLst>
                    <a:ext uri="{9D8B030D-6E8A-4147-A177-3AD203B41FA5}">
                      <a16:colId xmlns:a16="http://schemas.microsoft.com/office/drawing/2014/main" val="2049393941"/>
                    </a:ext>
                  </a:extLst>
                </a:gridCol>
              </a:tblGrid>
              <a:tr h="466436">
                <a:tc>
                  <a:txBody>
                    <a:bodyPr/>
                    <a:lstStyle/>
                    <a:p>
                      <a:r>
                        <a:rPr lang="en-US" sz="1400" dirty="0"/>
                        <a:t>Spieler</a:t>
                      </a:r>
                    </a:p>
                  </a:txBody>
                  <a:tcPr>
                    <a:solidFill>
                      <a:srgbClr val="1A5CB0"/>
                    </a:solidFill>
                  </a:tcPr>
                </a:tc>
                <a:tc>
                  <a:txBody>
                    <a:bodyPr/>
                    <a:lstStyle/>
                    <a:p>
                      <a:r>
                        <a:rPr lang="en-US" sz="1400" dirty="0"/>
                        <a:t>Alter</a:t>
                      </a:r>
                    </a:p>
                  </a:txBody>
                  <a:tcPr>
                    <a:solidFill>
                      <a:srgbClr val="1A5CB0"/>
                    </a:solidFill>
                  </a:tcPr>
                </a:tc>
                <a:tc>
                  <a:txBody>
                    <a:bodyPr/>
                    <a:lstStyle/>
                    <a:p>
                      <a:r>
                        <a:rPr lang="en-US" sz="1400" dirty="0"/>
                        <a:t>Team</a:t>
                      </a:r>
                    </a:p>
                  </a:txBody>
                  <a:tcPr>
                    <a:solidFill>
                      <a:srgbClr val="1A5CB0"/>
                    </a:solidFill>
                  </a:tcPr>
                </a:tc>
                <a:tc>
                  <a:txBody>
                    <a:bodyPr/>
                    <a:lstStyle/>
                    <a:p>
                      <a:r>
                        <a:rPr lang="en-US" sz="1400" dirty="0"/>
                        <a:t>Liga</a:t>
                      </a:r>
                    </a:p>
                  </a:txBody>
                  <a:tcPr>
                    <a:solidFill>
                      <a:srgbClr val="1A5CB0"/>
                    </a:solidFill>
                  </a:tcPr>
                </a:tc>
                <a:tc>
                  <a:txBody>
                    <a:bodyPr/>
                    <a:lstStyle/>
                    <a:p>
                      <a:r>
                        <a:rPr lang="en-US" sz="1400" dirty="0" err="1"/>
                        <a:t>Nationalität</a:t>
                      </a:r>
                      <a:endParaRPr lang="en-US" sz="1400" dirty="0"/>
                    </a:p>
                  </a:txBody>
                  <a:tcPr>
                    <a:solidFill>
                      <a:srgbClr val="1A5CB0"/>
                    </a:solidFill>
                  </a:tcPr>
                </a:tc>
                <a:tc>
                  <a:txBody>
                    <a:bodyPr/>
                    <a:lstStyle/>
                    <a:p>
                      <a:r>
                        <a:rPr lang="en-US" sz="1400" dirty="0" err="1"/>
                        <a:t>Marktwert</a:t>
                      </a:r>
                      <a:endParaRPr lang="en-US" sz="1400" dirty="0"/>
                    </a:p>
                  </a:txBody>
                  <a:tcPr>
                    <a:solidFill>
                      <a:srgbClr val="1A5CB0"/>
                    </a:solidFill>
                  </a:tcPr>
                </a:tc>
                <a:tc>
                  <a:txBody>
                    <a:bodyPr/>
                    <a:lstStyle/>
                    <a:p>
                      <a:r>
                        <a:rPr lang="en-US" sz="1400" dirty="0" err="1"/>
                        <a:t>Vertragsdauer</a:t>
                      </a:r>
                      <a:endParaRPr lang="en-US" sz="1400" dirty="0"/>
                    </a:p>
                  </a:txBody>
                  <a:tcPr>
                    <a:solidFill>
                      <a:srgbClr val="1A5CB0"/>
                    </a:solidFill>
                  </a:tcPr>
                </a:tc>
                <a:extLst>
                  <a:ext uri="{0D108BD9-81ED-4DB2-BD59-A6C34878D82A}">
                    <a16:rowId xmlns:a16="http://schemas.microsoft.com/office/drawing/2014/main" val="2392038610"/>
                  </a:ext>
                </a:extLst>
              </a:tr>
              <a:tr h="466436">
                <a:tc>
                  <a:txBody>
                    <a:bodyPr/>
                    <a:lstStyle/>
                    <a:p>
                      <a:r>
                        <a:rPr lang="en-US" sz="1400" dirty="0" err="1"/>
                        <a:t>Alfons</a:t>
                      </a:r>
                      <a:r>
                        <a:rPr lang="en-US" sz="1400" dirty="0"/>
                        <a:t> </a:t>
                      </a:r>
                      <a:r>
                        <a:rPr lang="en-US" sz="1400" dirty="0" err="1"/>
                        <a:t>Sampsted</a:t>
                      </a:r>
                      <a:endParaRPr lang="en-US" sz="1400" dirty="0"/>
                    </a:p>
                  </a:txBody>
                  <a:tcPr anchor="ctr">
                    <a:solidFill>
                      <a:schemeClr val="bg1">
                        <a:lumMod val="95000"/>
                      </a:schemeClr>
                    </a:solidFill>
                  </a:tcPr>
                </a:tc>
                <a:tc>
                  <a:txBody>
                    <a:bodyPr/>
                    <a:lstStyle/>
                    <a:p>
                      <a:r>
                        <a:rPr lang="en-US" sz="1400" dirty="0"/>
                        <a:t>24</a:t>
                      </a:r>
                    </a:p>
                  </a:txBody>
                  <a:tcPr anchor="ctr">
                    <a:solidFill>
                      <a:schemeClr val="bg1">
                        <a:lumMod val="95000"/>
                      </a:schemeClr>
                    </a:solidFill>
                  </a:tcPr>
                </a:tc>
                <a:tc>
                  <a:txBody>
                    <a:bodyPr/>
                    <a:lstStyle/>
                    <a:p>
                      <a:r>
                        <a:rPr lang="en-US" sz="1400" dirty="0" err="1"/>
                        <a:t>Bodø</a:t>
                      </a:r>
                      <a:r>
                        <a:rPr lang="en-US" sz="1400" dirty="0"/>
                        <a:t> / </a:t>
                      </a:r>
                      <a:r>
                        <a:rPr lang="en-US" sz="1400" dirty="0" err="1"/>
                        <a:t>Glimt</a:t>
                      </a:r>
                      <a:r>
                        <a:rPr lang="en-US" sz="1400" dirty="0"/>
                        <a:t> </a:t>
                      </a:r>
                    </a:p>
                  </a:txBody>
                  <a:tcPr anchor="ctr">
                    <a:solidFill>
                      <a:schemeClr val="bg1">
                        <a:lumMod val="95000"/>
                      </a:schemeClr>
                    </a:solidFill>
                  </a:tcPr>
                </a:tc>
                <a:tc>
                  <a:txBody>
                    <a:bodyPr/>
                    <a:lstStyle/>
                    <a:p>
                      <a:r>
                        <a:rPr lang="en-US" sz="1400" dirty="0" err="1"/>
                        <a:t>Eliteserien</a:t>
                      </a:r>
                      <a:endParaRPr lang="en-US" sz="1400" dirty="0"/>
                    </a:p>
                  </a:txBody>
                  <a:tcPr anchor="ctr">
                    <a:solidFill>
                      <a:schemeClr val="bg1">
                        <a:lumMod val="95000"/>
                      </a:schemeClr>
                    </a:solidFill>
                  </a:tcPr>
                </a:tc>
                <a:tc>
                  <a:txBody>
                    <a:bodyPr/>
                    <a:lstStyle/>
                    <a:p>
                      <a:r>
                        <a:rPr lang="en-US" sz="1400" dirty="0"/>
                        <a:t>Island</a:t>
                      </a:r>
                    </a:p>
                  </a:txBody>
                  <a:tcPr anchor="ctr">
                    <a:solidFill>
                      <a:schemeClr val="bg1">
                        <a:lumMod val="95000"/>
                      </a:schemeClr>
                    </a:solidFill>
                  </a:tcPr>
                </a:tc>
                <a:tc>
                  <a:txBody>
                    <a:bodyPr/>
                    <a:lstStyle/>
                    <a:p>
                      <a:r>
                        <a:rPr lang="en-US" sz="1400" dirty="0"/>
                        <a:t>1,2 Mio. €</a:t>
                      </a:r>
                    </a:p>
                  </a:txBody>
                  <a:tcPr anchor="ctr">
                    <a:solidFill>
                      <a:schemeClr val="bg1">
                        <a:lumMod val="95000"/>
                      </a:schemeClr>
                    </a:solidFill>
                  </a:tcPr>
                </a:tc>
                <a:tc>
                  <a:txBody>
                    <a:bodyPr/>
                    <a:lstStyle/>
                    <a:p>
                      <a:r>
                        <a:rPr lang="en-US" sz="1400" dirty="0"/>
                        <a:t>31.12.2022</a:t>
                      </a:r>
                    </a:p>
                  </a:txBody>
                  <a:tcPr anchor="ctr">
                    <a:solidFill>
                      <a:schemeClr val="bg1">
                        <a:lumMod val="95000"/>
                      </a:schemeClr>
                    </a:solidFill>
                  </a:tcPr>
                </a:tc>
                <a:extLst>
                  <a:ext uri="{0D108BD9-81ED-4DB2-BD59-A6C34878D82A}">
                    <a16:rowId xmlns:a16="http://schemas.microsoft.com/office/drawing/2014/main" val="1142668848"/>
                  </a:ext>
                </a:extLst>
              </a:tr>
              <a:tr h="466436">
                <a:tc>
                  <a:txBody>
                    <a:bodyPr/>
                    <a:lstStyle/>
                    <a:p>
                      <a:r>
                        <a:rPr lang="en-US" sz="1400" dirty="0"/>
                        <a:t>Anthony Ralston</a:t>
                      </a:r>
                    </a:p>
                  </a:txBody>
                  <a:tcPr anchor="ctr">
                    <a:solidFill>
                      <a:schemeClr val="bg1">
                        <a:lumMod val="95000"/>
                      </a:schemeClr>
                    </a:solidFill>
                  </a:tcPr>
                </a:tc>
                <a:tc>
                  <a:txBody>
                    <a:bodyPr/>
                    <a:lstStyle/>
                    <a:p>
                      <a:r>
                        <a:rPr lang="en-US" sz="1400" dirty="0"/>
                        <a:t>22</a:t>
                      </a:r>
                    </a:p>
                  </a:txBody>
                  <a:tcPr anchor="ctr">
                    <a:solidFill>
                      <a:schemeClr val="bg1">
                        <a:lumMod val="95000"/>
                      </a:schemeClr>
                    </a:solidFill>
                  </a:tcPr>
                </a:tc>
                <a:tc>
                  <a:txBody>
                    <a:bodyPr/>
                    <a:lstStyle/>
                    <a:p>
                      <a:r>
                        <a:rPr lang="en-US" sz="1400" dirty="0"/>
                        <a:t>Celtic Glasgow</a:t>
                      </a:r>
                    </a:p>
                  </a:txBody>
                  <a:tcPr anchor="ctr">
                    <a:solidFill>
                      <a:schemeClr val="bg1">
                        <a:lumMod val="95000"/>
                      </a:schemeClr>
                    </a:solidFill>
                  </a:tcPr>
                </a:tc>
                <a:tc>
                  <a:txBody>
                    <a:bodyPr/>
                    <a:lstStyle/>
                    <a:p>
                      <a:r>
                        <a:rPr lang="en-US" sz="1400" dirty="0"/>
                        <a:t>Premiership</a:t>
                      </a:r>
                    </a:p>
                  </a:txBody>
                  <a:tcPr anchor="ctr">
                    <a:solidFill>
                      <a:schemeClr val="bg1">
                        <a:lumMod val="95000"/>
                      </a:schemeClr>
                    </a:solidFill>
                  </a:tcPr>
                </a:tc>
                <a:tc>
                  <a:txBody>
                    <a:bodyPr/>
                    <a:lstStyle/>
                    <a:p>
                      <a:r>
                        <a:rPr lang="en-US" sz="1400" dirty="0" err="1"/>
                        <a:t>Schottland</a:t>
                      </a:r>
                      <a:endParaRPr lang="en-US" sz="1400" dirty="0"/>
                    </a:p>
                  </a:txBody>
                  <a:tcPr anchor="ctr">
                    <a:solidFill>
                      <a:schemeClr val="bg1">
                        <a:lumMod val="95000"/>
                      </a:schemeClr>
                    </a:solidFill>
                  </a:tcPr>
                </a:tc>
                <a:tc>
                  <a:txBody>
                    <a:bodyPr/>
                    <a:lstStyle/>
                    <a:p>
                      <a:r>
                        <a:rPr lang="en-US" sz="1400" dirty="0"/>
                        <a:t>2 Mio. €</a:t>
                      </a:r>
                    </a:p>
                  </a:txBody>
                  <a:tcPr anchor="ctr">
                    <a:solidFill>
                      <a:schemeClr val="bg1">
                        <a:lumMod val="95000"/>
                      </a:schemeClr>
                    </a:solidFill>
                  </a:tcPr>
                </a:tc>
                <a:tc>
                  <a:txBody>
                    <a:bodyPr/>
                    <a:lstStyle/>
                    <a:p>
                      <a:r>
                        <a:rPr lang="en-US" sz="1400" dirty="0"/>
                        <a:t>31.05.2025</a:t>
                      </a:r>
                    </a:p>
                  </a:txBody>
                  <a:tcPr anchor="ctr">
                    <a:solidFill>
                      <a:schemeClr val="bg1">
                        <a:lumMod val="95000"/>
                      </a:schemeClr>
                    </a:solidFill>
                  </a:tcPr>
                </a:tc>
                <a:extLst>
                  <a:ext uri="{0D108BD9-81ED-4DB2-BD59-A6C34878D82A}">
                    <a16:rowId xmlns:a16="http://schemas.microsoft.com/office/drawing/2014/main" val="2909150332"/>
                  </a:ext>
                </a:extLst>
              </a:tr>
              <a:tr h="466436">
                <a:tc>
                  <a:txBody>
                    <a:bodyPr/>
                    <a:lstStyle/>
                    <a:p>
                      <a:r>
                        <a:rPr lang="en-US" sz="1400" dirty="0"/>
                        <a:t>Tomas Wiesner</a:t>
                      </a:r>
                    </a:p>
                  </a:txBody>
                  <a:tcPr anchor="ctr">
                    <a:solidFill>
                      <a:schemeClr val="bg1">
                        <a:lumMod val="95000"/>
                      </a:schemeClr>
                    </a:solidFill>
                  </a:tcPr>
                </a:tc>
                <a:tc>
                  <a:txBody>
                    <a:bodyPr/>
                    <a:lstStyle/>
                    <a:p>
                      <a:r>
                        <a:rPr lang="en-US" sz="1400" dirty="0"/>
                        <a:t>25</a:t>
                      </a:r>
                    </a:p>
                  </a:txBody>
                  <a:tcPr anchor="ctr">
                    <a:solidFill>
                      <a:schemeClr val="bg1">
                        <a:lumMod val="95000"/>
                      </a:schemeClr>
                    </a:solidFill>
                  </a:tcPr>
                </a:tc>
                <a:tc>
                  <a:txBody>
                    <a:bodyPr/>
                    <a:lstStyle/>
                    <a:p>
                      <a:r>
                        <a:rPr lang="en-US" sz="1400" dirty="0"/>
                        <a:t>Sparta </a:t>
                      </a:r>
                      <a:r>
                        <a:rPr lang="en-US" sz="1400" dirty="0" err="1"/>
                        <a:t>Prag</a:t>
                      </a:r>
                      <a:endParaRPr lang="en-US" sz="1400" dirty="0"/>
                    </a:p>
                  </a:txBody>
                  <a:tcPr anchor="ctr">
                    <a:solidFill>
                      <a:schemeClr val="bg1">
                        <a:lumMod val="95000"/>
                      </a:schemeClr>
                    </a:solidFill>
                  </a:tcPr>
                </a:tc>
                <a:tc>
                  <a:txBody>
                    <a:bodyPr/>
                    <a:lstStyle/>
                    <a:p>
                      <a:r>
                        <a:rPr lang="en-US" sz="1400" dirty="0"/>
                        <a:t>Fortuna Liga</a:t>
                      </a:r>
                    </a:p>
                  </a:txBody>
                  <a:tcPr anchor="ctr">
                    <a:solidFill>
                      <a:schemeClr val="bg1">
                        <a:lumMod val="95000"/>
                      </a:schemeClr>
                    </a:solidFill>
                  </a:tcPr>
                </a:tc>
                <a:tc>
                  <a:txBody>
                    <a:bodyPr/>
                    <a:lstStyle/>
                    <a:p>
                      <a:r>
                        <a:rPr lang="en-US" sz="1400" dirty="0" err="1"/>
                        <a:t>Tschechien</a:t>
                      </a:r>
                      <a:endParaRPr lang="en-US" sz="1400" dirty="0"/>
                    </a:p>
                  </a:txBody>
                  <a:tcPr anchor="ctr">
                    <a:solidFill>
                      <a:schemeClr val="bg1">
                        <a:lumMod val="95000"/>
                      </a:schemeClr>
                    </a:solidFill>
                  </a:tcPr>
                </a:tc>
                <a:tc>
                  <a:txBody>
                    <a:bodyPr/>
                    <a:lstStyle/>
                    <a:p>
                      <a:r>
                        <a:rPr lang="en-US" sz="1400" dirty="0"/>
                        <a:t>1 Mio. €</a:t>
                      </a:r>
                    </a:p>
                  </a:txBody>
                  <a:tcPr anchor="ctr">
                    <a:solidFill>
                      <a:schemeClr val="bg1">
                        <a:lumMod val="95000"/>
                      </a:schemeClr>
                    </a:solidFill>
                  </a:tcPr>
                </a:tc>
                <a:tc>
                  <a:txBody>
                    <a:bodyPr/>
                    <a:lstStyle/>
                    <a:p>
                      <a:r>
                        <a:rPr lang="en-US" sz="1400" dirty="0"/>
                        <a:t>30.06.2023</a:t>
                      </a:r>
                    </a:p>
                  </a:txBody>
                  <a:tcPr anchor="ctr">
                    <a:solidFill>
                      <a:schemeClr val="bg1">
                        <a:lumMod val="95000"/>
                      </a:schemeClr>
                    </a:solidFill>
                  </a:tcPr>
                </a:tc>
                <a:extLst>
                  <a:ext uri="{0D108BD9-81ED-4DB2-BD59-A6C34878D82A}">
                    <a16:rowId xmlns:a16="http://schemas.microsoft.com/office/drawing/2014/main" val="2769078014"/>
                  </a:ext>
                </a:extLst>
              </a:tr>
              <a:tr h="466436">
                <a:tc>
                  <a:txBody>
                    <a:bodyPr/>
                    <a:lstStyle/>
                    <a:p>
                      <a:r>
                        <a:rPr lang="en-US" sz="1400" dirty="0" err="1"/>
                        <a:t>Lazaros</a:t>
                      </a:r>
                      <a:r>
                        <a:rPr lang="en-US" sz="1400" dirty="0"/>
                        <a:t> Rota</a:t>
                      </a:r>
                    </a:p>
                  </a:txBody>
                  <a:tcPr anchor="ctr">
                    <a:solidFill>
                      <a:schemeClr val="bg1">
                        <a:lumMod val="95000"/>
                      </a:schemeClr>
                    </a:solidFill>
                  </a:tcPr>
                </a:tc>
                <a:tc>
                  <a:txBody>
                    <a:bodyPr/>
                    <a:lstStyle/>
                    <a:p>
                      <a:r>
                        <a:rPr lang="en-US" sz="1400" dirty="0"/>
                        <a:t>24</a:t>
                      </a:r>
                    </a:p>
                  </a:txBody>
                  <a:tcPr anchor="ctr">
                    <a:solidFill>
                      <a:schemeClr val="bg1">
                        <a:lumMod val="95000"/>
                      </a:schemeClr>
                    </a:solidFill>
                  </a:tcPr>
                </a:tc>
                <a:tc>
                  <a:txBody>
                    <a:bodyPr/>
                    <a:lstStyle/>
                    <a:p>
                      <a:r>
                        <a:rPr lang="en-US" sz="1400" dirty="0"/>
                        <a:t>AEK </a:t>
                      </a:r>
                      <a:r>
                        <a:rPr lang="en-US" sz="1400" dirty="0" err="1"/>
                        <a:t>Athen</a:t>
                      </a:r>
                      <a:endParaRPr lang="en-US" sz="1400" dirty="0"/>
                    </a:p>
                  </a:txBody>
                  <a:tcPr anchor="ctr">
                    <a:solidFill>
                      <a:schemeClr val="bg1">
                        <a:lumMod val="95000"/>
                      </a:schemeClr>
                    </a:solidFill>
                  </a:tcPr>
                </a:tc>
                <a:tc>
                  <a:txBody>
                    <a:bodyPr/>
                    <a:lstStyle/>
                    <a:p>
                      <a:r>
                        <a:rPr lang="en-US" sz="1400" dirty="0"/>
                        <a:t>Super League</a:t>
                      </a:r>
                    </a:p>
                  </a:txBody>
                  <a:tcPr anchor="ctr">
                    <a:solidFill>
                      <a:schemeClr val="bg1">
                        <a:lumMod val="95000"/>
                      </a:schemeClr>
                    </a:solidFill>
                  </a:tcPr>
                </a:tc>
                <a:tc>
                  <a:txBody>
                    <a:bodyPr/>
                    <a:lstStyle/>
                    <a:p>
                      <a:r>
                        <a:rPr lang="en-US" sz="1400" dirty="0" err="1"/>
                        <a:t>Griechenland</a:t>
                      </a:r>
                      <a:endParaRPr lang="en-US" sz="1400" dirty="0"/>
                    </a:p>
                  </a:txBody>
                  <a:tcPr anchor="ctr">
                    <a:solidFill>
                      <a:schemeClr val="bg1">
                        <a:lumMod val="95000"/>
                      </a:schemeClr>
                    </a:solidFill>
                  </a:tcPr>
                </a:tc>
                <a:tc>
                  <a:txBody>
                    <a:bodyPr/>
                    <a:lstStyle/>
                    <a:p>
                      <a:r>
                        <a:rPr lang="en-US" sz="1400" dirty="0"/>
                        <a:t>1 Mio. €</a:t>
                      </a:r>
                    </a:p>
                  </a:txBody>
                  <a:tcPr anchor="ctr">
                    <a:solidFill>
                      <a:schemeClr val="bg1">
                        <a:lumMod val="95000"/>
                      </a:schemeClr>
                    </a:solidFill>
                  </a:tcPr>
                </a:tc>
                <a:tc>
                  <a:txBody>
                    <a:bodyPr/>
                    <a:lstStyle/>
                    <a:p>
                      <a:r>
                        <a:rPr lang="en-US" sz="1400" dirty="0"/>
                        <a:t>30.06.2024</a:t>
                      </a:r>
                    </a:p>
                  </a:txBody>
                  <a:tcPr anchor="ctr">
                    <a:solidFill>
                      <a:schemeClr val="bg1">
                        <a:lumMod val="95000"/>
                      </a:schemeClr>
                    </a:solidFill>
                  </a:tcPr>
                </a:tc>
                <a:extLst>
                  <a:ext uri="{0D108BD9-81ED-4DB2-BD59-A6C34878D82A}">
                    <a16:rowId xmlns:a16="http://schemas.microsoft.com/office/drawing/2014/main" val="378678183"/>
                  </a:ext>
                </a:extLst>
              </a:tr>
              <a:tr h="466436">
                <a:tc>
                  <a:txBody>
                    <a:bodyPr/>
                    <a:lstStyle/>
                    <a:p>
                      <a:r>
                        <a:rPr lang="en-US" sz="1400" dirty="0" err="1"/>
                        <a:t>Youri</a:t>
                      </a:r>
                      <a:r>
                        <a:rPr lang="en-US" sz="1400" dirty="0"/>
                        <a:t> </a:t>
                      </a:r>
                      <a:r>
                        <a:rPr lang="en-US" sz="1400" dirty="0" err="1"/>
                        <a:t>Regeer</a:t>
                      </a:r>
                      <a:endParaRPr lang="en-US" sz="1400" dirty="0"/>
                    </a:p>
                  </a:txBody>
                  <a:tcPr anchor="ctr">
                    <a:solidFill>
                      <a:schemeClr val="bg1">
                        <a:lumMod val="95000"/>
                      </a:schemeClr>
                    </a:solidFill>
                  </a:tcPr>
                </a:tc>
                <a:tc>
                  <a:txBody>
                    <a:bodyPr/>
                    <a:lstStyle/>
                    <a:p>
                      <a:r>
                        <a:rPr lang="en-US" sz="1400" dirty="0"/>
                        <a:t>18</a:t>
                      </a:r>
                    </a:p>
                  </a:txBody>
                  <a:tcPr anchor="ctr">
                    <a:solidFill>
                      <a:schemeClr val="bg1">
                        <a:lumMod val="95000"/>
                      </a:schemeClr>
                    </a:solidFill>
                  </a:tcPr>
                </a:tc>
                <a:tc>
                  <a:txBody>
                    <a:bodyPr/>
                    <a:lstStyle/>
                    <a:p>
                      <a:r>
                        <a:rPr lang="en-US" sz="1400" dirty="0"/>
                        <a:t>Ajax II</a:t>
                      </a:r>
                    </a:p>
                  </a:txBody>
                  <a:tcPr anchor="ctr">
                    <a:solidFill>
                      <a:schemeClr val="bg1">
                        <a:lumMod val="95000"/>
                      </a:schemeClr>
                    </a:solidFill>
                  </a:tcPr>
                </a:tc>
                <a:tc>
                  <a:txBody>
                    <a:bodyPr/>
                    <a:lstStyle/>
                    <a:p>
                      <a:r>
                        <a:rPr lang="en-US" sz="1400" dirty="0" err="1"/>
                        <a:t>Eerste</a:t>
                      </a:r>
                      <a:r>
                        <a:rPr lang="en-US" sz="1400" dirty="0"/>
                        <a:t> </a:t>
                      </a:r>
                      <a:r>
                        <a:rPr lang="en-US" sz="1400" dirty="0" err="1"/>
                        <a:t>Divisie</a:t>
                      </a:r>
                      <a:endParaRPr lang="en-US" sz="1400" dirty="0"/>
                    </a:p>
                  </a:txBody>
                  <a:tcPr anchor="ctr">
                    <a:solidFill>
                      <a:schemeClr val="bg1">
                        <a:lumMod val="95000"/>
                      </a:schemeClr>
                    </a:solidFill>
                  </a:tcPr>
                </a:tc>
                <a:tc>
                  <a:txBody>
                    <a:bodyPr/>
                    <a:lstStyle/>
                    <a:p>
                      <a:r>
                        <a:rPr lang="en-US" sz="1400" dirty="0" err="1"/>
                        <a:t>Niederlande</a:t>
                      </a:r>
                      <a:endParaRPr lang="en-US" sz="1400" dirty="0"/>
                    </a:p>
                  </a:txBody>
                  <a:tcPr anchor="ctr">
                    <a:solidFill>
                      <a:schemeClr val="bg1">
                        <a:lumMod val="95000"/>
                      </a:schemeClr>
                    </a:solidFill>
                  </a:tcPr>
                </a:tc>
                <a:tc>
                  <a:txBody>
                    <a:bodyPr/>
                    <a:lstStyle/>
                    <a:p>
                      <a:r>
                        <a:rPr lang="en-US" sz="1400" dirty="0"/>
                        <a:t>2,4 Mio. €</a:t>
                      </a:r>
                    </a:p>
                  </a:txBody>
                  <a:tcPr anchor="ctr">
                    <a:solidFill>
                      <a:schemeClr val="bg1">
                        <a:lumMod val="95000"/>
                      </a:schemeClr>
                    </a:solidFill>
                  </a:tcPr>
                </a:tc>
                <a:tc>
                  <a:txBody>
                    <a:bodyPr/>
                    <a:lstStyle/>
                    <a:p>
                      <a:r>
                        <a:rPr lang="en-US" sz="1400" dirty="0"/>
                        <a:t>30.06.2025</a:t>
                      </a:r>
                    </a:p>
                  </a:txBody>
                  <a:tcPr anchor="ctr">
                    <a:solidFill>
                      <a:schemeClr val="bg1">
                        <a:lumMod val="95000"/>
                      </a:schemeClr>
                    </a:solidFill>
                  </a:tcPr>
                </a:tc>
                <a:extLst>
                  <a:ext uri="{0D108BD9-81ED-4DB2-BD59-A6C34878D82A}">
                    <a16:rowId xmlns:a16="http://schemas.microsoft.com/office/drawing/2014/main" val="4125457521"/>
                  </a:ext>
                </a:extLst>
              </a:tr>
              <a:tr h="466436">
                <a:tc>
                  <a:txBody>
                    <a:bodyPr/>
                    <a:lstStyle/>
                    <a:p>
                      <a:r>
                        <a:rPr lang="en-US" sz="1400" dirty="0"/>
                        <a:t>Valentin </a:t>
                      </a:r>
                      <a:r>
                        <a:rPr lang="en-US" sz="1400" dirty="0" err="1"/>
                        <a:t>Gendrey</a:t>
                      </a:r>
                      <a:endParaRPr lang="en-US" sz="1400" dirty="0"/>
                    </a:p>
                  </a:txBody>
                  <a:tcPr anchor="ctr">
                    <a:solidFill>
                      <a:schemeClr val="bg1">
                        <a:lumMod val="95000"/>
                      </a:schemeClr>
                    </a:solidFill>
                  </a:tcPr>
                </a:tc>
                <a:tc>
                  <a:txBody>
                    <a:bodyPr/>
                    <a:lstStyle/>
                    <a:p>
                      <a:r>
                        <a:rPr lang="en-US" sz="1400" dirty="0"/>
                        <a:t>22</a:t>
                      </a:r>
                    </a:p>
                  </a:txBody>
                  <a:tcPr anchor="ctr">
                    <a:solidFill>
                      <a:schemeClr val="bg1">
                        <a:lumMod val="95000"/>
                      </a:schemeClr>
                    </a:solidFill>
                  </a:tcPr>
                </a:tc>
                <a:tc>
                  <a:txBody>
                    <a:bodyPr/>
                    <a:lstStyle/>
                    <a:p>
                      <a:r>
                        <a:rPr lang="en-US" sz="1400" dirty="0"/>
                        <a:t>Lecce</a:t>
                      </a:r>
                    </a:p>
                  </a:txBody>
                  <a:tcPr anchor="ctr">
                    <a:solidFill>
                      <a:schemeClr val="bg1">
                        <a:lumMod val="95000"/>
                      </a:schemeClr>
                    </a:solidFill>
                  </a:tcPr>
                </a:tc>
                <a:tc>
                  <a:txBody>
                    <a:bodyPr/>
                    <a:lstStyle/>
                    <a:p>
                      <a:r>
                        <a:rPr lang="en-US" sz="1400" dirty="0"/>
                        <a:t>Serie B</a:t>
                      </a:r>
                    </a:p>
                  </a:txBody>
                  <a:tcPr anchor="ctr">
                    <a:solidFill>
                      <a:schemeClr val="bg1">
                        <a:lumMod val="95000"/>
                      </a:schemeClr>
                    </a:solidFill>
                  </a:tcPr>
                </a:tc>
                <a:tc>
                  <a:txBody>
                    <a:bodyPr/>
                    <a:lstStyle/>
                    <a:p>
                      <a:r>
                        <a:rPr lang="en-US" sz="1400" dirty="0" err="1"/>
                        <a:t>Frankreich</a:t>
                      </a:r>
                      <a:endParaRPr lang="en-US" sz="1400" dirty="0"/>
                    </a:p>
                  </a:txBody>
                  <a:tcPr anchor="ctr">
                    <a:solidFill>
                      <a:schemeClr val="bg1">
                        <a:lumMod val="95000"/>
                      </a:schemeClr>
                    </a:solidFill>
                  </a:tcPr>
                </a:tc>
                <a:tc>
                  <a:txBody>
                    <a:bodyPr/>
                    <a:lstStyle/>
                    <a:p>
                      <a:r>
                        <a:rPr lang="en-US" sz="1400" dirty="0"/>
                        <a:t>1,7 Mio. €</a:t>
                      </a:r>
                    </a:p>
                  </a:txBody>
                  <a:tcPr anchor="ctr">
                    <a:solidFill>
                      <a:schemeClr val="bg1">
                        <a:lumMod val="95000"/>
                      </a:schemeClr>
                    </a:solidFill>
                  </a:tcPr>
                </a:tc>
                <a:tc>
                  <a:txBody>
                    <a:bodyPr/>
                    <a:lstStyle/>
                    <a:p>
                      <a:r>
                        <a:rPr lang="en-US" sz="1400" dirty="0"/>
                        <a:t>30.06.2024</a:t>
                      </a:r>
                    </a:p>
                  </a:txBody>
                  <a:tcPr anchor="ctr">
                    <a:solidFill>
                      <a:schemeClr val="bg1">
                        <a:lumMod val="95000"/>
                      </a:schemeClr>
                    </a:solidFill>
                  </a:tcPr>
                </a:tc>
                <a:extLst>
                  <a:ext uri="{0D108BD9-81ED-4DB2-BD59-A6C34878D82A}">
                    <a16:rowId xmlns:a16="http://schemas.microsoft.com/office/drawing/2014/main" val="1068089563"/>
                  </a:ext>
                </a:extLst>
              </a:tr>
              <a:tr h="466436">
                <a:tc>
                  <a:txBody>
                    <a:bodyPr/>
                    <a:lstStyle/>
                    <a:p>
                      <a:r>
                        <a:rPr lang="en-US" sz="1400" dirty="0" err="1"/>
                        <a:t>Tiberiu</a:t>
                      </a:r>
                      <a:r>
                        <a:rPr lang="en-US" sz="1400" dirty="0"/>
                        <a:t> </a:t>
                      </a:r>
                      <a:r>
                        <a:rPr lang="en-US" sz="1400" dirty="0" err="1"/>
                        <a:t>Capusa</a:t>
                      </a:r>
                      <a:endParaRPr lang="en-US" sz="1400" dirty="0"/>
                    </a:p>
                  </a:txBody>
                  <a:tcPr anchor="ctr">
                    <a:solidFill>
                      <a:schemeClr val="bg1">
                        <a:lumMod val="95000"/>
                      </a:schemeClr>
                    </a:solidFill>
                  </a:tcPr>
                </a:tc>
                <a:tc>
                  <a:txBody>
                    <a:bodyPr/>
                    <a:lstStyle/>
                    <a:p>
                      <a:r>
                        <a:rPr lang="en-US" sz="1400" dirty="0"/>
                        <a:t>24</a:t>
                      </a:r>
                    </a:p>
                  </a:txBody>
                  <a:tcPr anchor="ctr">
                    <a:solidFill>
                      <a:schemeClr val="bg1">
                        <a:lumMod val="95000"/>
                      </a:schemeClr>
                    </a:solidFill>
                  </a:tcPr>
                </a:tc>
                <a:tc>
                  <a:txBody>
                    <a:bodyPr/>
                    <a:lstStyle/>
                    <a:p>
                      <a:r>
                        <a:rPr lang="en-US" sz="1400" dirty="0" err="1"/>
                        <a:t>Chindia</a:t>
                      </a:r>
                      <a:endParaRPr lang="en-US" sz="1400" dirty="0"/>
                    </a:p>
                  </a:txBody>
                  <a:tcPr anchor="ctr">
                    <a:solidFill>
                      <a:schemeClr val="bg1">
                        <a:lumMod val="95000"/>
                      </a:schemeClr>
                    </a:solidFill>
                  </a:tcPr>
                </a:tc>
                <a:tc>
                  <a:txBody>
                    <a:bodyPr/>
                    <a:lstStyle/>
                    <a:p>
                      <a:r>
                        <a:rPr lang="en-US" sz="1400" dirty="0" err="1"/>
                        <a:t>SuperLiga</a:t>
                      </a:r>
                      <a:endParaRPr lang="en-US" sz="1400" dirty="0"/>
                    </a:p>
                  </a:txBody>
                  <a:tcPr anchor="ctr">
                    <a:solidFill>
                      <a:schemeClr val="bg1">
                        <a:lumMod val="95000"/>
                      </a:schemeClr>
                    </a:solidFill>
                  </a:tcPr>
                </a:tc>
                <a:tc>
                  <a:txBody>
                    <a:bodyPr/>
                    <a:lstStyle/>
                    <a:p>
                      <a:r>
                        <a:rPr lang="en-US" sz="1400" dirty="0" err="1"/>
                        <a:t>Rumänien</a:t>
                      </a:r>
                      <a:endParaRPr lang="en-US" sz="1400" dirty="0"/>
                    </a:p>
                  </a:txBody>
                  <a:tcPr anchor="ctr">
                    <a:solidFill>
                      <a:schemeClr val="bg1">
                        <a:lumMod val="95000"/>
                      </a:schemeClr>
                    </a:solidFill>
                  </a:tcPr>
                </a:tc>
                <a:tc>
                  <a:txBody>
                    <a:bodyPr/>
                    <a:lstStyle/>
                    <a:p>
                      <a:r>
                        <a:rPr lang="en-US" sz="1400" dirty="0"/>
                        <a:t>0,85 Mio. €</a:t>
                      </a:r>
                    </a:p>
                  </a:txBody>
                  <a:tcPr anchor="ctr">
                    <a:solidFill>
                      <a:schemeClr val="bg1">
                        <a:lumMod val="95000"/>
                      </a:schemeClr>
                    </a:solidFill>
                  </a:tcPr>
                </a:tc>
                <a:tc>
                  <a:txBody>
                    <a:bodyPr/>
                    <a:lstStyle/>
                    <a:p>
                      <a:r>
                        <a:rPr lang="en-US" sz="1400" dirty="0"/>
                        <a:t>30.06.2024</a:t>
                      </a:r>
                    </a:p>
                  </a:txBody>
                  <a:tcPr anchor="ctr">
                    <a:solidFill>
                      <a:schemeClr val="bg1">
                        <a:lumMod val="95000"/>
                      </a:schemeClr>
                    </a:solidFill>
                  </a:tcPr>
                </a:tc>
                <a:extLst>
                  <a:ext uri="{0D108BD9-81ED-4DB2-BD59-A6C34878D82A}">
                    <a16:rowId xmlns:a16="http://schemas.microsoft.com/office/drawing/2014/main" val="1945750816"/>
                  </a:ext>
                </a:extLst>
              </a:tr>
              <a:tr h="466436">
                <a:tc>
                  <a:txBody>
                    <a:bodyPr/>
                    <a:lstStyle/>
                    <a:p>
                      <a:r>
                        <a:rPr lang="en-US" sz="1400" dirty="0"/>
                        <a:t>Milan van Ewijk</a:t>
                      </a:r>
                    </a:p>
                  </a:txBody>
                  <a:tcPr anchor="ctr">
                    <a:solidFill>
                      <a:schemeClr val="bg1">
                        <a:lumMod val="95000"/>
                      </a:schemeClr>
                    </a:solidFill>
                  </a:tcPr>
                </a:tc>
                <a:tc>
                  <a:txBody>
                    <a:bodyPr/>
                    <a:lstStyle/>
                    <a:p>
                      <a:r>
                        <a:rPr lang="en-US" sz="1400" dirty="0"/>
                        <a:t>21</a:t>
                      </a:r>
                    </a:p>
                  </a:txBody>
                  <a:tcPr anchor="ctr">
                    <a:solidFill>
                      <a:schemeClr val="bg1">
                        <a:lumMod val="95000"/>
                      </a:schemeClr>
                    </a:solidFill>
                  </a:tcPr>
                </a:tc>
                <a:tc>
                  <a:txBody>
                    <a:bodyPr/>
                    <a:lstStyle/>
                    <a:p>
                      <a:r>
                        <a:rPr lang="en-US" sz="1400" dirty="0" err="1"/>
                        <a:t>Heerenven</a:t>
                      </a:r>
                      <a:endParaRPr lang="en-US" sz="1400" dirty="0"/>
                    </a:p>
                  </a:txBody>
                  <a:tcPr anchor="ctr">
                    <a:solidFill>
                      <a:schemeClr val="bg1">
                        <a:lumMod val="95000"/>
                      </a:schemeClr>
                    </a:solidFill>
                  </a:tcPr>
                </a:tc>
                <a:tc>
                  <a:txBody>
                    <a:bodyPr/>
                    <a:lstStyle/>
                    <a:p>
                      <a:r>
                        <a:rPr lang="en-US" sz="1400" dirty="0"/>
                        <a:t>Eredivisie</a:t>
                      </a:r>
                    </a:p>
                  </a:txBody>
                  <a:tcPr anchor="ctr">
                    <a:solidFill>
                      <a:schemeClr val="bg1">
                        <a:lumMod val="95000"/>
                      </a:schemeClr>
                    </a:solidFill>
                  </a:tcPr>
                </a:tc>
                <a:tc>
                  <a:txBody>
                    <a:bodyPr/>
                    <a:lstStyle/>
                    <a:p>
                      <a:r>
                        <a:rPr lang="en-US" sz="1400" dirty="0" err="1"/>
                        <a:t>Niederlande</a:t>
                      </a:r>
                      <a:endParaRPr lang="en-US" sz="1400" dirty="0"/>
                    </a:p>
                  </a:txBody>
                  <a:tcPr anchor="ctr">
                    <a:solidFill>
                      <a:schemeClr val="bg1">
                        <a:lumMod val="95000"/>
                      </a:schemeClr>
                    </a:solidFill>
                  </a:tcPr>
                </a:tc>
                <a:tc>
                  <a:txBody>
                    <a:bodyPr/>
                    <a:lstStyle/>
                    <a:p>
                      <a:r>
                        <a:rPr lang="en-US" sz="1400" dirty="0"/>
                        <a:t>2,5 Mio. €</a:t>
                      </a:r>
                    </a:p>
                  </a:txBody>
                  <a:tcPr anchor="ctr">
                    <a:solidFill>
                      <a:schemeClr val="bg1">
                        <a:lumMod val="95000"/>
                      </a:schemeClr>
                    </a:solidFill>
                  </a:tcPr>
                </a:tc>
                <a:tc>
                  <a:txBody>
                    <a:bodyPr/>
                    <a:lstStyle/>
                    <a:p>
                      <a:r>
                        <a:rPr lang="en-US" sz="1400" dirty="0"/>
                        <a:t>30.06.2025</a:t>
                      </a:r>
                    </a:p>
                  </a:txBody>
                  <a:tcPr anchor="ctr">
                    <a:solidFill>
                      <a:schemeClr val="bg1">
                        <a:lumMod val="95000"/>
                      </a:schemeClr>
                    </a:solidFill>
                  </a:tcPr>
                </a:tc>
                <a:extLst>
                  <a:ext uri="{0D108BD9-81ED-4DB2-BD59-A6C34878D82A}">
                    <a16:rowId xmlns:a16="http://schemas.microsoft.com/office/drawing/2014/main" val="4525881"/>
                  </a:ext>
                </a:extLst>
              </a:tr>
              <a:tr h="466436">
                <a:tc>
                  <a:txBody>
                    <a:bodyPr/>
                    <a:lstStyle/>
                    <a:p>
                      <a:r>
                        <a:rPr lang="en-US" sz="1400" dirty="0"/>
                        <a:t>Bart van </a:t>
                      </a:r>
                      <a:r>
                        <a:rPr lang="en-US" sz="1400" dirty="0" err="1"/>
                        <a:t>Rooij</a:t>
                      </a:r>
                      <a:endParaRPr lang="en-US" sz="1400" dirty="0"/>
                    </a:p>
                  </a:txBody>
                  <a:tcPr anchor="ctr">
                    <a:solidFill>
                      <a:schemeClr val="bg1">
                        <a:lumMod val="95000"/>
                      </a:schemeClr>
                    </a:solidFill>
                  </a:tcPr>
                </a:tc>
                <a:tc>
                  <a:txBody>
                    <a:bodyPr/>
                    <a:lstStyle/>
                    <a:p>
                      <a:r>
                        <a:rPr lang="en-US" sz="1400" dirty="0"/>
                        <a:t>21</a:t>
                      </a:r>
                    </a:p>
                  </a:txBody>
                  <a:tcPr anchor="ctr">
                    <a:solidFill>
                      <a:schemeClr val="bg1">
                        <a:lumMod val="95000"/>
                      </a:schemeClr>
                    </a:solidFill>
                  </a:tcPr>
                </a:tc>
                <a:tc>
                  <a:txBody>
                    <a:bodyPr/>
                    <a:lstStyle/>
                    <a:p>
                      <a:r>
                        <a:rPr lang="en-US" sz="1400" dirty="0"/>
                        <a:t>Nijmegen</a:t>
                      </a:r>
                    </a:p>
                  </a:txBody>
                  <a:tcPr anchor="ctr">
                    <a:solidFill>
                      <a:schemeClr val="bg1">
                        <a:lumMod val="95000"/>
                      </a:schemeClr>
                    </a:solidFill>
                  </a:tcPr>
                </a:tc>
                <a:tc>
                  <a:txBody>
                    <a:bodyPr/>
                    <a:lstStyle/>
                    <a:p>
                      <a:r>
                        <a:rPr lang="en-US" sz="1400" dirty="0"/>
                        <a:t>Eredivisie</a:t>
                      </a:r>
                    </a:p>
                  </a:txBody>
                  <a:tcPr anchor="ctr">
                    <a:solidFill>
                      <a:schemeClr val="bg1">
                        <a:lumMod val="95000"/>
                      </a:schemeClr>
                    </a:solidFill>
                  </a:tcPr>
                </a:tc>
                <a:tc>
                  <a:txBody>
                    <a:bodyPr/>
                    <a:lstStyle/>
                    <a:p>
                      <a:r>
                        <a:rPr lang="en-US" sz="1400" dirty="0" err="1"/>
                        <a:t>Niederlande</a:t>
                      </a:r>
                      <a:endParaRPr lang="en-US" sz="1400" dirty="0"/>
                    </a:p>
                  </a:txBody>
                  <a:tcPr anchor="ctr">
                    <a:solidFill>
                      <a:schemeClr val="bg1">
                        <a:lumMod val="95000"/>
                      </a:schemeClr>
                    </a:solidFill>
                  </a:tcPr>
                </a:tc>
                <a:tc>
                  <a:txBody>
                    <a:bodyPr/>
                    <a:lstStyle/>
                    <a:p>
                      <a:r>
                        <a:rPr lang="en-US" sz="1400" dirty="0"/>
                        <a:t>0,8 Mio. €</a:t>
                      </a:r>
                    </a:p>
                  </a:txBody>
                  <a:tcPr anchor="ctr">
                    <a:solidFill>
                      <a:schemeClr val="bg1">
                        <a:lumMod val="95000"/>
                      </a:schemeClr>
                    </a:solidFill>
                  </a:tcPr>
                </a:tc>
                <a:tc>
                  <a:txBody>
                    <a:bodyPr/>
                    <a:lstStyle/>
                    <a:p>
                      <a:r>
                        <a:rPr lang="en-US" sz="1400" dirty="0"/>
                        <a:t>30.06.2023</a:t>
                      </a:r>
                    </a:p>
                  </a:txBody>
                  <a:tcPr anchor="ctr">
                    <a:solidFill>
                      <a:schemeClr val="bg1">
                        <a:lumMod val="95000"/>
                      </a:schemeClr>
                    </a:solidFill>
                  </a:tcPr>
                </a:tc>
                <a:extLst>
                  <a:ext uri="{0D108BD9-81ED-4DB2-BD59-A6C34878D82A}">
                    <a16:rowId xmlns:a16="http://schemas.microsoft.com/office/drawing/2014/main" val="88888863"/>
                  </a:ext>
                </a:extLst>
              </a:tr>
              <a:tr h="466436">
                <a:tc>
                  <a:txBody>
                    <a:bodyPr/>
                    <a:lstStyle/>
                    <a:p>
                      <a:r>
                        <a:rPr lang="en-US" sz="1400" dirty="0"/>
                        <a:t>Daniil Denisov</a:t>
                      </a:r>
                    </a:p>
                  </a:txBody>
                  <a:tcPr anchor="ctr">
                    <a:solidFill>
                      <a:schemeClr val="bg1">
                        <a:lumMod val="95000"/>
                      </a:schemeClr>
                    </a:solidFill>
                  </a:tcPr>
                </a:tc>
                <a:tc>
                  <a:txBody>
                    <a:bodyPr/>
                    <a:lstStyle/>
                    <a:p>
                      <a:r>
                        <a:rPr lang="en-US" sz="1400" dirty="0"/>
                        <a:t>19</a:t>
                      </a:r>
                    </a:p>
                  </a:txBody>
                  <a:tcPr anchor="ctr">
                    <a:solidFill>
                      <a:schemeClr val="bg1">
                        <a:lumMod val="95000"/>
                      </a:schemeClr>
                    </a:solidFill>
                  </a:tcPr>
                </a:tc>
                <a:tc>
                  <a:txBody>
                    <a:bodyPr/>
                    <a:lstStyle/>
                    <a:p>
                      <a:r>
                        <a:rPr lang="en-US" sz="1400" dirty="0"/>
                        <a:t>Spartak </a:t>
                      </a:r>
                      <a:r>
                        <a:rPr lang="en-US" sz="1400" dirty="0" err="1"/>
                        <a:t>Moskau</a:t>
                      </a:r>
                      <a:r>
                        <a:rPr lang="en-US" sz="1400" dirty="0"/>
                        <a:t> II</a:t>
                      </a:r>
                    </a:p>
                  </a:txBody>
                  <a:tcPr anchor="ctr">
                    <a:solidFill>
                      <a:schemeClr val="bg1">
                        <a:lumMod val="95000"/>
                      </a:schemeClr>
                    </a:solidFill>
                  </a:tcPr>
                </a:tc>
                <a:tc>
                  <a:txBody>
                    <a:bodyPr/>
                    <a:lstStyle/>
                    <a:p>
                      <a:r>
                        <a:rPr lang="en-US" sz="1400" dirty="0"/>
                        <a:t>1. Division</a:t>
                      </a:r>
                    </a:p>
                  </a:txBody>
                  <a:tcPr anchor="ctr">
                    <a:solidFill>
                      <a:schemeClr val="bg1">
                        <a:lumMod val="95000"/>
                      </a:schemeClr>
                    </a:solidFill>
                  </a:tcPr>
                </a:tc>
                <a:tc>
                  <a:txBody>
                    <a:bodyPr/>
                    <a:lstStyle/>
                    <a:p>
                      <a:r>
                        <a:rPr lang="en-US" sz="1400" dirty="0" err="1"/>
                        <a:t>Russland</a:t>
                      </a:r>
                      <a:endParaRPr lang="en-US" sz="1400" dirty="0"/>
                    </a:p>
                  </a:txBody>
                  <a:tcPr anchor="ctr">
                    <a:solidFill>
                      <a:schemeClr val="bg1">
                        <a:lumMod val="95000"/>
                      </a:schemeClr>
                    </a:solidFill>
                  </a:tcPr>
                </a:tc>
                <a:tc>
                  <a:txBody>
                    <a:bodyPr/>
                    <a:lstStyle/>
                    <a:p>
                      <a:r>
                        <a:rPr lang="en-US" sz="1400" dirty="0"/>
                        <a:t>0,5 Mio. €</a:t>
                      </a:r>
                    </a:p>
                  </a:txBody>
                  <a:tcPr anchor="ctr">
                    <a:solidFill>
                      <a:schemeClr val="bg1">
                        <a:lumMod val="95000"/>
                      </a:schemeClr>
                    </a:solidFill>
                  </a:tcPr>
                </a:tc>
                <a:tc>
                  <a:txBody>
                    <a:bodyPr/>
                    <a:lstStyle/>
                    <a:p>
                      <a:r>
                        <a:rPr lang="en-US" sz="1400" dirty="0"/>
                        <a:t>30.06.2026</a:t>
                      </a:r>
                    </a:p>
                  </a:txBody>
                  <a:tcPr anchor="ctr">
                    <a:solidFill>
                      <a:schemeClr val="bg1">
                        <a:lumMod val="95000"/>
                      </a:schemeClr>
                    </a:solidFill>
                  </a:tcPr>
                </a:tc>
                <a:extLst>
                  <a:ext uri="{0D108BD9-81ED-4DB2-BD59-A6C34878D82A}">
                    <a16:rowId xmlns:a16="http://schemas.microsoft.com/office/drawing/2014/main" val="2684372764"/>
                  </a:ext>
                </a:extLst>
              </a:tr>
            </a:tbl>
          </a:graphicData>
        </a:graphic>
      </p:graphicFrame>
      <p:sp>
        <p:nvSpPr>
          <p:cNvPr id="12" name="Title 1">
            <a:extLst>
              <a:ext uri="{FF2B5EF4-FFF2-40B4-BE49-F238E27FC236}">
                <a16:creationId xmlns:a16="http://schemas.microsoft.com/office/drawing/2014/main" id="{E920C90E-A66E-4AF0-988E-19FC54AF254A}"/>
              </a:ext>
            </a:extLst>
          </p:cNvPr>
          <p:cNvSpPr>
            <a:spLocks noGrp="1"/>
          </p:cNvSpPr>
          <p:nvPr>
            <p:ph type="title"/>
          </p:nvPr>
        </p:nvSpPr>
        <p:spPr>
          <a:xfrm>
            <a:off x="559871" y="0"/>
            <a:ext cx="10759520" cy="1133733"/>
          </a:xfrm>
        </p:spPr>
        <p:txBody>
          <a:bodyPr vert="horz"/>
          <a:lstStyle/>
          <a:p>
            <a:r>
              <a:rPr lang="en-US" sz="2400" dirty="0" err="1">
                <a:solidFill>
                  <a:srgbClr val="1A5CB0"/>
                </a:solidFill>
              </a:rPr>
              <a:t>Erstellung</a:t>
            </a:r>
            <a:r>
              <a:rPr lang="en-US" sz="2400" dirty="0">
                <a:solidFill>
                  <a:srgbClr val="1A5CB0"/>
                </a:solidFill>
              </a:rPr>
              <a:t> </a:t>
            </a:r>
            <a:r>
              <a:rPr lang="en-US" sz="2400" dirty="0" err="1">
                <a:solidFill>
                  <a:srgbClr val="1A5CB0"/>
                </a:solidFill>
              </a:rPr>
              <a:t>einer</a:t>
            </a:r>
            <a:r>
              <a:rPr lang="en-US" sz="2400" dirty="0">
                <a:solidFill>
                  <a:srgbClr val="1A5CB0"/>
                </a:solidFill>
              </a:rPr>
              <a:t> </a:t>
            </a:r>
            <a:r>
              <a:rPr lang="en-US" sz="2400" dirty="0" err="1">
                <a:solidFill>
                  <a:srgbClr val="1A5CB0"/>
                </a:solidFill>
              </a:rPr>
              <a:t>Kandidatenliste</a:t>
            </a:r>
            <a:r>
              <a:rPr lang="en-US" sz="2400" dirty="0">
                <a:solidFill>
                  <a:srgbClr val="1A5CB0"/>
                </a:solidFill>
              </a:rPr>
              <a:t>:</a:t>
            </a:r>
            <a:r>
              <a:rPr lang="en-US" sz="2400" dirty="0"/>
              <a:t> </a:t>
            </a:r>
            <a:r>
              <a:rPr lang="en-US" sz="2400" b="0" dirty="0"/>
              <a:t>Alle </a:t>
            </a:r>
            <a:r>
              <a:rPr lang="en-US" sz="2400" b="0" dirty="0" err="1"/>
              <a:t>ausgewählten</a:t>
            </a:r>
            <a:r>
              <a:rPr lang="en-US" sz="2400" b="0" dirty="0"/>
              <a:t> Spieler </a:t>
            </a:r>
            <a:r>
              <a:rPr lang="en-US" sz="2400" b="0" dirty="0" err="1"/>
              <a:t>stammen</a:t>
            </a:r>
            <a:r>
              <a:rPr lang="en-US" sz="2400" b="0" dirty="0"/>
              <a:t> </a:t>
            </a:r>
            <a:r>
              <a:rPr lang="en-US" sz="2400" b="0" dirty="0" err="1"/>
              <a:t>aus</a:t>
            </a:r>
            <a:r>
              <a:rPr lang="en-US" sz="2400" b="0" dirty="0"/>
              <a:t> </a:t>
            </a:r>
            <a:r>
              <a:rPr lang="en-US" sz="2400" b="0" dirty="0" err="1"/>
              <a:t>durchschnittlichen</a:t>
            </a:r>
            <a:r>
              <a:rPr lang="en-US" sz="2400" b="0" dirty="0"/>
              <a:t> </a:t>
            </a:r>
            <a:r>
              <a:rPr lang="en-US" sz="2400" b="0" dirty="0" err="1"/>
              <a:t>Ligen</a:t>
            </a:r>
            <a:r>
              <a:rPr lang="en-US" sz="2400" b="0" dirty="0"/>
              <a:t> und </a:t>
            </a:r>
            <a:r>
              <a:rPr lang="en-US" sz="2400" b="0" dirty="0" err="1"/>
              <a:t>haben</a:t>
            </a:r>
            <a:r>
              <a:rPr lang="en-US" sz="2400" b="0" dirty="0"/>
              <a:t> </a:t>
            </a:r>
            <a:r>
              <a:rPr lang="en-US" sz="2400" b="0" dirty="0" err="1"/>
              <a:t>einen</a:t>
            </a:r>
            <a:r>
              <a:rPr lang="en-US" sz="2400" b="0" dirty="0"/>
              <a:t> </a:t>
            </a:r>
            <a:r>
              <a:rPr lang="en-US" sz="2400" b="0" dirty="0" err="1"/>
              <a:t>Marktwert</a:t>
            </a:r>
            <a:r>
              <a:rPr lang="en-US" sz="2400" b="0" dirty="0"/>
              <a:t> </a:t>
            </a:r>
            <a:r>
              <a:rPr lang="en-US" sz="2400" b="0" dirty="0" err="1"/>
              <a:t>zwischen</a:t>
            </a:r>
            <a:r>
              <a:rPr lang="en-US" sz="2400" b="0" dirty="0"/>
              <a:t> 0,5 und 2,5 Mio. €</a:t>
            </a:r>
          </a:p>
        </p:txBody>
      </p:sp>
      <p:sp>
        <p:nvSpPr>
          <p:cNvPr id="19" name="Slide Number Placeholder 18">
            <a:extLst>
              <a:ext uri="{FF2B5EF4-FFF2-40B4-BE49-F238E27FC236}">
                <a16:creationId xmlns:a16="http://schemas.microsoft.com/office/drawing/2014/main" id="{7237E11E-8A75-460F-BAFA-9E597AB71ADC}"/>
              </a:ext>
            </a:extLst>
          </p:cNvPr>
          <p:cNvSpPr>
            <a:spLocks noGrp="1"/>
          </p:cNvSpPr>
          <p:nvPr>
            <p:ph type="sldNum" sz="quarter" idx="11"/>
          </p:nvPr>
        </p:nvSpPr>
        <p:spPr/>
        <p:txBody>
          <a:bodyPr/>
          <a:lstStyle/>
          <a:p>
            <a:fld id="{07AB412F-5F68-FF4B-85B7-62534E294F92}" type="slidenum">
              <a:rPr lang="de-DE" smtClean="0"/>
              <a:pPr/>
              <a:t>22</a:t>
            </a:fld>
            <a:endParaRPr lang="de-DE" dirty="0"/>
          </a:p>
        </p:txBody>
      </p:sp>
    </p:spTree>
    <p:extLst>
      <p:ext uri="{BB962C8B-B14F-4D97-AF65-F5344CB8AC3E}">
        <p14:creationId xmlns:p14="http://schemas.microsoft.com/office/powerpoint/2010/main" val="4032706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152643758"/>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50553"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2206854" y="2803847"/>
            <a:ext cx="746555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err="1">
                <a:solidFill>
                  <a:schemeClr val="bg1"/>
                </a:solidFill>
              </a:rPr>
              <a:t>Vorstellung</a:t>
            </a:r>
            <a:r>
              <a:rPr lang="en-US" sz="4443" b="1" spc="-23" dirty="0">
                <a:solidFill>
                  <a:schemeClr val="bg1"/>
                </a:solidFill>
              </a:rPr>
              <a:t> von </a:t>
            </a:r>
            <a:r>
              <a:rPr lang="en-US" sz="4443" b="1" spc="-23" dirty="0" err="1">
                <a:solidFill>
                  <a:schemeClr val="bg1"/>
                </a:solidFill>
              </a:rPr>
              <a:t>Profilen</a:t>
            </a:r>
            <a:br>
              <a:rPr lang="en-US" sz="4443" b="1" spc="-23" dirty="0">
                <a:solidFill>
                  <a:schemeClr val="bg1"/>
                </a:solidFill>
              </a:rPr>
            </a:br>
            <a:r>
              <a:rPr lang="en-US" sz="4443" b="1" spc="-23" dirty="0">
                <a:solidFill>
                  <a:schemeClr val="bg1"/>
                </a:solidFill>
              </a:rPr>
              <a:t>der </a:t>
            </a:r>
            <a:r>
              <a:rPr lang="en-US" sz="4443" b="1" spc="-23" dirty="0" err="1">
                <a:solidFill>
                  <a:schemeClr val="bg1"/>
                </a:solidFill>
              </a:rPr>
              <a:t>Kandidatenliste</a:t>
            </a:r>
            <a:endParaRPr lang="en-US" sz="4443" b="1" spc="-23" dirty="0">
              <a:solidFill>
                <a:schemeClr val="bg1"/>
              </a:solidFill>
            </a:endParaRPr>
          </a:p>
        </p:txBody>
      </p:sp>
      <p:sp>
        <p:nvSpPr>
          <p:cNvPr id="4" name="TextBox 3">
            <a:extLst>
              <a:ext uri="{FF2B5EF4-FFF2-40B4-BE49-F238E27FC236}">
                <a16:creationId xmlns:a16="http://schemas.microsoft.com/office/drawing/2014/main" id="{31F938CB-1C1B-464D-AA9F-15F7D00707EC}"/>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07</a:t>
            </a:r>
          </a:p>
        </p:txBody>
      </p:sp>
    </p:spTree>
    <p:extLst>
      <p:ext uri="{BB962C8B-B14F-4D97-AF65-F5344CB8AC3E}">
        <p14:creationId xmlns:p14="http://schemas.microsoft.com/office/powerpoint/2010/main" val="2754097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3B5DC8-FC49-4A70-90DC-55242CE23205}"/>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201745"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63B5DC8-FC49-4A70-90DC-55242CE23205}"/>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B4CE929-560E-41BA-85A6-DAA48016121A}"/>
              </a:ext>
            </a:extLst>
          </p:cNvPr>
          <p:cNvSpPr/>
          <p:nvPr/>
        </p:nvSpPr>
        <p:spPr>
          <a:xfrm>
            <a:off x="0" y="0"/>
            <a:ext cx="11879260"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6" name="TextBox 15">
            <a:extLst>
              <a:ext uri="{FF2B5EF4-FFF2-40B4-BE49-F238E27FC236}">
                <a16:creationId xmlns:a16="http://schemas.microsoft.com/office/drawing/2014/main" id="{4366E224-DFA2-455C-B6BF-15DBF4FD287C}"/>
              </a:ext>
            </a:extLst>
          </p:cNvPr>
          <p:cNvSpPr txBox="1"/>
          <p:nvPr/>
        </p:nvSpPr>
        <p:spPr>
          <a:xfrm>
            <a:off x="561975" y="100874"/>
            <a:ext cx="10956925" cy="582032"/>
          </a:xfrm>
          <a:prstGeom prst="rect">
            <a:avLst/>
          </a:prstGeom>
          <a:noFill/>
          <a:ln w="12700" cap="rnd">
            <a:noFill/>
          </a:ln>
        </p:spPr>
        <p:txBody>
          <a:bodyPr wrap="square" lIns="0" tIns="0" rIns="0" bIns="0" rtlCol="0">
            <a:noAutofit/>
          </a:bodyPr>
          <a:lstStyle/>
          <a:p>
            <a:pPr defTabSz="399964">
              <a:spcBef>
                <a:spcPts val="667"/>
              </a:spcBef>
            </a:pPr>
            <a:r>
              <a:rPr lang="en-US" sz="3600" b="1" spc="-23" dirty="0" err="1">
                <a:solidFill>
                  <a:schemeClr val="bg1"/>
                </a:solidFill>
              </a:rPr>
              <a:t>Alfons</a:t>
            </a:r>
            <a:r>
              <a:rPr lang="en-US" sz="3600" b="1" spc="-23" dirty="0">
                <a:solidFill>
                  <a:schemeClr val="bg1"/>
                </a:solidFill>
              </a:rPr>
              <a:t> </a:t>
            </a:r>
            <a:r>
              <a:rPr lang="en-US" sz="3600" b="1" spc="-23" dirty="0" err="1">
                <a:solidFill>
                  <a:schemeClr val="bg1"/>
                </a:solidFill>
              </a:rPr>
              <a:t>Sampsted</a:t>
            </a:r>
            <a:r>
              <a:rPr lang="en-US" sz="3600" b="1" spc="-23" dirty="0">
                <a:solidFill>
                  <a:schemeClr val="bg1"/>
                </a:solidFill>
              </a:rPr>
              <a:t> | </a:t>
            </a:r>
            <a:r>
              <a:rPr lang="en-US" sz="3600" b="1" spc="-23" dirty="0" err="1">
                <a:solidFill>
                  <a:schemeClr val="bg1"/>
                </a:solidFill>
              </a:rPr>
              <a:t>Bodø</a:t>
            </a:r>
            <a:r>
              <a:rPr lang="en-US" sz="3600" b="1" spc="-23" dirty="0">
                <a:solidFill>
                  <a:schemeClr val="bg1"/>
                </a:solidFill>
              </a:rPr>
              <a:t> / </a:t>
            </a:r>
            <a:r>
              <a:rPr lang="en-US" sz="3600" b="1" spc="-23" dirty="0" err="1">
                <a:solidFill>
                  <a:schemeClr val="bg1"/>
                </a:solidFill>
              </a:rPr>
              <a:t>Glimt</a:t>
            </a:r>
            <a:r>
              <a:rPr lang="en-US" sz="3600" b="1" spc="-23" dirty="0">
                <a:solidFill>
                  <a:schemeClr val="bg1"/>
                </a:solidFill>
              </a:rPr>
              <a:t> | 2021/2022</a:t>
            </a:r>
          </a:p>
        </p:txBody>
      </p:sp>
      <p:grpSp>
        <p:nvGrpSpPr>
          <p:cNvPr id="44" name="Group 43">
            <a:extLst>
              <a:ext uri="{FF2B5EF4-FFF2-40B4-BE49-F238E27FC236}">
                <a16:creationId xmlns:a16="http://schemas.microsoft.com/office/drawing/2014/main" id="{2FDE6714-77C1-483C-B980-0410DB9DDC43}"/>
              </a:ext>
            </a:extLst>
          </p:cNvPr>
          <p:cNvGrpSpPr/>
          <p:nvPr/>
        </p:nvGrpSpPr>
        <p:grpSpPr>
          <a:xfrm>
            <a:off x="2799169" y="1237991"/>
            <a:ext cx="1694728" cy="1480732"/>
            <a:chOff x="2799169" y="1237991"/>
            <a:chExt cx="1694728" cy="1480732"/>
          </a:xfrm>
        </p:grpSpPr>
        <p:sp>
          <p:nvSpPr>
            <p:cNvPr id="4" name="TextBox 3">
              <a:extLst>
                <a:ext uri="{FF2B5EF4-FFF2-40B4-BE49-F238E27FC236}">
                  <a16:creationId xmlns:a16="http://schemas.microsoft.com/office/drawing/2014/main" id="{2526EE5F-3ECA-407E-8213-E0AA55FF6B21}"/>
                </a:ext>
              </a:extLst>
            </p:cNvPr>
            <p:cNvSpPr txBox="1"/>
            <p:nvPr/>
          </p:nvSpPr>
          <p:spPr>
            <a:xfrm>
              <a:off x="3261523"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Alter</a:t>
              </a:r>
            </a:p>
          </p:txBody>
        </p:sp>
        <p:sp>
          <p:nvSpPr>
            <p:cNvPr id="21" name="TextBox 20">
              <a:extLst>
                <a:ext uri="{FF2B5EF4-FFF2-40B4-BE49-F238E27FC236}">
                  <a16:creationId xmlns:a16="http://schemas.microsoft.com/office/drawing/2014/main" id="{204B6AD0-B152-42E5-9550-82AF44D8A1DA}"/>
                </a:ext>
              </a:extLst>
            </p:cNvPr>
            <p:cNvSpPr txBox="1"/>
            <p:nvPr/>
          </p:nvSpPr>
          <p:spPr>
            <a:xfrm>
              <a:off x="3261523" y="2391464"/>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Liga</a:t>
              </a:r>
            </a:p>
          </p:txBody>
        </p:sp>
        <p:sp>
          <p:nvSpPr>
            <p:cNvPr id="28" name="TextBox 27">
              <a:extLst>
                <a:ext uri="{FF2B5EF4-FFF2-40B4-BE49-F238E27FC236}">
                  <a16:creationId xmlns:a16="http://schemas.microsoft.com/office/drawing/2014/main" id="{85324534-24F9-42A8-A598-56B0251CEF85}"/>
                </a:ext>
              </a:extLst>
            </p:cNvPr>
            <p:cNvSpPr txBox="1"/>
            <p:nvPr/>
          </p:nvSpPr>
          <p:spPr>
            <a:xfrm>
              <a:off x="2799169" y="2023885"/>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err="1">
                  <a:solidFill>
                    <a:schemeClr val="bg1"/>
                  </a:solidFill>
                </a:rPr>
                <a:t>Eliteserien</a:t>
              </a:r>
              <a:endParaRPr lang="en-US" sz="1800" b="1" spc="-20" dirty="0">
                <a:solidFill>
                  <a:schemeClr val="bg1"/>
                </a:solidFill>
              </a:endParaRPr>
            </a:p>
          </p:txBody>
        </p:sp>
        <p:sp>
          <p:nvSpPr>
            <p:cNvPr id="32" name="TextBox 31">
              <a:extLst>
                <a:ext uri="{FF2B5EF4-FFF2-40B4-BE49-F238E27FC236}">
                  <a16:creationId xmlns:a16="http://schemas.microsoft.com/office/drawing/2014/main" id="{0FA0C722-C374-4D2F-8ACD-A3DE5C3E35F8}"/>
                </a:ext>
              </a:extLst>
            </p:cNvPr>
            <p:cNvSpPr txBox="1"/>
            <p:nvPr/>
          </p:nvSpPr>
          <p:spPr>
            <a:xfrm>
              <a:off x="2799169" y="123799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24</a:t>
              </a:r>
            </a:p>
          </p:txBody>
        </p:sp>
      </p:grpSp>
      <p:grpSp>
        <p:nvGrpSpPr>
          <p:cNvPr id="43" name="Group 42">
            <a:extLst>
              <a:ext uri="{FF2B5EF4-FFF2-40B4-BE49-F238E27FC236}">
                <a16:creationId xmlns:a16="http://schemas.microsoft.com/office/drawing/2014/main" id="{09701AEB-27BE-4B15-A74A-C23EDEEBF369}"/>
              </a:ext>
            </a:extLst>
          </p:cNvPr>
          <p:cNvGrpSpPr/>
          <p:nvPr/>
        </p:nvGrpSpPr>
        <p:grpSpPr>
          <a:xfrm>
            <a:off x="4896888" y="1220660"/>
            <a:ext cx="1694728" cy="1422502"/>
            <a:chOff x="4851182" y="1220660"/>
            <a:chExt cx="1694728" cy="1422502"/>
          </a:xfrm>
        </p:grpSpPr>
        <p:sp>
          <p:nvSpPr>
            <p:cNvPr id="18" name="TextBox 17">
              <a:extLst>
                <a:ext uri="{FF2B5EF4-FFF2-40B4-BE49-F238E27FC236}">
                  <a16:creationId xmlns:a16="http://schemas.microsoft.com/office/drawing/2014/main" id="{A5404469-E858-42D9-A03A-9C5160D986A5}"/>
                </a:ext>
              </a:extLst>
            </p:cNvPr>
            <p:cNvSpPr txBox="1"/>
            <p:nvPr/>
          </p:nvSpPr>
          <p:spPr>
            <a:xfrm>
              <a:off x="5313536"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Größe</a:t>
              </a:r>
              <a:endParaRPr lang="en-US" sz="1400" spc="-20" dirty="0">
                <a:solidFill>
                  <a:schemeClr val="bg1"/>
                </a:solidFill>
              </a:endParaRPr>
            </a:p>
          </p:txBody>
        </p:sp>
        <p:sp>
          <p:nvSpPr>
            <p:cNvPr id="23" name="TextBox 22">
              <a:extLst>
                <a:ext uri="{FF2B5EF4-FFF2-40B4-BE49-F238E27FC236}">
                  <a16:creationId xmlns:a16="http://schemas.microsoft.com/office/drawing/2014/main" id="{52367BF2-EFD3-4EA0-B93D-8FCE55883FDC}"/>
                </a:ext>
              </a:extLst>
            </p:cNvPr>
            <p:cNvSpPr txBox="1"/>
            <p:nvPr/>
          </p:nvSpPr>
          <p:spPr>
            <a:xfrm>
              <a:off x="4970937" y="2391464"/>
              <a:ext cx="1444664" cy="251698"/>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Gespielte</a:t>
              </a:r>
              <a:r>
                <a:rPr lang="en-US" sz="1400" spc="-20" dirty="0">
                  <a:solidFill>
                    <a:schemeClr val="bg1"/>
                  </a:solidFill>
                </a:rPr>
                <a:t> </a:t>
              </a:r>
              <a:r>
                <a:rPr lang="en-US" sz="1400" spc="-20" dirty="0" err="1">
                  <a:solidFill>
                    <a:schemeClr val="bg1"/>
                  </a:solidFill>
                </a:rPr>
                <a:t>Minuten</a:t>
              </a:r>
              <a:endParaRPr lang="en-US" sz="1400" spc="-20" dirty="0">
                <a:solidFill>
                  <a:schemeClr val="bg1"/>
                </a:solidFill>
              </a:endParaRPr>
            </a:p>
          </p:txBody>
        </p:sp>
        <p:sp>
          <p:nvSpPr>
            <p:cNvPr id="33" name="TextBox 32">
              <a:extLst>
                <a:ext uri="{FF2B5EF4-FFF2-40B4-BE49-F238E27FC236}">
                  <a16:creationId xmlns:a16="http://schemas.microsoft.com/office/drawing/2014/main" id="{D9E309D2-449D-4E22-96FB-41A75EEA9395}"/>
                </a:ext>
              </a:extLst>
            </p:cNvPr>
            <p:cNvSpPr txBox="1"/>
            <p:nvPr/>
          </p:nvSpPr>
          <p:spPr>
            <a:xfrm>
              <a:off x="4851182" y="204254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1333</a:t>
              </a:r>
            </a:p>
          </p:txBody>
        </p:sp>
        <p:sp>
          <p:nvSpPr>
            <p:cNvPr id="36" name="TextBox 35">
              <a:extLst>
                <a:ext uri="{FF2B5EF4-FFF2-40B4-BE49-F238E27FC236}">
                  <a16:creationId xmlns:a16="http://schemas.microsoft.com/office/drawing/2014/main" id="{610D3DD0-3C4E-4D0F-AFAF-F7E90AC161E7}"/>
                </a:ext>
              </a:extLst>
            </p:cNvPr>
            <p:cNvSpPr txBox="1"/>
            <p:nvPr/>
          </p:nvSpPr>
          <p:spPr>
            <a:xfrm>
              <a:off x="4851182" y="1220660"/>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180 cm</a:t>
              </a:r>
            </a:p>
          </p:txBody>
        </p:sp>
      </p:grpSp>
      <p:grpSp>
        <p:nvGrpSpPr>
          <p:cNvPr id="42" name="Group 41">
            <a:extLst>
              <a:ext uri="{FF2B5EF4-FFF2-40B4-BE49-F238E27FC236}">
                <a16:creationId xmlns:a16="http://schemas.microsoft.com/office/drawing/2014/main" id="{1E3F3405-EF33-4448-BFC4-10442CE6DC92}"/>
              </a:ext>
            </a:extLst>
          </p:cNvPr>
          <p:cNvGrpSpPr/>
          <p:nvPr/>
        </p:nvGrpSpPr>
        <p:grpSpPr>
          <a:xfrm>
            <a:off x="6994607" y="1202003"/>
            <a:ext cx="1694728" cy="1516720"/>
            <a:chOff x="7115153" y="1202003"/>
            <a:chExt cx="1694728" cy="1516720"/>
          </a:xfrm>
        </p:grpSpPr>
        <p:sp>
          <p:nvSpPr>
            <p:cNvPr id="19" name="TextBox 18">
              <a:extLst>
                <a:ext uri="{FF2B5EF4-FFF2-40B4-BE49-F238E27FC236}">
                  <a16:creationId xmlns:a16="http://schemas.microsoft.com/office/drawing/2014/main" id="{9730A05E-CC6F-4E28-8676-097514767073}"/>
                </a:ext>
              </a:extLst>
            </p:cNvPr>
            <p:cNvSpPr txBox="1"/>
            <p:nvPr/>
          </p:nvSpPr>
          <p:spPr>
            <a:xfrm>
              <a:off x="7577507"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Position</a:t>
              </a:r>
            </a:p>
          </p:txBody>
        </p:sp>
        <p:sp>
          <p:nvSpPr>
            <p:cNvPr id="25" name="TextBox 24">
              <a:extLst>
                <a:ext uri="{FF2B5EF4-FFF2-40B4-BE49-F238E27FC236}">
                  <a16:creationId xmlns:a16="http://schemas.microsoft.com/office/drawing/2014/main" id="{397B875D-5EDD-4A71-B4F6-482A1937395B}"/>
                </a:ext>
              </a:extLst>
            </p:cNvPr>
            <p:cNvSpPr txBox="1"/>
            <p:nvPr/>
          </p:nvSpPr>
          <p:spPr>
            <a:xfrm>
              <a:off x="7408414" y="2391464"/>
              <a:ext cx="1108206"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Marktwert</a:t>
              </a:r>
              <a:endParaRPr lang="en-US" sz="1400" spc="-20" dirty="0">
                <a:solidFill>
                  <a:schemeClr val="bg1"/>
                </a:solidFill>
              </a:endParaRPr>
            </a:p>
          </p:txBody>
        </p:sp>
        <p:sp>
          <p:nvSpPr>
            <p:cNvPr id="34" name="TextBox 33">
              <a:extLst>
                <a:ext uri="{FF2B5EF4-FFF2-40B4-BE49-F238E27FC236}">
                  <a16:creationId xmlns:a16="http://schemas.microsoft.com/office/drawing/2014/main" id="{318DBEE7-7186-4673-941F-40620B33C155}"/>
                </a:ext>
              </a:extLst>
            </p:cNvPr>
            <p:cNvSpPr txBox="1"/>
            <p:nvPr/>
          </p:nvSpPr>
          <p:spPr>
            <a:xfrm>
              <a:off x="7115153" y="2023884"/>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1,2 Mio. €</a:t>
              </a:r>
            </a:p>
          </p:txBody>
        </p:sp>
        <p:sp>
          <p:nvSpPr>
            <p:cNvPr id="37" name="TextBox 36">
              <a:extLst>
                <a:ext uri="{FF2B5EF4-FFF2-40B4-BE49-F238E27FC236}">
                  <a16:creationId xmlns:a16="http://schemas.microsoft.com/office/drawing/2014/main" id="{4BDEB769-E36D-4971-8092-4293CC717AE9}"/>
                </a:ext>
              </a:extLst>
            </p:cNvPr>
            <p:cNvSpPr txBox="1"/>
            <p:nvPr/>
          </p:nvSpPr>
          <p:spPr>
            <a:xfrm>
              <a:off x="7115153" y="120200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RV</a:t>
              </a:r>
            </a:p>
          </p:txBody>
        </p:sp>
      </p:grpSp>
      <p:grpSp>
        <p:nvGrpSpPr>
          <p:cNvPr id="17" name="Group 16">
            <a:extLst>
              <a:ext uri="{FF2B5EF4-FFF2-40B4-BE49-F238E27FC236}">
                <a16:creationId xmlns:a16="http://schemas.microsoft.com/office/drawing/2014/main" id="{57EFFDCE-5A37-4DDF-A59C-723C674DB71A}"/>
              </a:ext>
            </a:extLst>
          </p:cNvPr>
          <p:cNvGrpSpPr/>
          <p:nvPr/>
        </p:nvGrpSpPr>
        <p:grpSpPr>
          <a:xfrm>
            <a:off x="9092325" y="1202002"/>
            <a:ext cx="1694728" cy="1516721"/>
            <a:chOff x="9092325" y="1202002"/>
            <a:chExt cx="1694728" cy="1516721"/>
          </a:xfrm>
        </p:grpSpPr>
        <p:sp>
          <p:nvSpPr>
            <p:cNvPr id="20" name="TextBox 19">
              <a:extLst>
                <a:ext uri="{FF2B5EF4-FFF2-40B4-BE49-F238E27FC236}">
                  <a16:creationId xmlns:a16="http://schemas.microsoft.com/office/drawing/2014/main" id="{77F3EA58-C750-4D72-829C-CE069A537983}"/>
                </a:ext>
              </a:extLst>
            </p:cNvPr>
            <p:cNvSpPr txBox="1"/>
            <p:nvPr/>
          </p:nvSpPr>
          <p:spPr>
            <a:xfrm>
              <a:off x="9453689" y="1565255"/>
              <a:ext cx="972000"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Nationalität</a:t>
              </a:r>
              <a:endParaRPr lang="en-US" sz="1400" spc="-20" dirty="0">
                <a:solidFill>
                  <a:schemeClr val="bg1"/>
                </a:solidFill>
              </a:endParaRPr>
            </a:p>
          </p:txBody>
        </p:sp>
        <p:sp>
          <p:nvSpPr>
            <p:cNvPr id="26" name="TextBox 25">
              <a:extLst>
                <a:ext uri="{FF2B5EF4-FFF2-40B4-BE49-F238E27FC236}">
                  <a16:creationId xmlns:a16="http://schemas.microsoft.com/office/drawing/2014/main" id="{328CA201-0CB6-469C-B7FA-1CBE5289D39F}"/>
                </a:ext>
              </a:extLst>
            </p:cNvPr>
            <p:cNvSpPr txBox="1"/>
            <p:nvPr/>
          </p:nvSpPr>
          <p:spPr>
            <a:xfrm>
              <a:off x="9433368" y="2391464"/>
              <a:ext cx="107207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Vertragslänge</a:t>
              </a:r>
              <a:endParaRPr lang="en-US" sz="1400" spc="-20" dirty="0">
                <a:solidFill>
                  <a:schemeClr val="bg1"/>
                </a:solidFill>
              </a:endParaRPr>
            </a:p>
          </p:txBody>
        </p:sp>
        <p:sp>
          <p:nvSpPr>
            <p:cNvPr id="35" name="TextBox 34">
              <a:extLst>
                <a:ext uri="{FF2B5EF4-FFF2-40B4-BE49-F238E27FC236}">
                  <a16:creationId xmlns:a16="http://schemas.microsoft.com/office/drawing/2014/main" id="{F47E98DD-E097-4BDA-8944-BBAC680588E7}"/>
                </a:ext>
              </a:extLst>
            </p:cNvPr>
            <p:cNvSpPr txBox="1"/>
            <p:nvPr/>
          </p:nvSpPr>
          <p:spPr>
            <a:xfrm>
              <a:off x="9092325" y="202388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31-12-2022</a:t>
              </a:r>
            </a:p>
          </p:txBody>
        </p:sp>
        <p:sp>
          <p:nvSpPr>
            <p:cNvPr id="38" name="TextBox 37">
              <a:extLst>
                <a:ext uri="{FF2B5EF4-FFF2-40B4-BE49-F238E27FC236}">
                  <a16:creationId xmlns:a16="http://schemas.microsoft.com/office/drawing/2014/main" id="{4D2E8935-7523-47AD-AECD-BF5B5B8F3DE8}"/>
                </a:ext>
              </a:extLst>
            </p:cNvPr>
            <p:cNvSpPr txBox="1"/>
            <p:nvPr/>
          </p:nvSpPr>
          <p:spPr>
            <a:xfrm>
              <a:off x="9092325" y="1202002"/>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Island</a:t>
              </a:r>
            </a:p>
          </p:txBody>
        </p:sp>
      </p:grpSp>
      <p:cxnSp>
        <p:nvCxnSpPr>
          <p:cNvPr id="39" name="Straight Connector 38">
            <a:extLst>
              <a:ext uri="{FF2B5EF4-FFF2-40B4-BE49-F238E27FC236}">
                <a16:creationId xmlns:a16="http://schemas.microsoft.com/office/drawing/2014/main" id="{B75A01B4-77AB-4895-ABCC-9F609508E7E2}"/>
              </a:ext>
            </a:extLst>
          </p:cNvPr>
          <p:cNvCxnSpPr>
            <a:cxnSpLocks/>
          </p:cNvCxnSpPr>
          <p:nvPr/>
        </p:nvCxnSpPr>
        <p:spPr>
          <a:xfrm>
            <a:off x="-2602" y="890637"/>
            <a:ext cx="11879264" cy="0"/>
          </a:xfrm>
          <a:prstGeom prst="line">
            <a:avLst/>
          </a:prstGeom>
          <a:ln w="381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E2B4790-67D9-4F41-AA3C-295A21913313}"/>
              </a:ext>
            </a:extLst>
          </p:cNvPr>
          <p:cNvSpPr/>
          <p:nvPr/>
        </p:nvSpPr>
        <p:spPr>
          <a:xfrm>
            <a:off x="576589" y="2962096"/>
            <a:ext cx="5884718" cy="3636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46" name="Rectangle 45">
            <a:extLst>
              <a:ext uri="{FF2B5EF4-FFF2-40B4-BE49-F238E27FC236}">
                <a16:creationId xmlns:a16="http://schemas.microsoft.com/office/drawing/2014/main" id="{2FF66E42-56F7-489E-B4D2-F7A895351AF6}"/>
              </a:ext>
            </a:extLst>
          </p:cNvPr>
          <p:cNvSpPr/>
          <p:nvPr/>
        </p:nvSpPr>
        <p:spPr>
          <a:xfrm>
            <a:off x="6789420" y="4951971"/>
            <a:ext cx="4524612" cy="164612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a:solidFill>
                  <a:schemeClr val="tx1"/>
                </a:solidFill>
              </a:rPr>
              <a:t>Hat </a:t>
            </a:r>
            <a:r>
              <a:rPr lang="en-US" sz="1200" spc="-20" dirty="0" err="1">
                <a:solidFill>
                  <a:schemeClr val="tx1"/>
                </a:solidFill>
              </a:rPr>
              <a:t>sich</a:t>
            </a:r>
            <a:r>
              <a:rPr lang="en-US" sz="1200" spc="-20" dirty="0">
                <a:solidFill>
                  <a:schemeClr val="tx1"/>
                </a:solidFill>
              </a:rPr>
              <a:t> </a:t>
            </a:r>
            <a:r>
              <a:rPr lang="en-US" sz="1200" spc="-20" dirty="0" err="1">
                <a:solidFill>
                  <a:schemeClr val="tx1"/>
                </a:solidFill>
              </a:rPr>
              <a:t>bereits</a:t>
            </a:r>
            <a:r>
              <a:rPr lang="en-US" sz="1200" spc="-20" dirty="0">
                <a:solidFill>
                  <a:schemeClr val="tx1"/>
                </a:solidFill>
              </a:rPr>
              <a:t> </a:t>
            </a:r>
            <a:r>
              <a:rPr lang="en-US" sz="1200" spc="-20" dirty="0" err="1">
                <a:solidFill>
                  <a:schemeClr val="tx1"/>
                </a:solidFill>
              </a:rPr>
              <a:t>im</a:t>
            </a:r>
            <a:r>
              <a:rPr lang="en-US" sz="1200" spc="-20" dirty="0">
                <a:solidFill>
                  <a:schemeClr val="tx1"/>
                </a:solidFill>
              </a:rPr>
              <a:t> </a:t>
            </a:r>
            <a:r>
              <a:rPr lang="en-US" sz="1200" spc="-20" dirty="0" err="1">
                <a:solidFill>
                  <a:schemeClr val="tx1"/>
                </a:solidFill>
              </a:rPr>
              <a:t>Europokal</a:t>
            </a:r>
            <a:r>
              <a:rPr lang="en-US" sz="1200" spc="-20" dirty="0">
                <a:solidFill>
                  <a:schemeClr val="tx1"/>
                </a:solidFill>
              </a:rPr>
              <a:t> </a:t>
            </a:r>
            <a:r>
              <a:rPr lang="en-US" sz="1200" spc="-20" dirty="0" err="1">
                <a:solidFill>
                  <a:schemeClr val="tx1"/>
                </a:solidFill>
              </a:rPr>
              <a:t>bewiesen</a:t>
            </a:r>
            <a:r>
              <a:rPr lang="en-US" sz="1200" spc="-20" dirty="0">
                <a:solidFill>
                  <a:schemeClr val="tx1"/>
                </a:solidFill>
              </a:rPr>
              <a:t> – </a:t>
            </a:r>
            <a:r>
              <a:rPr lang="en-US" sz="1200" spc="-20" dirty="0" err="1">
                <a:solidFill>
                  <a:schemeClr val="tx1"/>
                </a:solidFill>
              </a:rPr>
              <a:t>trotzdem</a:t>
            </a:r>
            <a:r>
              <a:rPr lang="en-US" sz="1200" spc="-20" dirty="0">
                <a:solidFill>
                  <a:schemeClr val="tx1"/>
                </a:solidFill>
              </a:rPr>
              <a:t> </a:t>
            </a:r>
            <a:r>
              <a:rPr lang="en-US" sz="1200" spc="-20" dirty="0" err="1">
                <a:solidFill>
                  <a:schemeClr val="tx1"/>
                </a:solidFill>
              </a:rPr>
              <a:t>unklar</a:t>
            </a:r>
            <a:r>
              <a:rPr lang="en-US" sz="1200" spc="-20" dirty="0">
                <a:solidFill>
                  <a:schemeClr val="tx1"/>
                </a:solidFill>
              </a:rPr>
              <a:t>, </a:t>
            </a:r>
            <a:r>
              <a:rPr lang="en-US" sz="1200" spc="-20" dirty="0" err="1">
                <a:solidFill>
                  <a:schemeClr val="tx1"/>
                </a:solidFill>
              </a:rPr>
              <a:t>wie</a:t>
            </a:r>
            <a:r>
              <a:rPr lang="en-US" sz="1200" spc="-20" dirty="0">
                <a:solidFill>
                  <a:schemeClr val="tx1"/>
                </a:solidFill>
              </a:rPr>
              <a:t> die </a:t>
            </a:r>
            <a:r>
              <a:rPr lang="en-US" sz="1200" spc="-20" dirty="0" err="1">
                <a:solidFill>
                  <a:schemeClr val="tx1"/>
                </a:solidFill>
              </a:rPr>
              <a:t>Stärke</a:t>
            </a:r>
            <a:r>
              <a:rPr lang="en-US" sz="1200" spc="-20" dirty="0">
                <a:solidFill>
                  <a:schemeClr val="tx1"/>
                </a:solidFill>
              </a:rPr>
              <a:t> der </a:t>
            </a:r>
            <a:r>
              <a:rPr lang="en-US" sz="1200" spc="-20" dirty="0" err="1">
                <a:solidFill>
                  <a:schemeClr val="tx1"/>
                </a:solidFill>
              </a:rPr>
              <a:t>norwegischen</a:t>
            </a:r>
            <a:r>
              <a:rPr lang="en-US" sz="1200" spc="-20" dirty="0">
                <a:solidFill>
                  <a:schemeClr val="tx1"/>
                </a:solidFill>
              </a:rPr>
              <a:t> Liga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bewerten</a:t>
            </a:r>
            <a:r>
              <a:rPr lang="en-US" sz="1200" spc="-20" dirty="0">
                <a:solidFill>
                  <a:schemeClr val="tx1"/>
                </a:solidFill>
              </a:rPr>
              <a:t> </a:t>
            </a:r>
            <a:r>
              <a:rPr lang="en-US" sz="1200" spc="-20" dirty="0" err="1">
                <a:solidFill>
                  <a:schemeClr val="tx1"/>
                </a:solidFill>
              </a:rPr>
              <a:t>ist</a:t>
            </a:r>
            <a:endParaRPr lang="en-US" sz="1200" spc="-20" dirty="0">
              <a:solidFill>
                <a:schemeClr val="tx1"/>
              </a:solidFill>
            </a:endParaRPr>
          </a:p>
          <a:p>
            <a:pPr>
              <a:spcBef>
                <a:spcPts val="600"/>
              </a:spcBef>
            </a:pPr>
            <a:r>
              <a:rPr lang="en-US" sz="1200" spc="-20" dirty="0" err="1">
                <a:solidFill>
                  <a:schemeClr val="tx1"/>
                </a:solidFill>
              </a:rPr>
              <a:t>Vergleichsweise</a:t>
            </a:r>
            <a:r>
              <a:rPr lang="en-US" sz="1200" spc="-20" dirty="0">
                <a:solidFill>
                  <a:schemeClr val="tx1"/>
                </a:solidFill>
              </a:rPr>
              <a:t> </a:t>
            </a:r>
            <a:r>
              <a:rPr lang="en-US" sz="1200" spc="-20" dirty="0" err="1">
                <a:solidFill>
                  <a:schemeClr val="tx1"/>
                </a:solidFill>
              </a:rPr>
              <a:t>geringe</a:t>
            </a:r>
            <a:r>
              <a:rPr lang="en-US" sz="1200" spc="-20" dirty="0">
                <a:solidFill>
                  <a:schemeClr val="tx1"/>
                </a:solidFill>
              </a:rPr>
              <a:t> </a:t>
            </a:r>
            <a:r>
              <a:rPr lang="en-US" sz="1200" spc="-20" dirty="0" err="1">
                <a:solidFill>
                  <a:schemeClr val="tx1"/>
                </a:solidFill>
              </a:rPr>
              <a:t>Stichprobe</a:t>
            </a:r>
            <a:r>
              <a:rPr lang="en-US" sz="1200" spc="-20" dirty="0">
                <a:solidFill>
                  <a:schemeClr val="tx1"/>
                </a:solidFill>
              </a:rPr>
              <a:t> </a:t>
            </a:r>
            <a:r>
              <a:rPr lang="en-US" sz="1200" spc="-20" dirty="0" err="1">
                <a:solidFill>
                  <a:schemeClr val="tx1"/>
                </a:solidFill>
              </a:rPr>
              <a:t>mit</a:t>
            </a:r>
            <a:r>
              <a:rPr lang="en-US" sz="1200" spc="-20" dirty="0">
                <a:solidFill>
                  <a:schemeClr val="tx1"/>
                </a:solidFill>
              </a:rPr>
              <a:t> 1333 </a:t>
            </a:r>
            <a:r>
              <a:rPr lang="en-US" sz="1200" spc="-20" dirty="0" err="1">
                <a:solidFill>
                  <a:schemeClr val="tx1"/>
                </a:solidFill>
              </a:rPr>
              <a:t>Minuten</a:t>
            </a:r>
            <a:r>
              <a:rPr lang="en-US" sz="1200" spc="-20" dirty="0">
                <a:solidFill>
                  <a:schemeClr val="tx1"/>
                </a:solidFill>
              </a:rPr>
              <a:t> </a:t>
            </a:r>
          </a:p>
          <a:p>
            <a:pPr>
              <a:spcBef>
                <a:spcPts val="600"/>
              </a:spcBef>
            </a:pPr>
            <a:r>
              <a:rPr lang="en-US" sz="1200" spc="-20" dirty="0" err="1">
                <a:solidFill>
                  <a:schemeClr val="tx1"/>
                </a:solidFill>
              </a:rPr>
              <a:t>Verglichen</a:t>
            </a:r>
            <a:r>
              <a:rPr lang="en-US" sz="1200" spc="-20" dirty="0">
                <a:solidFill>
                  <a:schemeClr val="tx1"/>
                </a:solidFill>
              </a:rPr>
              <a:t> </a:t>
            </a:r>
            <a:r>
              <a:rPr lang="en-US" sz="1200" spc="-20" dirty="0" err="1">
                <a:solidFill>
                  <a:schemeClr val="tx1"/>
                </a:solidFill>
              </a:rPr>
              <a:t>mit</a:t>
            </a:r>
            <a:r>
              <a:rPr lang="en-US" sz="1200" spc="-20" dirty="0">
                <a:solidFill>
                  <a:schemeClr val="tx1"/>
                </a:solidFill>
              </a:rPr>
              <a:t> </a:t>
            </a:r>
            <a:r>
              <a:rPr lang="en-US" sz="1200" spc="-20" dirty="0" err="1">
                <a:solidFill>
                  <a:schemeClr val="tx1"/>
                </a:solidFill>
              </a:rPr>
              <a:t>anderen</a:t>
            </a:r>
            <a:r>
              <a:rPr lang="en-US" sz="1200" spc="-20" dirty="0">
                <a:solidFill>
                  <a:schemeClr val="tx1"/>
                </a:solidFill>
              </a:rPr>
              <a:t> </a:t>
            </a:r>
            <a:r>
              <a:rPr lang="en-US" sz="1200" spc="-20" dirty="0" err="1">
                <a:solidFill>
                  <a:schemeClr val="tx1"/>
                </a:solidFill>
              </a:rPr>
              <a:t>Außenverteidiger</a:t>
            </a:r>
            <a:r>
              <a:rPr lang="en-US" sz="1200" spc="-20" dirty="0">
                <a:solidFill>
                  <a:schemeClr val="tx1"/>
                </a:solidFill>
              </a:rPr>
              <a:t> hat er </a:t>
            </a:r>
            <a:r>
              <a:rPr lang="en-US" sz="1200" spc="-20" dirty="0" err="1">
                <a:solidFill>
                  <a:schemeClr val="tx1"/>
                </a:solidFill>
              </a:rPr>
              <a:t>eine</a:t>
            </a:r>
            <a:r>
              <a:rPr lang="en-US" sz="1200" spc="-20" dirty="0">
                <a:solidFill>
                  <a:schemeClr val="tx1"/>
                </a:solidFill>
              </a:rPr>
              <a:t> relative </a:t>
            </a:r>
            <a:r>
              <a:rPr lang="en-US" sz="1200" spc="-20" dirty="0" err="1">
                <a:solidFill>
                  <a:schemeClr val="tx1"/>
                </a:solidFill>
              </a:rPr>
              <a:t>hohe</a:t>
            </a:r>
            <a:r>
              <a:rPr lang="en-US" sz="1200" spc="-20" dirty="0">
                <a:solidFill>
                  <a:schemeClr val="tx1"/>
                </a:solidFill>
              </a:rPr>
              <a:t> </a:t>
            </a:r>
            <a:r>
              <a:rPr lang="en-US" sz="1200" spc="-20" dirty="0" err="1">
                <a:solidFill>
                  <a:schemeClr val="tx1"/>
                </a:solidFill>
              </a:rPr>
              <a:t>Zahl</a:t>
            </a:r>
            <a:r>
              <a:rPr lang="en-US" sz="1200" spc="-20" dirty="0">
                <a:solidFill>
                  <a:schemeClr val="tx1"/>
                </a:solidFill>
              </a:rPr>
              <a:t> an </a:t>
            </a:r>
            <a:r>
              <a:rPr lang="en-US" sz="1200" spc="-20" dirty="0" err="1">
                <a:solidFill>
                  <a:schemeClr val="tx1"/>
                </a:solidFill>
              </a:rPr>
              <a:t>Ballverlusten</a:t>
            </a:r>
            <a:r>
              <a:rPr lang="en-US" sz="1200" spc="-20" dirty="0">
                <a:solidFill>
                  <a:schemeClr val="tx1"/>
                </a:solidFill>
              </a:rPr>
              <a:t> – </a:t>
            </a:r>
            <a:r>
              <a:rPr lang="en-US" sz="1200" spc="-20" dirty="0" err="1">
                <a:solidFill>
                  <a:schemeClr val="tx1"/>
                </a:solidFill>
              </a:rPr>
              <a:t>Dribblings</a:t>
            </a:r>
            <a:r>
              <a:rPr lang="en-US" sz="1200" spc="-20" dirty="0">
                <a:solidFill>
                  <a:schemeClr val="tx1"/>
                </a:solidFill>
              </a:rPr>
              <a:t> </a:t>
            </a:r>
            <a:r>
              <a:rPr lang="en-US" sz="1200" spc="-20" dirty="0" err="1">
                <a:solidFill>
                  <a:schemeClr val="tx1"/>
                </a:solidFill>
              </a:rPr>
              <a:t>zählen</a:t>
            </a:r>
            <a:r>
              <a:rPr lang="en-US" sz="1200" spc="-20" dirty="0">
                <a:solidFill>
                  <a:schemeClr val="tx1"/>
                </a:solidFill>
              </a:rPr>
              <a:t> </a:t>
            </a:r>
            <a:r>
              <a:rPr lang="en-US" sz="1200" spc="-20" dirty="0" err="1">
                <a:solidFill>
                  <a:schemeClr val="tx1"/>
                </a:solidFill>
              </a:rPr>
              <a:t>scheinbar</a:t>
            </a:r>
            <a:r>
              <a:rPr lang="en-US" sz="1200" spc="-20" dirty="0">
                <a:solidFill>
                  <a:schemeClr val="tx1"/>
                </a:solidFill>
              </a:rPr>
              <a:t> </a:t>
            </a:r>
            <a:r>
              <a:rPr lang="en-US" sz="1200" spc="-20" dirty="0" err="1">
                <a:solidFill>
                  <a:schemeClr val="tx1"/>
                </a:solidFill>
              </a:rPr>
              <a:t>nicht</a:t>
            </a:r>
            <a:r>
              <a:rPr lang="en-US" sz="1200" spc="-20" dirty="0">
                <a:solidFill>
                  <a:schemeClr val="tx1"/>
                </a:solidFill>
              </a:rPr>
              <a:t>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seinen</a:t>
            </a:r>
            <a:r>
              <a:rPr lang="en-US" sz="1200" spc="-20" dirty="0">
                <a:solidFill>
                  <a:schemeClr val="tx1"/>
                </a:solidFill>
              </a:rPr>
              <a:t> </a:t>
            </a:r>
            <a:r>
              <a:rPr lang="en-US" sz="1200" spc="-20" dirty="0" err="1">
                <a:solidFill>
                  <a:schemeClr val="tx1"/>
                </a:solidFill>
              </a:rPr>
              <a:t>Stärken</a:t>
            </a:r>
            <a:r>
              <a:rPr lang="en-US" sz="1200" spc="-20" dirty="0">
                <a:solidFill>
                  <a:schemeClr val="tx1"/>
                </a:solidFill>
              </a:rPr>
              <a:t> </a:t>
            </a:r>
          </a:p>
        </p:txBody>
      </p:sp>
      <p:sp>
        <p:nvSpPr>
          <p:cNvPr id="47" name="Rectangle 46">
            <a:extLst>
              <a:ext uri="{FF2B5EF4-FFF2-40B4-BE49-F238E27FC236}">
                <a16:creationId xmlns:a16="http://schemas.microsoft.com/office/drawing/2014/main" id="{4CD1CCBA-7C97-4741-95F7-28257960F884}"/>
              </a:ext>
            </a:extLst>
          </p:cNvPr>
          <p:cNvSpPr/>
          <p:nvPr/>
        </p:nvSpPr>
        <p:spPr>
          <a:xfrm>
            <a:off x="6789420" y="2962098"/>
            <a:ext cx="4524612" cy="173059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err="1">
                <a:solidFill>
                  <a:schemeClr val="tx1"/>
                </a:solidFill>
              </a:rPr>
              <a:t>Vertrag</a:t>
            </a:r>
            <a:r>
              <a:rPr lang="en-US" sz="1200" spc="-20" dirty="0">
                <a:solidFill>
                  <a:schemeClr val="tx1"/>
                </a:solidFill>
              </a:rPr>
              <a:t> </a:t>
            </a:r>
            <a:r>
              <a:rPr lang="en-US" sz="1200" spc="-20" dirty="0" err="1">
                <a:solidFill>
                  <a:schemeClr val="tx1"/>
                </a:solidFill>
              </a:rPr>
              <a:t>läuft</a:t>
            </a:r>
            <a:r>
              <a:rPr lang="en-US" sz="1200" spc="-20" dirty="0">
                <a:solidFill>
                  <a:schemeClr val="tx1"/>
                </a:solidFill>
              </a:rPr>
              <a:t> Ende des </a:t>
            </a:r>
            <a:r>
              <a:rPr lang="en-US" sz="1200" spc="-20" dirty="0" err="1">
                <a:solidFill>
                  <a:schemeClr val="tx1"/>
                </a:solidFill>
              </a:rPr>
              <a:t>Jahres</a:t>
            </a:r>
            <a:r>
              <a:rPr lang="en-US" sz="1200" spc="-20" dirty="0">
                <a:solidFill>
                  <a:schemeClr val="tx1"/>
                </a:solidFill>
              </a:rPr>
              <a:t> </a:t>
            </a:r>
            <a:r>
              <a:rPr lang="en-US" sz="1200" spc="-20" dirty="0" err="1">
                <a:solidFill>
                  <a:schemeClr val="tx1"/>
                </a:solidFill>
              </a:rPr>
              <a:t>aus</a:t>
            </a:r>
            <a:r>
              <a:rPr lang="en-US" sz="1200" spc="-20" dirty="0">
                <a:solidFill>
                  <a:schemeClr val="tx1"/>
                </a:solidFill>
              </a:rPr>
              <a:t> – Spieler </a:t>
            </a:r>
            <a:r>
              <a:rPr lang="en-US" sz="1200" spc="-20" dirty="0" err="1">
                <a:solidFill>
                  <a:schemeClr val="tx1"/>
                </a:solidFill>
              </a:rPr>
              <a:t>wäre</a:t>
            </a:r>
            <a:r>
              <a:rPr lang="en-US" sz="1200" spc="-20" dirty="0">
                <a:solidFill>
                  <a:schemeClr val="tx1"/>
                </a:solidFill>
              </a:rPr>
              <a:t> </a:t>
            </a:r>
            <a:r>
              <a:rPr lang="en-US" sz="1200" spc="-20" dirty="0" err="1">
                <a:solidFill>
                  <a:schemeClr val="tx1"/>
                </a:solidFill>
              </a:rPr>
              <a:t>vermutlich</a:t>
            </a:r>
            <a:r>
              <a:rPr lang="en-US" sz="1200" spc="-20" dirty="0">
                <a:solidFill>
                  <a:schemeClr val="tx1"/>
                </a:solidFill>
              </a:rPr>
              <a:t> </a:t>
            </a:r>
            <a:r>
              <a:rPr lang="en-US" sz="1200" spc="-20" dirty="0" err="1">
                <a:solidFill>
                  <a:schemeClr val="tx1"/>
                </a:solidFill>
              </a:rPr>
              <a:t>deutlich</a:t>
            </a:r>
            <a:r>
              <a:rPr lang="en-US" sz="1200" spc="-20" dirty="0">
                <a:solidFill>
                  <a:schemeClr val="tx1"/>
                </a:solidFill>
              </a:rPr>
              <a:t> </a:t>
            </a:r>
            <a:r>
              <a:rPr lang="en-US" sz="1200" spc="-20" dirty="0" err="1">
                <a:solidFill>
                  <a:schemeClr val="tx1"/>
                </a:solidFill>
              </a:rPr>
              <a:t>unter</a:t>
            </a:r>
            <a:r>
              <a:rPr lang="en-US" sz="1200" spc="-20" dirty="0">
                <a:solidFill>
                  <a:schemeClr val="tx1"/>
                </a:solidFill>
              </a:rPr>
              <a:t> </a:t>
            </a:r>
            <a:r>
              <a:rPr lang="en-US" sz="1200" spc="-20" dirty="0" err="1">
                <a:solidFill>
                  <a:schemeClr val="tx1"/>
                </a:solidFill>
              </a:rPr>
              <a:t>Marktwert</a:t>
            </a:r>
            <a:r>
              <a:rPr lang="en-US" sz="1200" spc="-20" dirty="0">
                <a:solidFill>
                  <a:schemeClr val="tx1"/>
                </a:solidFill>
              </a:rPr>
              <a:t>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haben</a:t>
            </a:r>
            <a:r>
              <a:rPr lang="en-US" sz="1200" spc="-20" dirty="0">
                <a:solidFill>
                  <a:schemeClr val="tx1"/>
                </a:solidFill>
              </a:rPr>
              <a:t> </a:t>
            </a:r>
          </a:p>
          <a:p>
            <a:pPr>
              <a:spcBef>
                <a:spcPts val="600"/>
              </a:spcBef>
            </a:pPr>
            <a:r>
              <a:rPr lang="en-US" sz="1200" spc="-20" dirty="0" err="1">
                <a:solidFill>
                  <a:schemeClr val="tx1"/>
                </a:solidFill>
              </a:rPr>
              <a:t>Herausragend</a:t>
            </a:r>
            <a:r>
              <a:rPr lang="en-US" sz="1200" spc="-20" dirty="0">
                <a:solidFill>
                  <a:schemeClr val="tx1"/>
                </a:solidFill>
              </a:rPr>
              <a:t> </a:t>
            </a:r>
            <a:r>
              <a:rPr lang="en-US" sz="1200" spc="-20" dirty="0" err="1">
                <a:solidFill>
                  <a:schemeClr val="tx1"/>
                </a:solidFill>
              </a:rPr>
              <a:t>gute</a:t>
            </a:r>
            <a:r>
              <a:rPr lang="en-US" sz="1200" spc="-20" dirty="0">
                <a:solidFill>
                  <a:schemeClr val="tx1"/>
                </a:solidFill>
              </a:rPr>
              <a:t> </a:t>
            </a:r>
            <a:r>
              <a:rPr lang="en-US" sz="1200" spc="-20" dirty="0" err="1">
                <a:solidFill>
                  <a:schemeClr val="tx1"/>
                </a:solidFill>
              </a:rPr>
              <a:t>Zahlen</a:t>
            </a:r>
            <a:r>
              <a:rPr lang="en-US" sz="1200" spc="-20" dirty="0">
                <a:solidFill>
                  <a:schemeClr val="tx1"/>
                </a:solidFill>
              </a:rPr>
              <a:t> </a:t>
            </a:r>
            <a:r>
              <a:rPr lang="en-US" sz="1200" spc="-20" dirty="0" err="1">
                <a:solidFill>
                  <a:schemeClr val="tx1"/>
                </a:solidFill>
              </a:rPr>
              <a:t>bzgl</a:t>
            </a:r>
            <a:r>
              <a:rPr lang="en-US" sz="1200" spc="-20" dirty="0">
                <a:solidFill>
                  <a:schemeClr val="tx1"/>
                </a:solidFill>
              </a:rPr>
              <a:t>. </a:t>
            </a:r>
            <a:r>
              <a:rPr lang="en-US" sz="1200" spc="-20" dirty="0" err="1">
                <a:solidFill>
                  <a:schemeClr val="tx1"/>
                </a:solidFill>
              </a:rPr>
              <a:t>Passicherheit</a:t>
            </a:r>
            <a:r>
              <a:rPr lang="en-US" sz="1200" spc="-20" dirty="0">
                <a:solidFill>
                  <a:schemeClr val="tx1"/>
                </a:solidFill>
              </a:rPr>
              <a:t> und seiner </a:t>
            </a:r>
            <a:r>
              <a:rPr lang="en-US" sz="1200" spc="-20" dirty="0" err="1">
                <a:solidFill>
                  <a:schemeClr val="tx1"/>
                </a:solidFill>
              </a:rPr>
              <a:t>Fähigkeit</a:t>
            </a:r>
            <a:r>
              <a:rPr lang="en-US" sz="1200" spc="-20" dirty="0">
                <a:solidFill>
                  <a:schemeClr val="tx1"/>
                </a:solidFill>
              </a:rPr>
              <a:t>, den Ball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treiben</a:t>
            </a:r>
            <a:endParaRPr lang="en-US" sz="1200" spc="-20" dirty="0">
              <a:solidFill>
                <a:schemeClr val="tx1"/>
              </a:solidFill>
            </a:endParaRPr>
          </a:p>
          <a:p>
            <a:pPr>
              <a:spcBef>
                <a:spcPts val="600"/>
              </a:spcBef>
            </a:pPr>
            <a:r>
              <a:rPr lang="en-US" sz="1200" spc="-20" dirty="0" err="1">
                <a:solidFill>
                  <a:schemeClr val="tx1"/>
                </a:solidFill>
              </a:rPr>
              <a:t>Defensiv</a:t>
            </a:r>
            <a:r>
              <a:rPr lang="en-US" sz="1200" spc="-20" dirty="0">
                <a:solidFill>
                  <a:schemeClr val="tx1"/>
                </a:solidFill>
              </a:rPr>
              <a:t> </a:t>
            </a:r>
            <a:r>
              <a:rPr lang="en-US" sz="1200" spc="-20" dirty="0" err="1">
                <a:solidFill>
                  <a:schemeClr val="tx1"/>
                </a:solidFill>
              </a:rPr>
              <a:t>einer</a:t>
            </a:r>
            <a:r>
              <a:rPr lang="en-US" sz="1200" spc="-20" dirty="0">
                <a:solidFill>
                  <a:schemeClr val="tx1"/>
                </a:solidFill>
              </a:rPr>
              <a:t> der </a:t>
            </a:r>
            <a:r>
              <a:rPr lang="en-US" sz="1200" spc="-20" dirty="0" err="1">
                <a:solidFill>
                  <a:schemeClr val="tx1"/>
                </a:solidFill>
              </a:rPr>
              <a:t>zweikampfstärksten</a:t>
            </a:r>
            <a:r>
              <a:rPr lang="en-US" sz="1200" spc="-20" dirty="0">
                <a:solidFill>
                  <a:schemeClr val="tx1"/>
                </a:solidFill>
              </a:rPr>
              <a:t> Spieler der </a:t>
            </a:r>
            <a:r>
              <a:rPr lang="en-US" sz="1200" spc="-20" dirty="0" err="1">
                <a:solidFill>
                  <a:schemeClr val="tx1"/>
                </a:solidFill>
              </a:rPr>
              <a:t>Eliteserien</a:t>
            </a:r>
            <a:r>
              <a:rPr lang="en-US" sz="1200" spc="-20" dirty="0">
                <a:solidFill>
                  <a:schemeClr val="tx1"/>
                </a:solidFill>
              </a:rPr>
              <a:t> – Interceptions </a:t>
            </a:r>
            <a:r>
              <a:rPr lang="en-US" sz="1200" spc="-20" dirty="0" err="1">
                <a:solidFill>
                  <a:schemeClr val="tx1"/>
                </a:solidFill>
              </a:rPr>
              <a:t>deuten</a:t>
            </a:r>
            <a:r>
              <a:rPr lang="en-US" sz="1200" spc="-20" dirty="0">
                <a:solidFill>
                  <a:schemeClr val="tx1"/>
                </a:solidFill>
              </a:rPr>
              <a:t> auf </a:t>
            </a:r>
            <a:r>
              <a:rPr lang="en-US" sz="1200" spc="-20" dirty="0" err="1">
                <a:solidFill>
                  <a:schemeClr val="tx1"/>
                </a:solidFill>
              </a:rPr>
              <a:t>proaktive</a:t>
            </a:r>
            <a:r>
              <a:rPr lang="en-US" sz="1200" spc="-20" dirty="0">
                <a:solidFill>
                  <a:schemeClr val="tx1"/>
                </a:solidFill>
              </a:rPr>
              <a:t> </a:t>
            </a:r>
            <a:r>
              <a:rPr lang="en-US" sz="1200" spc="-20" dirty="0" err="1">
                <a:solidFill>
                  <a:schemeClr val="tx1"/>
                </a:solidFill>
              </a:rPr>
              <a:t>Spielweise</a:t>
            </a:r>
            <a:r>
              <a:rPr lang="en-US" sz="1200" spc="-20" dirty="0">
                <a:solidFill>
                  <a:schemeClr val="tx1"/>
                </a:solidFill>
              </a:rPr>
              <a:t> </a:t>
            </a:r>
            <a:r>
              <a:rPr lang="en-US" sz="1200" spc="-20" dirty="0" err="1">
                <a:solidFill>
                  <a:schemeClr val="tx1"/>
                </a:solidFill>
              </a:rPr>
              <a:t>hin</a:t>
            </a:r>
            <a:endParaRPr lang="en-US" sz="1200" spc="-20" dirty="0">
              <a:solidFill>
                <a:schemeClr val="tx1"/>
              </a:solidFill>
            </a:endParaRPr>
          </a:p>
          <a:p>
            <a:pPr>
              <a:spcBef>
                <a:spcPts val="600"/>
              </a:spcBef>
            </a:pPr>
            <a:r>
              <a:rPr lang="en-US" sz="1200" spc="-20" dirty="0">
                <a:solidFill>
                  <a:schemeClr val="tx1"/>
                </a:solidFill>
              </a:rPr>
              <a:t>Platz 2 </a:t>
            </a:r>
            <a:r>
              <a:rPr lang="en-US" sz="1200" spc="-20" dirty="0" err="1">
                <a:solidFill>
                  <a:schemeClr val="tx1"/>
                </a:solidFill>
              </a:rPr>
              <a:t>bei</a:t>
            </a:r>
            <a:r>
              <a:rPr lang="en-US" sz="1200" spc="-20" dirty="0">
                <a:solidFill>
                  <a:schemeClr val="tx1"/>
                </a:solidFill>
              </a:rPr>
              <a:t> der </a:t>
            </a:r>
            <a:r>
              <a:rPr lang="en-US" sz="1200" spc="-20" dirty="0" err="1">
                <a:solidFill>
                  <a:schemeClr val="tx1"/>
                </a:solidFill>
              </a:rPr>
              <a:t>Suche</a:t>
            </a:r>
            <a:r>
              <a:rPr lang="en-US" sz="1200" spc="-20" dirty="0">
                <a:solidFill>
                  <a:schemeClr val="tx1"/>
                </a:solidFill>
              </a:rPr>
              <a:t> </a:t>
            </a:r>
            <a:r>
              <a:rPr lang="en-US" sz="1200" spc="-20" dirty="0" err="1">
                <a:solidFill>
                  <a:schemeClr val="tx1"/>
                </a:solidFill>
              </a:rPr>
              <a:t>nach</a:t>
            </a:r>
            <a:r>
              <a:rPr lang="en-US" sz="1200" spc="-20" dirty="0">
                <a:solidFill>
                  <a:schemeClr val="tx1"/>
                </a:solidFill>
              </a:rPr>
              <a:t> </a:t>
            </a:r>
            <a:r>
              <a:rPr lang="en-US" sz="1200" spc="-20" dirty="0" err="1">
                <a:solidFill>
                  <a:schemeClr val="tx1"/>
                </a:solidFill>
              </a:rPr>
              <a:t>ähnlichen</a:t>
            </a:r>
            <a:r>
              <a:rPr lang="en-US" sz="1200" spc="-20" dirty="0">
                <a:solidFill>
                  <a:schemeClr val="tx1"/>
                </a:solidFill>
              </a:rPr>
              <a:t> </a:t>
            </a:r>
            <a:r>
              <a:rPr lang="en-US" sz="1200" spc="-20" dirty="0" err="1">
                <a:solidFill>
                  <a:schemeClr val="tx1"/>
                </a:solidFill>
              </a:rPr>
              <a:t>Spielern</a:t>
            </a:r>
            <a:r>
              <a:rPr lang="en-US" sz="1200" spc="-20" dirty="0">
                <a:solidFill>
                  <a:schemeClr val="tx1"/>
                </a:solidFill>
              </a:rPr>
              <a:t> </a:t>
            </a:r>
            <a:r>
              <a:rPr lang="en-US" sz="1200" spc="-20" dirty="0" err="1">
                <a:solidFill>
                  <a:schemeClr val="tx1"/>
                </a:solidFill>
              </a:rPr>
              <a:t>zu</a:t>
            </a:r>
            <a:r>
              <a:rPr lang="en-US" sz="1200" spc="-20" dirty="0">
                <a:solidFill>
                  <a:schemeClr val="tx1"/>
                </a:solidFill>
              </a:rPr>
              <a:t> Walker</a:t>
            </a:r>
          </a:p>
        </p:txBody>
      </p:sp>
      <p:graphicFrame>
        <p:nvGraphicFramePr>
          <p:cNvPr id="49" name="Table 49">
            <a:extLst>
              <a:ext uri="{FF2B5EF4-FFF2-40B4-BE49-F238E27FC236}">
                <a16:creationId xmlns:a16="http://schemas.microsoft.com/office/drawing/2014/main" id="{EC770417-3066-4E81-BF00-20BA9D1F6E1E}"/>
              </a:ext>
            </a:extLst>
          </p:cNvPr>
          <p:cNvGraphicFramePr>
            <a:graphicFrameLocks noGrp="1"/>
          </p:cNvGraphicFramePr>
          <p:nvPr/>
        </p:nvGraphicFramePr>
        <p:xfrm>
          <a:off x="680762" y="3322320"/>
          <a:ext cx="1344807" cy="3000540"/>
        </p:xfrm>
        <a:graphic>
          <a:graphicData uri="http://schemas.openxmlformats.org/drawingml/2006/table">
            <a:tbl>
              <a:tblPr firstRow="1" bandRow="1">
                <a:tableStyleId>{5C22544A-7EE6-4342-B048-85BDC9FD1C3A}</a:tableStyleId>
              </a:tblPr>
              <a:tblGrid>
                <a:gridCol w="1344807">
                  <a:extLst>
                    <a:ext uri="{9D8B030D-6E8A-4147-A177-3AD203B41FA5}">
                      <a16:colId xmlns:a16="http://schemas.microsoft.com/office/drawing/2014/main" val="2884913626"/>
                    </a:ext>
                  </a:extLst>
                </a:gridCol>
              </a:tblGrid>
              <a:tr h="300054">
                <a:tc>
                  <a:txBody>
                    <a:bodyPr/>
                    <a:lstStyle/>
                    <a:p>
                      <a:r>
                        <a:rPr lang="en-US" sz="1200" b="0" dirty="0">
                          <a:solidFill>
                            <a:schemeClr val="tx1"/>
                          </a:solidFill>
                        </a:rPr>
                        <a:t>Short/Med Pass %</a:t>
                      </a:r>
                    </a:p>
                  </a:txBody>
                  <a:tcPr marL="0" marR="0" marT="0" marB="0" anchor="ctr">
                    <a:solidFill>
                      <a:schemeClr val="bg1"/>
                    </a:solidFill>
                  </a:tcPr>
                </a:tc>
                <a:extLst>
                  <a:ext uri="{0D108BD9-81ED-4DB2-BD59-A6C34878D82A}">
                    <a16:rowId xmlns:a16="http://schemas.microsoft.com/office/drawing/2014/main" val="3987868455"/>
                  </a:ext>
                </a:extLst>
              </a:tr>
              <a:tr h="300054">
                <a:tc>
                  <a:txBody>
                    <a:bodyPr/>
                    <a:lstStyle/>
                    <a:p>
                      <a:r>
                        <a:rPr lang="en-US" sz="1200" b="0" dirty="0">
                          <a:solidFill>
                            <a:schemeClr val="tx1"/>
                          </a:solidFill>
                        </a:rPr>
                        <a:t>Turnovers</a:t>
                      </a:r>
                    </a:p>
                  </a:txBody>
                  <a:tcPr marL="0" marR="0" marT="0" marB="0" anchor="ctr">
                    <a:solidFill>
                      <a:schemeClr val="bg1"/>
                    </a:solidFill>
                  </a:tcPr>
                </a:tc>
                <a:extLst>
                  <a:ext uri="{0D108BD9-81ED-4DB2-BD59-A6C34878D82A}">
                    <a16:rowId xmlns:a16="http://schemas.microsoft.com/office/drawing/2014/main" val="4199419356"/>
                  </a:ext>
                </a:extLst>
              </a:tr>
              <a:tr h="300054">
                <a:tc>
                  <a:txBody>
                    <a:bodyPr/>
                    <a:lstStyle/>
                    <a:p>
                      <a:r>
                        <a:rPr lang="en-US" sz="1200" b="0" dirty="0">
                          <a:solidFill>
                            <a:schemeClr val="tx1"/>
                          </a:solidFill>
                        </a:rPr>
                        <a:t>Progressive Passes</a:t>
                      </a:r>
                    </a:p>
                  </a:txBody>
                  <a:tcPr marL="0" marR="0" marT="0" marB="0" anchor="ctr">
                    <a:solidFill>
                      <a:schemeClr val="bg1"/>
                    </a:solidFill>
                  </a:tcPr>
                </a:tc>
                <a:extLst>
                  <a:ext uri="{0D108BD9-81ED-4DB2-BD59-A6C34878D82A}">
                    <a16:rowId xmlns:a16="http://schemas.microsoft.com/office/drawing/2014/main" val="2136525633"/>
                  </a:ext>
                </a:extLst>
              </a:tr>
              <a:tr h="300054">
                <a:tc>
                  <a:txBody>
                    <a:bodyPr/>
                    <a:lstStyle/>
                    <a:p>
                      <a:r>
                        <a:rPr lang="en-US" sz="1200" b="0" dirty="0">
                          <a:solidFill>
                            <a:schemeClr val="tx1"/>
                          </a:solidFill>
                        </a:rPr>
                        <a:t>Progressive Runs</a:t>
                      </a:r>
                    </a:p>
                  </a:txBody>
                  <a:tcPr marL="0" marR="0" marT="0" marB="0" anchor="ctr">
                    <a:solidFill>
                      <a:schemeClr val="bg1"/>
                    </a:solidFill>
                  </a:tcPr>
                </a:tc>
                <a:extLst>
                  <a:ext uri="{0D108BD9-81ED-4DB2-BD59-A6C34878D82A}">
                    <a16:rowId xmlns:a16="http://schemas.microsoft.com/office/drawing/2014/main" val="1687089279"/>
                  </a:ext>
                </a:extLst>
              </a:tr>
              <a:tr h="300054">
                <a:tc>
                  <a:txBody>
                    <a:bodyPr/>
                    <a:lstStyle/>
                    <a:p>
                      <a:r>
                        <a:rPr lang="en-US" sz="1200" b="0" dirty="0">
                          <a:solidFill>
                            <a:schemeClr val="tx1"/>
                          </a:solidFill>
                        </a:rPr>
                        <a:t>Successful Dribbles</a:t>
                      </a:r>
                    </a:p>
                  </a:txBody>
                  <a:tcPr marL="0" marR="0" marT="0" marB="0" anchor="ctr">
                    <a:solidFill>
                      <a:schemeClr val="bg1"/>
                    </a:solidFill>
                  </a:tcPr>
                </a:tc>
                <a:extLst>
                  <a:ext uri="{0D108BD9-81ED-4DB2-BD59-A6C34878D82A}">
                    <a16:rowId xmlns:a16="http://schemas.microsoft.com/office/drawing/2014/main" val="2926446014"/>
                  </a:ext>
                </a:extLst>
              </a:tr>
              <a:tr h="300054">
                <a:tc>
                  <a:txBody>
                    <a:bodyPr/>
                    <a:lstStyle/>
                    <a:p>
                      <a:r>
                        <a:rPr lang="en-US" sz="1200" b="0" dirty="0">
                          <a:solidFill>
                            <a:schemeClr val="tx1"/>
                          </a:solidFill>
                        </a:rPr>
                        <a:t>Deep Completions</a:t>
                      </a:r>
                    </a:p>
                  </a:txBody>
                  <a:tcPr marL="0" marR="0" marT="0" marB="0" anchor="ctr">
                    <a:solidFill>
                      <a:schemeClr val="bg1"/>
                    </a:solidFill>
                  </a:tcPr>
                </a:tc>
                <a:extLst>
                  <a:ext uri="{0D108BD9-81ED-4DB2-BD59-A6C34878D82A}">
                    <a16:rowId xmlns:a16="http://schemas.microsoft.com/office/drawing/2014/main" val="194441595"/>
                  </a:ext>
                </a:extLst>
              </a:tr>
              <a:tr h="300054">
                <a:tc>
                  <a:txBody>
                    <a:bodyPr/>
                    <a:lstStyle/>
                    <a:p>
                      <a:r>
                        <a:rPr lang="en-US" sz="1200" b="0" dirty="0">
                          <a:solidFill>
                            <a:schemeClr val="tx1"/>
                          </a:solidFill>
                        </a:rPr>
                        <a:t>Def Duels won %</a:t>
                      </a:r>
                    </a:p>
                  </a:txBody>
                  <a:tcPr marL="0" marR="0" marT="0" marB="0" anchor="ctr">
                    <a:solidFill>
                      <a:schemeClr val="bg1"/>
                    </a:solidFill>
                  </a:tcPr>
                </a:tc>
                <a:extLst>
                  <a:ext uri="{0D108BD9-81ED-4DB2-BD59-A6C34878D82A}">
                    <a16:rowId xmlns:a16="http://schemas.microsoft.com/office/drawing/2014/main" val="383067142"/>
                  </a:ext>
                </a:extLst>
              </a:tr>
              <a:tr h="300054">
                <a:tc>
                  <a:txBody>
                    <a:bodyPr/>
                    <a:lstStyle/>
                    <a:p>
                      <a:r>
                        <a:rPr lang="en-US" sz="1200" b="0" dirty="0">
                          <a:solidFill>
                            <a:schemeClr val="tx1"/>
                          </a:solidFill>
                        </a:rPr>
                        <a:t>Fouls</a:t>
                      </a:r>
                    </a:p>
                  </a:txBody>
                  <a:tcPr marL="0" marR="0" marT="0" marB="0" anchor="ctr">
                    <a:solidFill>
                      <a:schemeClr val="bg1"/>
                    </a:solidFill>
                  </a:tcPr>
                </a:tc>
                <a:extLst>
                  <a:ext uri="{0D108BD9-81ED-4DB2-BD59-A6C34878D82A}">
                    <a16:rowId xmlns:a16="http://schemas.microsoft.com/office/drawing/2014/main" val="532084651"/>
                  </a:ext>
                </a:extLst>
              </a:tr>
              <a:tr h="300054">
                <a:tc>
                  <a:txBody>
                    <a:bodyPr/>
                    <a:lstStyle/>
                    <a:p>
                      <a:r>
                        <a:rPr lang="en-US" sz="1200" b="0" dirty="0" err="1">
                          <a:solidFill>
                            <a:schemeClr val="tx1"/>
                          </a:solidFill>
                        </a:rPr>
                        <a:t>PAdj</a:t>
                      </a:r>
                      <a:r>
                        <a:rPr lang="en-US" sz="1200" b="0" dirty="0">
                          <a:solidFill>
                            <a:schemeClr val="tx1"/>
                          </a:solidFill>
                        </a:rPr>
                        <a:t>. Interceptions</a:t>
                      </a:r>
                    </a:p>
                  </a:txBody>
                  <a:tcPr marL="0" marR="0" marT="0" marB="0" anchor="ctr">
                    <a:solidFill>
                      <a:schemeClr val="bg1"/>
                    </a:solidFill>
                  </a:tcPr>
                </a:tc>
                <a:extLst>
                  <a:ext uri="{0D108BD9-81ED-4DB2-BD59-A6C34878D82A}">
                    <a16:rowId xmlns:a16="http://schemas.microsoft.com/office/drawing/2014/main" val="4283546121"/>
                  </a:ext>
                </a:extLst>
              </a:tr>
              <a:tr h="300054">
                <a:tc>
                  <a:txBody>
                    <a:bodyPr/>
                    <a:lstStyle/>
                    <a:p>
                      <a:r>
                        <a:rPr lang="en-US" sz="1200" b="0" dirty="0">
                          <a:solidFill>
                            <a:schemeClr val="tx1"/>
                          </a:solidFill>
                        </a:rPr>
                        <a:t>Aerial Wins %</a:t>
                      </a:r>
                    </a:p>
                  </a:txBody>
                  <a:tcPr marL="0" marR="0" marT="0" marB="0" anchor="ctr">
                    <a:solidFill>
                      <a:schemeClr val="bg1"/>
                    </a:solidFill>
                  </a:tcPr>
                </a:tc>
                <a:extLst>
                  <a:ext uri="{0D108BD9-81ED-4DB2-BD59-A6C34878D82A}">
                    <a16:rowId xmlns:a16="http://schemas.microsoft.com/office/drawing/2014/main" val="1495238808"/>
                  </a:ext>
                </a:extLst>
              </a:tr>
            </a:tbl>
          </a:graphicData>
        </a:graphic>
      </p:graphicFrame>
      <p:pic>
        <p:nvPicPr>
          <p:cNvPr id="40" name="Picture 5">
            <a:extLst>
              <a:ext uri="{FF2B5EF4-FFF2-40B4-BE49-F238E27FC236}">
                <a16:creationId xmlns:a16="http://schemas.microsoft.com/office/drawing/2014/main" id="{BE0621A8-794B-478F-864E-2D2A1DB781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62" y="1098368"/>
            <a:ext cx="1656000" cy="1656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C8E546E-F8AF-4278-AFE0-EFDEF2A72094}"/>
              </a:ext>
            </a:extLst>
          </p:cNvPr>
          <p:cNvSpPr txBox="1"/>
          <p:nvPr/>
        </p:nvSpPr>
        <p:spPr>
          <a:xfrm>
            <a:off x="680762" y="3040566"/>
            <a:ext cx="5304474" cy="308601"/>
          </a:xfrm>
          <a:prstGeom prst="rect">
            <a:avLst/>
          </a:prstGeom>
          <a:noFill/>
          <a:ln w="12700" cap="rnd">
            <a:noFill/>
          </a:ln>
        </p:spPr>
        <p:txBody>
          <a:bodyPr wrap="square" lIns="0" tIns="0" rIns="0" bIns="0" rtlCol="0">
            <a:noAutofit/>
          </a:bodyPr>
          <a:lstStyle/>
          <a:p>
            <a:pPr defTabSz="360000">
              <a:spcBef>
                <a:spcPts val="600"/>
              </a:spcBef>
            </a:pPr>
            <a:r>
              <a:rPr lang="en-US" sz="1400" b="1" i="1" spc="-20" dirty="0"/>
              <a:t>Percentile Ranking </a:t>
            </a:r>
            <a:r>
              <a:rPr lang="en-US" sz="1400" b="1" i="1" spc="-20" dirty="0" err="1"/>
              <a:t>Außenverteidiger</a:t>
            </a:r>
            <a:r>
              <a:rPr lang="en-US" sz="1400" b="1" i="1" spc="-20" dirty="0"/>
              <a:t> | </a:t>
            </a:r>
            <a:r>
              <a:rPr lang="en-US" sz="1400" b="1" i="1" spc="-20" dirty="0" err="1"/>
              <a:t>Eliteserien</a:t>
            </a:r>
            <a:r>
              <a:rPr lang="en-US" sz="1400" b="1" i="1" spc="-20" dirty="0"/>
              <a:t> 2021</a:t>
            </a:r>
          </a:p>
        </p:txBody>
      </p:sp>
      <p:grpSp>
        <p:nvGrpSpPr>
          <p:cNvPr id="11" name="Group 10">
            <a:extLst>
              <a:ext uri="{FF2B5EF4-FFF2-40B4-BE49-F238E27FC236}">
                <a16:creationId xmlns:a16="http://schemas.microsoft.com/office/drawing/2014/main" id="{E2090278-F395-42C5-AEE1-7B54F70BEA1D}"/>
              </a:ext>
            </a:extLst>
          </p:cNvPr>
          <p:cNvGrpSpPr/>
          <p:nvPr/>
        </p:nvGrpSpPr>
        <p:grpSpPr>
          <a:xfrm>
            <a:off x="2145515" y="6338235"/>
            <a:ext cx="4078422" cy="215332"/>
            <a:chOff x="2145515" y="6292515"/>
            <a:chExt cx="4078422" cy="215332"/>
          </a:xfrm>
        </p:grpSpPr>
        <p:sp>
          <p:nvSpPr>
            <p:cNvPr id="3" name="TextBox 2">
              <a:extLst>
                <a:ext uri="{FF2B5EF4-FFF2-40B4-BE49-F238E27FC236}">
                  <a16:creationId xmlns:a16="http://schemas.microsoft.com/office/drawing/2014/main" id="{459083CE-F70C-4861-9FBA-243B7083D627}"/>
                </a:ext>
              </a:extLst>
            </p:cNvPr>
            <p:cNvSpPr txBox="1"/>
            <p:nvPr/>
          </p:nvSpPr>
          <p:spPr>
            <a:xfrm>
              <a:off x="2145515" y="6292515"/>
              <a:ext cx="130248"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0</a:t>
              </a:r>
            </a:p>
          </p:txBody>
        </p:sp>
        <p:sp>
          <p:nvSpPr>
            <p:cNvPr id="41" name="TextBox 40">
              <a:extLst>
                <a:ext uri="{FF2B5EF4-FFF2-40B4-BE49-F238E27FC236}">
                  <a16:creationId xmlns:a16="http://schemas.microsoft.com/office/drawing/2014/main" id="{9E4BD489-28C5-4625-9013-C1204F76B8FF}"/>
                </a:ext>
              </a:extLst>
            </p:cNvPr>
            <p:cNvSpPr txBox="1"/>
            <p:nvPr/>
          </p:nvSpPr>
          <p:spPr>
            <a:xfrm>
              <a:off x="3032080"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25</a:t>
              </a:r>
            </a:p>
          </p:txBody>
        </p:sp>
        <p:sp>
          <p:nvSpPr>
            <p:cNvPr id="45" name="TextBox 44">
              <a:extLst>
                <a:ext uri="{FF2B5EF4-FFF2-40B4-BE49-F238E27FC236}">
                  <a16:creationId xmlns:a16="http://schemas.microsoft.com/office/drawing/2014/main" id="{204DEB1C-C7B6-4EA2-A271-26CAF6F0657C}"/>
                </a:ext>
              </a:extLst>
            </p:cNvPr>
            <p:cNvSpPr txBox="1"/>
            <p:nvPr/>
          </p:nvSpPr>
          <p:spPr>
            <a:xfrm>
              <a:off x="4005082"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50</a:t>
              </a:r>
            </a:p>
          </p:txBody>
        </p:sp>
        <p:sp>
          <p:nvSpPr>
            <p:cNvPr id="50" name="TextBox 49">
              <a:extLst>
                <a:ext uri="{FF2B5EF4-FFF2-40B4-BE49-F238E27FC236}">
                  <a16:creationId xmlns:a16="http://schemas.microsoft.com/office/drawing/2014/main" id="{E6BB30E7-EE1F-4389-879B-9B550C3FB180}"/>
                </a:ext>
              </a:extLst>
            </p:cNvPr>
            <p:cNvSpPr txBox="1"/>
            <p:nvPr/>
          </p:nvSpPr>
          <p:spPr>
            <a:xfrm>
              <a:off x="4978084"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75</a:t>
              </a:r>
            </a:p>
          </p:txBody>
        </p:sp>
        <p:sp>
          <p:nvSpPr>
            <p:cNvPr id="51" name="TextBox 50">
              <a:extLst>
                <a:ext uri="{FF2B5EF4-FFF2-40B4-BE49-F238E27FC236}">
                  <a16:creationId xmlns:a16="http://schemas.microsoft.com/office/drawing/2014/main" id="{9C5FE249-AFDE-43B9-AE9D-E9FA56014B33}"/>
                </a:ext>
              </a:extLst>
            </p:cNvPr>
            <p:cNvSpPr txBox="1"/>
            <p:nvPr/>
          </p:nvSpPr>
          <p:spPr>
            <a:xfrm>
              <a:off x="5951084" y="6292515"/>
              <a:ext cx="272853"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100</a:t>
              </a:r>
            </a:p>
          </p:txBody>
        </p:sp>
      </p:grpSp>
      <p:pic>
        <p:nvPicPr>
          <p:cNvPr id="53" name="DD0068C1-F963-48DA-B135-C5D69C678CF6">
            <a:extLst>
              <a:ext uri="{FF2B5EF4-FFF2-40B4-BE49-F238E27FC236}">
                <a16:creationId xmlns:a16="http://schemas.microsoft.com/office/drawing/2014/main" id="{ED19500B-1C94-49DC-8D76-9543EFF96F8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704" b="9886"/>
          <a:stretch/>
        </p:blipFill>
        <p:spPr bwMode="auto">
          <a:xfrm>
            <a:off x="2131476" y="3320461"/>
            <a:ext cx="4173198" cy="30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 name="plus">
            <a:extLst>
              <a:ext uri="{FF2B5EF4-FFF2-40B4-BE49-F238E27FC236}">
                <a16:creationId xmlns:a16="http://schemas.microsoft.com/office/drawing/2014/main" id="{663FF113-F7F0-4500-AB6F-59AA8D317246}"/>
              </a:ext>
            </a:extLst>
          </p:cNvPr>
          <p:cNvGrpSpPr/>
          <p:nvPr/>
        </p:nvGrpSpPr>
        <p:grpSpPr>
          <a:xfrm>
            <a:off x="6940276" y="3184407"/>
            <a:ext cx="180000" cy="180000"/>
            <a:chOff x="5385139" y="2347542"/>
            <a:chExt cx="432000" cy="432000"/>
          </a:xfrm>
        </p:grpSpPr>
        <p:sp>
          <p:nvSpPr>
            <p:cNvPr id="58" name="white_circle">
              <a:extLst>
                <a:ext uri="{FF2B5EF4-FFF2-40B4-BE49-F238E27FC236}">
                  <a16:creationId xmlns:a16="http://schemas.microsoft.com/office/drawing/2014/main" id="{A525993A-6DEE-441E-B557-AFBD490B7E9F}"/>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59" name="plus1">
              <a:extLst>
                <a:ext uri="{FF2B5EF4-FFF2-40B4-BE49-F238E27FC236}">
                  <a16:creationId xmlns:a16="http://schemas.microsoft.com/office/drawing/2014/main" id="{D79A1CE1-EA53-4EFC-8533-7D67C243023B}"/>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0" name="plus">
            <a:extLst>
              <a:ext uri="{FF2B5EF4-FFF2-40B4-BE49-F238E27FC236}">
                <a16:creationId xmlns:a16="http://schemas.microsoft.com/office/drawing/2014/main" id="{DEE29AE2-EADD-4900-9F9F-577BCAD2BA8F}"/>
              </a:ext>
            </a:extLst>
          </p:cNvPr>
          <p:cNvGrpSpPr/>
          <p:nvPr/>
        </p:nvGrpSpPr>
        <p:grpSpPr>
          <a:xfrm>
            <a:off x="6940276" y="3647395"/>
            <a:ext cx="180000" cy="180000"/>
            <a:chOff x="5385139" y="2347542"/>
            <a:chExt cx="432000" cy="432000"/>
          </a:xfrm>
        </p:grpSpPr>
        <p:sp>
          <p:nvSpPr>
            <p:cNvPr id="61" name="white_circle">
              <a:extLst>
                <a:ext uri="{FF2B5EF4-FFF2-40B4-BE49-F238E27FC236}">
                  <a16:creationId xmlns:a16="http://schemas.microsoft.com/office/drawing/2014/main" id="{336EF7C6-3837-44E8-BA32-EF1AB577E16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2" name="plus1">
              <a:extLst>
                <a:ext uri="{FF2B5EF4-FFF2-40B4-BE49-F238E27FC236}">
                  <a16:creationId xmlns:a16="http://schemas.microsoft.com/office/drawing/2014/main" id="{E19A03C6-B455-477A-8C71-22CF77E5B3BC}"/>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3" name="plus">
            <a:extLst>
              <a:ext uri="{FF2B5EF4-FFF2-40B4-BE49-F238E27FC236}">
                <a16:creationId xmlns:a16="http://schemas.microsoft.com/office/drawing/2014/main" id="{089132F9-5F14-4E05-8370-A55A7613A0A1}"/>
              </a:ext>
            </a:extLst>
          </p:cNvPr>
          <p:cNvGrpSpPr/>
          <p:nvPr/>
        </p:nvGrpSpPr>
        <p:grpSpPr>
          <a:xfrm>
            <a:off x="6940276" y="4086673"/>
            <a:ext cx="180000" cy="180000"/>
            <a:chOff x="5385139" y="2347542"/>
            <a:chExt cx="432000" cy="432000"/>
          </a:xfrm>
        </p:grpSpPr>
        <p:sp>
          <p:nvSpPr>
            <p:cNvPr id="64" name="white_circle">
              <a:extLst>
                <a:ext uri="{FF2B5EF4-FFF2-40B4-BE49-F238E27FC236}">
                  <a16:creationId xmlns:a16="http://schemas.microsoft.com/office/drawing/2014/main" id="{751B0F2D-5DB1-4987-8ADE-733FE575732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5" name="plus1">
              <a:extLst>
                <a:ext uri="{FF2B5EF4-FFF2-40B4-BE49-F238E27FC236}">
                  <a16:creationId xmlns:a16="http://schemas.microsoft.com/office/drawing/2014/main" id="{36DFE541-0728-46E8-992C-9E44C7D4550D}"/>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74" name="plus">
            <a:extLst>
              <a:ext uri="{FF2B5EF4-FFF2-40B4-BE49-F238E27FC236}">
                <a16:creationId xmlns:a16="http://schemas.microsoft.com/office/drawing/2014/main" id="{13B6F2D0-4027-409B-8EEB-526B56316027}"/>
              </a:ext>
            </a:extLst>
          </p:cNvPr>
          <p:cNvGrpSpPr/>
          <p:nvPr/>
        </p:nvGrpSpPr>
        <p:grpSpPr>
          <a:xfrm>
            <a:off x="6940276" y="4445463"/>
            <a:ext cx="180000" cy="180000"/>
            <a:chOff x="5385139" y="2347542"/>
            <a:chExt cx="432000" cy="432000"/>
          </a:xfrm>
        </p:grpSpPr>
        <p:sp>
          <p:nvSpPr>
            <p:cNvPr id="75" name="white_circle">
              <a:extLst>
                <a:ext uri="{FF2B5EF4-FFF2-40B4-BE49-F238E27FC236}">
                  <a16:creationId xmlns:a16="http://schemas.microsoft.com/office/drawing/2014/main" id="{52DAB77D-6761-4AEC-B044-EF6F322CEAA4}"/>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76" name="plus1">
              <a:extLst>
                <a:ext uri="{FF2B5EF4-FFF2-40B4-BE49-F238E27FC236}">
                  <a16:creationId xmlns:a16="http://schemas.microsoft.com/office/drawing/2014/main" id="{67287D4A-BC9A-4136-8817-3068FEC6D93D}"/>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77" name="minus">
            <a:extLst>
              <a:ext uri="{FF2B5EF4-FFF2-40B4-BE49-F238E27FC236}">
                <a16:creationId xmlns:a16="http://schemas.microsoft.com/office/drawing/2014/main" id="{0732F417-A4A8-4F38-84AF-0210BF2EBB65}"/>
              </a:ext>
            </a:extLst>
          </p:cNvPr>
          <p:cNvGrpSpPr/>
          <p:nvPr/>
        </p:nvGrpSpPr>
        <p:grpSpPr>
          <a:xfrm>
            <a:off x="6940276" y="6004688"/>
            <a:ext cx="180000" cy="180000"/>
            <a:chOff x="4650381" y="3067773"/>
            <a:chExt cx="432000" cy="432000"/>
          </a:xfrm>
        </p:grpSpPr>
        <p:sp>
          <p:nvSpPr>
            <p:cNvPr id="78" name="white_circle">
              <a:extLst>
                <a:ext uri="{FF2B5EF4-FFF2-40B4-BE49-F238E27FC236}">
                  <a16:creationId xmlns:a16="http://schemas.microsoft.com/office/drawing/2014/main" id="{F67D77B9-445A-408B-B37E-D69880CC2291}"/>
                </a:ext>
              </a:extLst>
            </p:cNvPr>
            <p:cNvSpPr/>
            <p:nvPr/>
          </p:nvSpPr>
          <p:spPr>
            <a:xfrm>
              <a:off x="4650381" y="306777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79" name="minus1">
              <a:extLst>
                <a:ext uri="{FF2B5EF4-FFF2-40B4-BE49-F238E27FC236}">
                  <a16:creationId xmlns:a16="http://schemas.microsoft.com/office/drawing/2014/main" id="{34E77A33-BB3E-476F-87EC-6B863E90092C}"/>
                </a:ext>
              </a:extLst>
            </p:cNvPr>
            <p:cNvSpPr>
              <a:spLocks noChangeAspect="1" noChangeArrowheads="1"/>
            </p:cNvSpPr>
            <p:nvPr/>
          </p:nvSpPr>
          <p:spPr bwMode="auto">
            <a:xfrm>
              <a:off x="4650381" y="3067773"/>
              <a:ext cx="432000" cy="432000"/>
            </a:xfrm>
            <a:custGeom>
              <a:avLst/>
              <a:gdLst>
                <a:gd name="connsiteX0" fmla="*/ 88093 w 431218"/>
                <a:gd name="connsiteY0" fmla="*/ 184589 h 431218"/>
                <a:gd name="connsiteX1" fmla="*/ 88093 w 431218"/>
                <a:gd name="connsiteY1" fmla="*/ 246120 h 431218"/>
                <a:gd name="connsiteX2" fmla="*/ 343461 w 431218"/>
                <a:gd name="connsiteY2" fmla="*/ 246120 h 431218"/>
                <a:gd name="connsiteX3" fmla="*/ 343461 w 431218"/>
                <a:gd name="connsiteY3" fmla="*/ 184589 h 431218"/>
                <a:gd name="connsiteX4" fmla="*/ 215609 w 431218"/>
                <a:gd name="connsiteY4" fmla="*/ 0 h 431218"/>
                <a:gd name="connsiteX5" fmla="*/ 431218 w 431218"/>
                <a:gd name="connsiteY5" fmla="*/ 215609 h 431218"/>
                <a:gd name="connsiteX6" fmla="*/ 215609 w 431218"/>
                <a:gd name="connsiteY6" fmla="*/ 431218 h 431218"/>
                <a:gd name="connsiteX7" fmla="*/ 0 w 431218"/>
                <a:gd name="connsiteY7" fmla="*/ 215609 h 431218"/>
                <a:gd name="connsiteX8" fmla="*/ 215609 w 431218"/>
                <a:gd name="connsiteY8"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218" h="431218">
                  <a:moveTo>
                    <a:pt x="88093" y="184589"/>
                  </a:moveTo>
                  <a:lnTo>
                    <a:pt x="88093" y="246120"/>
                  </a:lnTo>
                  <a:lnTo>
                    <a:pt x="343461" y="246120"/>
                  </a:lnTo>
                  <a:lnTo>
                    <a:pt x="343461" y="184589"/>
                  </a:ln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83" name="tilde">
            <a:extLst>
              <a:ext uri="{FF2B5EF4-FFF2-40B4-BE49-F238E27FC236}">
                <a16:creationId xmlns:a16="http://schemas.microsoft.com/office/drawing/2014/main" id="{6D94C7A0-500A-4FB1-A7D4-8C1C7FD88F92}"/>
              </a:ext>
            </a:extLst>
          </p:cNvPr>
          <p:cNvGrpSpPr/>
          <p:nvPr/>
        </p:nvGrpSpPr>
        <p:grpSpPr>
          <a:xfrm>
            <a:off x="6940276" y="5204588"/>
            <a:ext cx="180000" cy="180000"/>
            <a:chOff x="5385139" y="4399233"/>
            <a:chExt cx="432000" cy="432000"/>
          </a:xfrm>
        </p:grpSpPr>
        <p:sp>
          <p:nvSpPr>
            <p:cNvPr id="84" name="white_circle">
              <a:extLst>
                <a:ext uri="{FF2B5EF4-FFF2-40B4-BE49-F238E27FC236}">
                  <a16:creationId xmlns:a16="http://schemas.microsoft.com/office/drawing/2014/main" id="{98405EFD-BE35-4FB1-9331-1567A9B1EF7F}"/>
                </a:ext>
              </a:extLst>
            </p:cNvPr>
            <p:cNvSpPr/>
            <p:nvPr/>
          </p:nvSpPr>
          <p:spPr>
            <a:xfrm>
              <a:off x="5385139" y="439923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85" name="tilde1">
              <a:extLst>
                <a:ext uri="{FF2B5EF4-FFF2-40B4-BE49-F238E27FC236}">
                  <a16:creationId xmlns:a16="http://schemas.microsoft.com/office/drawing/2014/main" id="{4E6A9242-4F17-422F-8433-FB83382E8596}"/>
                </a:ext>
              </a:extLst>
            </p:cNvPr>
            <p:cNvSpPr>
              <a:spLocks noChangeAspect="1" noChangeArrowheads="1"/>
            </p:cNvSpPr>
            <p:nvPr/>
          </p:nvSpPr>
          <p:spPr bwMode="auto">
            <a:xfrm>
              <a:off x="5385139" y="4399233"/>
              <a:ext cx="432000" cy="432000"/>
            </a:xfrm>
            <a:custGeom>
              <a:avLst/>
              <a:gdLst>
                <a:gd name="connsiteX0" fmla="*/ 308878 w 431218"/>
                <a:gd name="connsiteY0" fmla="*/ 162396 h 431218"/>
                <a:gd name="connsiteX1" fmla="*/ 268780 w 431218"/>
                <a:gd name="connsiteY1" fmla="*/ 196962 h 431218"/>
                <a:gd name="connsiteX2" fmla="*/ 226299 w 431218"/>
                <a:gd name="connsiteY2" fmla="*/ 182659 h 431218"/>
                <a:gd name="connsiteX3" fmla="*/ 164761 w 431218"/>
                <a:gd name="connsiteY3" fmla="*/ 164383 h 431218"/>
                <a:gd name="connsiteX4" fmla="*/ 84563 w 431218"/>
                <a:gd name="connsiteY4" fmla="*/ 237090 h 431218"/>
                <a:gd name="connsiteX5" fmla="*/ 122677 w 431218"/>
                <a:gd name="connsiteY5" fmla="*/ 268477 h 431218"/>
                <a:gd name="connsiteX6" fmla="*/ 161585 w 431218"/>
                <a:gd name="connsiteY6" fmla="*/ 234706 h 431218"/>
                <a:gd name="connsiteX7" fmla="*/ 201684 w 431218"/>
                <a:gd name="connsiteY7" fmla="*/ 246625 h 431218"/>
                <a:gd name="connsiteX8" fmla="*/ 262030 w 431218"/>
                <a:gd name="connsiteY8" fmla="*/ 266491 h 431218"/>
                <a:gd name="connsiteX9" fmla="*/ 346992 w 431218"/>
                <a:gd name="connsiteY9" fmla="*/ 194578 h 431218"/>
                <a:gd name="connsiteX10" fmla="*/ 308878 w 431218"/>
                <a:gd name="connsiteY10" fmla="*/ 162396 h 431218"/>
                <a:gd name="connsiteX11" fmla="*/ 215609 w 431218"/>
                <a:gd name="connsiteY11" fmla="*/ 0 h 431218"/>
                <a:gd name="connsiteX12" fmla="*/ 431218 w 431218"/>
                <a:gd name="connsiteY12" fmla="*/ 215609 h 431218"/>
                <a:gd name="connsiteX13" fmla="*/ 215609 w 431218"/>
                <a:gd name="connsiteY13" fmla="*/ 431218 h 431218"/>
                <a:gd name="connsiteX14" fmla="*/ 0 w 431218"/>
                <a:gd name="connsiteY14" fmla="*/ 215609 h 431218"/>
                <a:gd name="connsiteX15" fmla="*/ 215609 w 431218"/>
                <a:gd name="connsiteY15"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218" h="431218">
                  <a:moveTo>
                    <a:pt x="308878" y="162396"/>
                  </a:moveTo>
                  <a:cubicBezTo>
                    <a:pt x="295777" y="187029"/>
                    <a:pt x="283866" y="196962"/>
                    <a:pt x="268780" y="196962"/>
                  </a:cubicBezTo>
                  <a:cubicBezTo>
                    <a:pt x="259251" y="196962"/>
                    <a:pt x="255281" y="195373"/>
                    <a:pt x="226299" y="182659"/>
                  </a:cubicBezTo>
                  <a:cubicBezTo>
                    <a:pt x="194934" y="169150"/>
                    <a:pt x="178657" y="164383"/>
                    <a:pt x="164761" y="164383"/>
                  </a:cubicBezTo>
                  <a:cubicBezTo>
                    <a:pt x="130617" y="164383"/>
                    <a:pt x="104017" y="188221"/>
                    <a:pt x="84563" y="237090"/>
                  </a:cubicBezTo>
                  <a:lnTo>
                    <a:pt x="122677" y="268477"/>
                  </a:lnTo>
                  <a:cubicBezTo>
                    <a:pt x="136176" y="244242"/>
                    <a:pt x="146895" y="234706"/>
                    <a:pt x="161585" y="234706"/>
                  </a:cubicBezTo>
                  <a:cubicBezTo>
                    <a:pt x="170716" y="234706"/>
                    <a:pt x="182230" y="238679"/>
                    <a:pt x="201684" y="246625"/>
                  </a:cubicBezTo>
                  <a:cubicBezTo>
                    <a:pt x="240988" y="264107"/>
                    <a:pt x="247341" y="266491"/>
                    <a:pt x="262030" y="266491"/>
                  </a:cubicBezTo>
                  <a:cubicBezTo>
                    <a:pt x="301732" y="266491"/>
                    <a:pt x="325156" y="246228"/>
                    <a:pt x="346992" y="194578"/>
                  </a:cubicBezTo>
                  <a:cubicBezTo>
                    <a:pt x="346992" y="194578"/>
                    <a:pt x="346992" y="194578"/>
                    <a:pt x="308878" y="162396"/>
                  </a:cubicBez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86" name="tilde">
            <a:extLst>
              <a:ext uri="{FF2B5EF4-FFF2-40B4-BE49-F238E27FC236}">
                <a16:creationId xmlns:a16="http://schemas.microsoft.com/office/drawing/2014/main" id="{981F5B2E-37B3-401F-960A-FA85DC38FBD9}"/>
              </a:ext>
            </a:extLst>
          </p:cNvPr>
          <p:cNvGrpSpPr/>
          <p:nvPr/>
        </p:nvGrpSpPr>
        <p:grpSpPr>
          <a:xfrm>
            <a:off x="6937292" y="5553178"/>
            <a:ext cx="180000" cy="180000"/>
            <a:chOff x="5385139" y="4399233"/>
            <a:chExt cx="432000" cy="432000"/>
          </a:xfrm>
        </p:grpSpPr>
        <p:sp>
          <p:nvSpPr>
            <p:cNvPr id="87" name="white_circle">
              <a:extLst>
                <a:ext uri="{FF2B5EF4-FFF2-40B4-BE49-F238E27FC236}">
                  <a16:creationId xmlns:a16="http://schemas.microsoft.com/office/drawing/2014/main" id="{1A770AD1-639D-45D3-9748-3048AFEFC151}"/>
                </a:ext>
              </a:extLst>
            </p:cNvPr>
            <p:cNvSpPr/>
            <p:nvPr/>
          </p:nvSpPr>
          <p:spPr>
            <a:xfrm>
              <a:off x="5385139" y="439923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88" name="tilde1">
              <a:extLst>
                <a:ext uri="{FF2B5EF4-FFF2-40B4-BE49-F238E27FC236}">
                  <a16:creationId xmlns:a16="http://schemas.microsoft.com/office/drawing/2014/main" id="{EAB6099F-4F73-4C7A-946F-4D9B663F513F}"/>
                </a:ext>
              </a:extLst>
            </p:cNvPr>
            <p:cNvSpPr>
              <a:spLocks noChangeAspect="1" noChangeArrowheads="1"/>
            </p:cNvSpPr>
            <p:nvPr/>
          </p:nvSpPr>
          <p:spPr bwMode="auto">
            <a:xfrm>
              <a:off x="5385139" y="4399233"/>
              <a:ext cx="432000" cy="432000"/>
            </a:xfrm>
            <a:custGeom>
              <a:avLst/>
              <a:gdLst>
                <a:gd name="connsiteX0" fmla="*/ 308878 w 431218"/>
                <a:gd name="connsiteY0" fmla="*/ 162396 h 431218"/>
                <a:gd name="connsiteX1" fmla="*/ 268780 w 431218"/>
                <a:gd name="connsiteY1" fmla="*/ 196962 h 431218"/>
                <a:gd name="connsiteX2" fmla="*/ 226299 w 431218"/>
                <a:gd name="connsiteY2" fmla="*/ 182659 h 431218"/>
                <a:gd name="connsiteX3" fmla="*/ 164761 w 431218"/>
                <a:gd name="connsiteY3" fmla="*/ 164383 h 431218"/>
                <a:gd name="connsiteX4" fmla="*/ 84563 w 431218"/>
                <a:gd name="connsiteY4" fmla="*/ 237090 h 431218"/>
                <a:gd name="connsiteX5" fmla="*/ 122677 w 431218"/>
                <a:gd name="connsiteY5" fmla="*/ 268477 h 431218"/>
                <a:gd name="connsiteX6" fmla="*/ 161585 w 431218"/>
                <a:gd name="connsiteY6" fmla="*/ 234706 h 431218"/>
                <a:gd name="connsiteX7" fmla="*/ 201684 w 431218"/>
                <a:gd name="connsiteY7" fmla="*/ 246625 h 431218"/>
                <a:gd name="connsiteX8" fmla="*/ 262030 w 431218"/>
                <a:gd name="connsiteY8" fmla="*/ 266491 h 431218"/>
                <a:gd name="connsiteX9" fmla="*/ 346992 w 431218"/>
                <a:gd name="connsiteY9" fmla="*/ 194578 h 431218"/>
                <a:gd name="connsiteX10" fmla="*/ 308878 w 431218"/>
                <a:gd name="connsiteY10" fmla="*/ 162396 h 431218"/>
                <a:gd name="connsiteX11" fmla="*/ 215609 w 431218"/>
                <a:gd name="connsiteY11" fmla="*/ 0 h 431218"/>
                <a:gd name="connsiteX12" fmla="*/ 431218 w 431218"/>
                <a:gd name="connsiteY12" fmla="*/ 215609 h 431218"/>
                <a:gd name="connsiteX13" fmla="*/ 215609 w 431218"/>
                <a:gd name="connsiteY13" fmla="*/ 431218 h 431218"/>
                <a:gd name="connsiteX14" fmla="*/ 0 w 431218"/>
                <a:gd name="connsiteY14" fmla="*/ 215609 h 431218"/>
                <a:gd name="connsiteX15" fmla="*/ 215609 w 431218"/>
                <a:gd name="connsiteY15"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218" h="431218">
                  <a:moveTo>
                    <a:pt x="308878" y="162396"/>
                  </a:moveTo>
                  <a:cubicBezTo>
                    <a:pt x="295777" y="187029"/>
                    <a:pt x="283866" y="196962"/>
                    <a:pt x="268780" y="196962"/>
                  </a:cubicBezTo>
                  <a:cubicBezTo>
                    <a:pt x="259251" y="196962"/>
                    <a:pt x="255281" y="195373"/>
                    <a:pt x="226299" y="182659"/>
                  </a:cubicBezTo>
                  <a:cubicBezTo>
                    <a:pt x="194934" y="169150"/>
                    <a:pt x="178657" y="164383"/>
                    <a:pt x="164761" y="164383"/>
                  </a:cubicBezTo>
                  <a:cubicBezTo>
                    <a:pt x="130617" y="164383"/>
                    <a:pt x="104017" y="188221"/>
                    <a:pt x="84563" y="237090"/>
                  </a:cubicBezTo>
                  <a:lnTo>
                    <a:pt x="122677" y="268477"/>
                  </a:lnTo>
                  <a:cubicBezTo>
                    <a:pt x="136176" y="244242"/>
                    <a:pt x="146895" y="234706"/>
                    <a:pt x="161585" y="234706"/>
                  </a:cubicBezTo>
                  <a:cubicBezTo>
                    <a:pt x="170716" y="234706"/>
                    <a:pt x="182230" y="238679"/>
                    <a:pt x="201684" y="246625"/>
                  </a:cubicBezTo>
                  <a:cubicBezTo>
                    <a:pt x="240988" y="264107"/>
                    <a:pt x="247341" y="266491"/>
                    <a:pt x="262030" y="266491"/>
                  </a:cubicBezTo>
                  <a:cubicBezTo>
                    <a:pt x="301732" y="266491"/>
                    <a:pt x="325156" y="246228"/>
                    <a:pt x="346992" y="194578"/>
                  </a:cubicBezTo>
                  <a:cubicBezTo>
                    <a:pt x="346992" y="194578"/>
                    <a:pt x="346992" y="194578"/>
                    <a:pt x="308878" y="162396"/>
                  </a:cubicBez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27" name="Slide Number Placeholder 26">
            <a:extLst>
              <a:ext uri="{FF2B5EF4-FFF2-40B4-BE49-F238E27FC236}">
                <a16:creationId xmlns:a16="http://schemas.microsoft.com/office/drawing/2014/main" id="{8D5F1F4E-E3AA-49D3-8A48-FD5A56314937}"/>
              </a:ext>
            </a:extLst>
          </p:cNvPr>
          <p:cNvSpPr>
            <a:spLocks noGrp="1"/>
          </p:cNvSpPr>
          <p:nvPr>
            <p:ph type="sldNum" sz="quarter" idx="11"/>
          </p:nvPr>
        </p:nvSpPr>
        <p:spPr/>
        <p:txBody>
          <a:bodyPr/>
          <a:lstStyle/>
          <a:p>
            <a:fld id="{07AB412F-5F68-FF4B-85B7-62534E294F92}" type="slidenum">
              <a:rPr lang="de-DE" smtClean="0"/>
              <a:pPr/>
              <a:t>24</a:t>
            </a:fld>
            <a:endParaRPr lang="de-DE"/>
          </a:p>
        </p:txBody>
      </p:sp>
    </p:spTree>
    <p:extLst>
      <p:ext uri="{BB962C8B-B14F-4D97-AF65-F5344CB8AC3E}">
        <p14:creationId xmlns:p14="http://schemas.microsoft.com/office/powerpoint/2010/main" val="2456151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3B5DC8-FC49-4A70-90DC-55242CE23205}"/>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98688"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63B5DC8-FC49-4A70-90DC-55242CE23205}"/>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B4CE929-560E-41BA-85A6-DAA48016121A}"/>
              </a:ext>
            </a:extLst>
          </p:cNvPr>
          <p:cNvSpPr/>
          <p:nvPr/>
        </p:nvSpPr>
        <p:spPr>
          <a:xfrm>
            <a:off x="0" y="0"/>
            <a:ext cx="11879260"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6" name="TextBox 15">
            <a:extLst>
              <a:ext uri="{FF2B5EF4-FFF2-40B4-BE49-F238E27FC236}">
                <a16:creationId xmlns:a16="http://schemas.microsoft.com/office/drawing/2014/main" id="{4366E224-DFA2-455C-B6BF-15DBF4FD287C}"/>
              </a:ext>
            </a:extLst>
          </p:cNvPr>
          <p:cNvSpPr txBox="1"/>
          <p:nvPr/>
        </p:nvSpPr>
        <p:spPr>
          <a:xfrm>
            <a:off x="561975" y="100874"/>
            <a:ext cx="10956925" cy="582032"/>
          </a:xfrm>
          <a:prstGeom prst="rect">
            <a:avLst/>
          </a:prstGeom>
          <a:noFill/>
          <a:ln w="12700" cap="rnd">
            <a:noFill/>
          </a:ln>
        </p:spPr>
        <p:txBody>
          <a:bodyPr wrap="square" lIns="0" tIns="0" rIns="0" bIns="0" rtlCol="0">
            <a:noAutofit/>
          </a:bodyPr>
          <a:lstStyle/>
          <a:p>
            <a:pPr defTabSz="399964">
              <a:spcBef>
                <a:spcPts val="667"/>
              </a:spcBef>
            </a:pPr>
            <a:r>
              <a:rPr lang="en-US" sz="3600" b="1" spc="-23" dirty="0">
                <a:solidFill>
                  <a:schemeClr val="bg1"/>
                </a:solidFill>
              </a:rPr>
              <a:t>Anthony Ralston | Celtic Glasgow | 2021/2022</a:t>
            </a:r>
          </a:p>
        </p:txBody>
      </p:sp>
      <p:grpSp>
        <p:nvGrpSpPr>
          <p:cNvPr id="44" name="Group 43">
            <a:extLst>
              <a:ext uri="{FF2B5EF4-FFF2-40B4-BE49-F238E27FC236}">
                <a16:creationId xmlns:a16="http://schemas.microsoft.com/office/drawing/2014/main" id="{2FDE6714-77C1-483C-B980-0410DB9DDC43}"/>
              </a:ext>
            </a:extLst>
          </p:cNvPr>
          <p:cNvGrpSpPr/>
          <p:nvPr/>
        </p:nvGrpSpPr>
        <p:grpSpPr>
          <a:xfrm>
            <a:off x="2799169" y="1237991"/>
            <a:ext cx="1694728" cy="1480732"/>
            <a:chOff x="2799169" y="1237991"/>
            <a:chExt cx="1694728" cy="1480732"/>
          </a:xfrm>
        </p:grpSpPr>
        <p:sp>
          <p:nvSpPr>
            <p:cNvPr id="4" name="TextBox 3">
              <a:extLst>
                <a:ext uri="{FF2B5EF4-FFF2-40B4-BE49-F238E27FC236}">
                  <a16:creationId xmlns:a16="http://schemas.microsoft.com/office/drawing/2014/main" id="{2526EE5F-3ECA-407E-8213-E0AA55FF6B21}"/>
                </a:ext>
              </a:extLst>
            </p:cNvPr>
            <p:cNvSpPr txBox="1"/>
            <p:nvPr/>
          </p:nvSpPr>
          <p:spPr>
            <a:xfrm>
              <a:off x="3261523"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Alter</a:t>
              </a:r>
            </a:p>
          </p:txBody>
        </p:sp>
        <p:sp>
          <p:nvSpPr>
            <p:cNvPr id="21" name="TextBox 20">
              <a:extLst>
                <a:ext uri="{FF2B5EF4-FFF2-40B4-BE49-F238E27FC236}">
                  <a16:creationId xmlns:a16="http://schemas.microsoft.com/office/drawing/2014/main" id="{204B6AD0-B152-42E5-9550-82AF44D8A1DA}"/>
                </a:ext>
              </a:extLst>
            </p:cNvPr>
            <p:cNvSpPr txBox="1"/>
            <p:nvPr/>
          </p:nvSpPr>
          <p:spPr>
            <a:xfrm>
              <a:off x="3261523" y="2391464"/>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Liga</a:t>
              </a:r>
            </a:p>
          </p:txBody>
        </p:sp>
        <p:sp>
          <p:nvSpPr>
            <p:cNvPr id="28" name="TextBox 27">
              <a:extLst>
                <a:ext uri="{FF2B5EF4-FFF2-40B4-BE49-F238E27FC236}">
                  <a16:creationId xmlns:a16="http://schemas.microsoft.com/office/drawing/2014/main" id="{85324534-24F9-42A8-A598-56B0251CEF85}"/>
                </a:ext>
              </a:extLst>
            </p:cNvPr>
            <p:cNvSpPr txBox="1"/>
            <p:nvPr/>
          </p:nvSpPr>
          <p:spPr>
            <a:xfrm>
              <a:off x="2799169" y="2023885"/>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Premiership</a:t>
              </a:r>
            </a:p>
          </p:txBody>
        </p:sp>
        <p:sp>
          <p:nvSpPr>
            <p:cNvPr id="32" name="TextBox 31">
              <a:extLst>
                <a:ext uri="{FF2B5EF4-FFF2-40B4-BE49-F238E27FC236}">
                  <a16:creationId xmlns:a16="http://schemas.microsoft.com/office/drawing/2014/main" id="{0FA0C722-C374-4D2F-8ACD-A3DE5C3E35F8}"/>
                </a:ext>
              </a:extLst>
            </p:cNvPr>
            <p:cNvSpPr txBox="1"/>
            <p:nvPr/>
          </p:nvSpPr>
          <p:spPr>
            <a:xfrm>
              <a:off x="2799169" y="123799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23</a:t>
              </a:r>
            </a:p>
          </p:txBody>
        </p:sp>
      </p:grpSp>
      <p:grpSp>
        <p:nvGrpSpPr>
          <p:cNvPr id="43" name="Group 42">
            <a:extLst>
              <a:ext uri="{FF2B5EF4-FFF2-40B4-BE49-F238E27FC236}">
                <a16:creationId xmlns:a16="http://schemas.microsoft.com/office/drawing/2014/main" id="{09701AEB-27BE-4B15-A74A-C23EDEEBF369}"/>
              </a:ext>
            </a:extLst>
          </p:cNvPr>
          <p:cNvGrpSpPr/>
          <p:nvPr/>
        </p:nvGrpSpPr>
        <p:grpSpPr>
          <a:xfrm>
            <a:off x="4896888" y="1220660"/>
            <a:ext cx="1694728" cy="1422502"/>
            <a:chOff x="4851182" y="1220660"/>
            <a:chExt cx="1694728" cy="1422502"/>
          </a:xfrm>
        </p:grpSpPr>
        <p:sp>
          <p:nvSpPr>
            <p:cNvPr id="18" name="TextBox 17">
              <a:extLst>
                <a:ext uri="{FF2B5EF4-FFF2-40B4-BE49-F238E27FC236}">
                  <a16:creationId xmlns:a16="http://schemas.microsoft.com/office/drawing/2014/main" id="{A5404469-E858-42D9-A03A-9C5160D986A5}"/>
                </a:ext>
              </a:extLst>
            </p:cNvPr>
            <p:cNvSpPr txBox="1"/>
            <p:nvPr/>
          </p:nvSpPr>
          <p:spPr>
            <a:xfrm>
              <a:off x="5313536"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Größe</a:t>
              </a:r>
              <a:endParaRPr lang="en-US" sz="1400" spc="-20" dirty="0">
                <a:solidFill>
                  <a:schemeClr val="bg1"/>
                </a:solidFill>
              </a:endParaRPr>
            </a:p>
          </p:txBody>
        </p:sp>
        <p:sp>
          <p:nvSpPr>
            <p:cNvPr id="23" name="TextBox 22">
              <a:extLst>
                <a:ext uri="{FF2B5EF4-FFF2-40B4-BE49-F238E27FC236}">
                  <a16:creationId xmlns:a16="http://schemas.microsoft.com/office/drawing/2014/main" id="{52367BF2-EFD3-4EA0-B93D-8FCE55883FDC}"/>
                </a:ext>
              </a:extLst>
            </p:cNvPr>
            <p:cNvSpPr txBox="1"/>
            <p:nvPr/>
          </p:nvSpPr>
          <p:spPr>
            <a:xfrm>
              <a:off x="4970937" y="2391464"/>
              <a:ext cx="1444664" cy="251698"/>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Gespielte</a:t>
              </a:r>
              <a:r>
                <a:rPr lang="en-US" sz="1400" spc="-20" dirty="0">
                  <a:solidFill>
                    <a:schemeClr val="bg1"/>
                  </a:solidFill>
                </a:rPr>
                <a:t> </a:t>
              </a:r>
              <a:r>
                <a:rPr lang="en-US" sz="1400" spc="-20" dirty="0" err="1">
                  <a:solidFill>
                    <a:schemeClr val="bg1"/>
                  </a:solidFill>
                </a:rPr>
                <a:t>Minuten</a:t>
              </a:r>
              <a:endParaRPr lang="en-US" sz="1400" spc="-20" dirty="0">
                <a:solidFill>
                  <a:schemeClr val="bg1"/>
                </a:solidFill>
              </a:endParaRPr>
            </a:p>
          </p:txBody>
        </p:sp>
        <p:sp>
          <p:nvSpPr>
            <p:cNvPr id="33" name="TextBox 32">
              <a:extLst>
                <a:ext uri="{FF2B5EF4-FFF2-40B4-BE49-F238E27FC236}">
                  <a16:creationId xmlns:a16="http://schemas.microsoft.com/office/drawing/2014/main" id="{D9E309D2-449D-4E22-96FB-41A75EEA9395}"/>
                </a:ext>
              </a:extLst>
            </p:cNvPr>
            <p:cNvSpPr txBox="1"/>
            <p:nvPr/>
          </p:nvSpPr>
          <p:spPr>
            <a:xfrm>
              <a:off x="4851182" y="204254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2367</a:t>
              </a:r>
            </a:p>
          </p:txBody>
        </p:sp>
        <p:sp>
          <p:nvSpPr>
            <p:cNvPr id="36" name="TextBox 35">
              <a:extLst>
                <a:ext uri="{FF2B5EF4-FFF2-40B4-BE49-F238E27FC236}">
                  <a16:creationId xmlns:a16="http://schemas.microsoft.com/office/drawing/2014/main" id="{610D3DD0-3C4E-4D0F-AFAF-F7E90AC161E7}"/>
                </a:ext>
              </a:extLst>
            </p:cNvPr>
            <p:cNvSpPr txBox="1"/>
            <p:nvPr/>
          </p:nvSpPr>
          <p:spPr>
            <a:xfrm>
              <a:off x="4851182" y="1220660"/>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178 cm</a:t>
              </a:r>
            </a:p>
          </p:txBody>
        </p:sp>
      </p:grpSp>
      <p:grpSp>
        <p:nvGrpSpPr>
          <p:cNvPr id="42" name="Group 41">
            <a:extLst>
              <a:ext uri="{FF2B5EF4-FFF2-40B4-BE49-F238E27FC236}">
                <a16:creationId xmlns:a16="http://schemas.microsoft.com/office/drawing/2014/main" id="{1E3F3405-EF33-4448-BFC4-10442CE6DC92}"/>
              </a:ext>
            </a:extLst>
          </p:cNvPr>
          <p:cNvGrpSpPr/>
          <p:nvPr/>
        </p:nvGrpSpPr>
        <p:grpSpPr>
          <a:xfrm>
            <a:off x="6994607" y="1202003"/>
            <a:ext cx="1694728" cy="1516720"/>
            <a:chOff x="7115153" y="1202003"/>
            <a:chExt cx="1694728" cy="1516720"/>
          </a:xfrm>
        </p:grpSpPr>
        <p:sp>
          <p:nvSpPr>
            <p:cNvPr id="19" name="TextBox 18">
              <a:extLst>
                <a:ext uri="{FF2B5EF4-FFF2-40B4-BE49-F238E27FC236}">
                  <a16:creationId xmlns:a16="http://schemas.microsoft.com/office/drawing/2014/main" id="{9730A05E-CC6F-4E28-8676-097514767073}"/>
                </a:ext>
              </a:extLst>
            </p:cNvPr>
            <p:cNvSpPr txBox="1"/>
            <p:nvPr/>
          </p:nvSpPr>
          <p:spPr>
            <a:xfrm>
              <a:off x="7577507"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Position</a:t>
              </a:r>
            </a:p>
          </p:txBody>
        </p:sp>
        <p:sp>
          <p:nvSpPr>
            <p:cNvPr id="25" name="TextBox 24">
              <a:extLst>
                <a:ext uri="{FF2B5EF4-FFF2-40B4-BE49-F238E27FC236}">
                  <a16:creationId xmlns:a16="http://schemas.microsoft.com/office/drawing/2014/main" id="{397B875D-5EDD-4A71-B4F6-482A1937395B}"/>
                </a:ext>
              </a:extLst>
            </p:cNvPr>
            <p:cNvSpPr txBox="1"/>
            <p:nvPr/>
          </p:nvSpPr>
          <p:spPr>
            <a:xfrm>
              <a:off x="7408414" y="2391464"/>
              <a:ext cx="1108206"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Marktwert</a:t>
              </a:r>
              <a:endParaRPr lang="en-US" sz="1400" spc="-20" dirty="0">
                <a:solidFill>
                  <a:schemeClr val="bg1"/>
                </a:solidFill>
              </a:endParaRPr>
            </a:p>
          </p:txBody>
        </p:sp>
        <p:sp>
          <p:nvSpPr>
            <p:cNvPr id="34" name="TextBox 33">
              <a:extLst>
                <a:ext uri="{FF2B5EF4-FFF2-40B4-BE49-F238E27FC236}">
                  <a16:creationId xmlns:a16="http://schemas.microsoft.com/office/drawing/2014/main" id="{318DBEE7-7186-4673-941F-40620B33C155}"/>
                </a:ext>
              </a:extLst>
            </p:cNvPr>
            <p:cNvSpPr txBox="1"/>
            <p:nvPr/>
          </p:nvSpPr>
          <p:spPr>
            <a:xfrm>
              <a:off x="7115153" y="2023884"/>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 Mio. €</a:t>
              </a:r>
            </a:p>
          </p:txBody>
        </p:sp>
        <p:sp>
          <p:nvSpPr>
            <p:cNvPr id="37" name="TextBox 36">
              <a:extLst>
                <a:ext uri="{FF2B5EF4-FFF2-40B4-BE49-F238E27FC236}">
                  <a16:creationId xmlns:a16="http://schemas.microsoft.com/office/drawing/2014/main" id="{4BDEB769-E36D-4971-8092-4293CC717AE9}"/>
                </a:ext>
              </a:extLst>
            </p:cNvPr>
            <p:cNvSpPr txBox="1"/>
            <p:nvPr/>
          </p:nvSpPr>
          <p:spPr>
            <a:xfrm>
              <a:off x="7115153" y="120200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RV</a:t>
              </a:r>
            </a:p>
          </p:txBody>
        </p:sp>
      </p:grpSp>
      <p:grpSp>
        <p:nvGrpSpPr>
          <p:cNvPr id="17" name="Group 16">
            <a:extLst>
              <a:ext uri="{FF2B5EF4-FFF2-40B4-BE49-F238E27FC236}">
                <a16:creationId xmlns:a16="http://schemas.microsoft.com/office/drawing/2014/main" id="{57EFFDCE-5A37-4DDF-A59C-723C674DB71A}"/>
              </a:ext>
            </a:extLst>
          </p:cNvPr>
          <p:cNvGrpSpPr/>
          <p:nvPr/>
        </p:nvGrpSpPr>
        <p:grpSpPr>
          <a:xfrm>
            <a:off x="9092325" y="1202002"/>
            <a:ext cx="1694728" cy="1516721"/>
            <a:chOff x="9092325" y="1202002"/>
            <a:chExt cx="1694728" cy="1516721"/>
          </a:xfrm>
        </p:grpSpPr>
        <p:sp>
          <p:nvSpPr>
            <p:cNvPr id="20" name="TextBox 19">
              <a:extLst>
                <a:ext uri="{FF2B5EF4-FFF2-40B4-BE49-F238E27FC236}">
                  <a16:creationId xmlns:a16="http://schemas.microsoft.com/office/drawing/2014/main" id="{77F3EA58-C750-4D72-829C-CE069A537983}"/>
                </a:ext>
              </a:extLst>
            </p:cNvPr>
            <p:cNvSpPr txBox="1"/>
            <p:nvPr/>
          </p:nvSpPr>
          <p:spPr>
            <a:xfrm>
              <a:off x="9453689" y="1565255"/>
              <a:ext cx="972000"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Nationalität</a:t>
              </a:r>
              <a:endParaRPr lang="en-US" sz="1400" spc="-20" dirty="0">
                <a:solidFill>
                  <a:schemeClr val="bg1"/>
                </a:solidFill>
              </a:endParaRPr>
            </a:p>
          </p:txBody>
        </p:sp>
        <p:sp>
          <p:nvSpPr>
            <p:cNvPr id="26" name="TextBox 25">
              <a:extLst>
                <a:ext uri="{FF2B5EF4-FFF2-40B4-BE49-F238E27FC236}">
                  <a16:creationId xmlns:a16="http://schemas.microsoft.com/office/drawing/2014/main" id="{328CA201-0CB6-469C-B7FA-1CBE5289D39F}"/>
                </a:ext>
              </a:extLst>
            </p:cNvPr>
            <p:cNvSpPr txBox="1"/>
            <p:nvPr/>
          </p:nvSpPr>
          <p:spPr>
            <a:xfrm>
              <a:off x="9433368" y="2391464"/>
              <a:ext cx="107207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Vertragslänge</a:t>
              </a:r>
              <a:endParaRPr lang="en-US" sz="1400" spc="-20" dirty="0">
                <a:solidFill>
                  <a:schemeClr val="bg1"/>
                </a:solidFill>
              </a:endParaRPr>
            </a:p>
          </p:txBody>
        </p:sp>
        <p:sp>
          <p:nvSpPr>
            <p:cNvPr id="35" name="TextBox 34">
              <a:extLst>
                <a:ext uri="{FF2B5EF4-FFF2-40B4-BE49-F238E27FC236}">
                  <a16:creationId xmlns:a16="http://schemas.microsoft.com/office/drawing/2014/main" id="{F47E98DD-E097-4BDA-8944-BBAC680588E7}"/>
                </a:ext>
              </a:extLst>
            </p:cNvPr>
            <p:cNvSpPr txBox="1"/>
            <p:nvPr/>
          </p:nvSpPr>
          <p:spPr>
            <a:xfrm>
              <a:off x="9092325" y="202388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31-05-2025</a:t>
              </a:r>
            </a:p>
          </p:txBody>
        </p:sp>
        <p:sp>
          <p:nvSpPr>
            <p:cNvPr id="38" name="TextBox 37">
              <a:extLst>
                <a:ext uri="{FF2B5EF4-FFF2-40B4-BE49-F238E27FC236}">
                  <a16:creationId xmlns:a16="http://schemas.microsoft.com/office/drawing/2014/main" id="{4D2E8935-7523-47AD-AECD-BF5B5B8F3DE8}"/>
                </a:ext>
              </a:extLst>
            </p:cNvPr>
            <p:cNvSpPr txBox="1"/>
            <p:nvPr/>
          </p:nvSpPr>
          <p:spPr>
            <a:xfrm>
              <a:off x="9092325" y="1202002"/>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err="1">
                  <a:solidFill>
                    <a:schemeClr val="bg1"/>
                  </a:solidFill>
                </a:rPr>
                <a:t>Schottland</a:t>
              </a:r>
              <a:endParaRPr lang="en-US" sz="1800" b="1" spc="-20" dirty="0">
                <a:solidFill>
                  <a:schemeClr val="bg1"/>
                </a:solidFill>
              </a:endParaRPr>
            </a:p>
          </p:txBody>
        </p:sp>
      </p:grpSp>
      <p:cxnSp>
        <p:nvCxnSpPr>
          <p:cNvPr id="39" name="Straight Connector 38">
            <a:extLst>
              <a:ext uri="{FF2B5EF4-FFF2-40B4-BE49-F238E27FC236}">
                <a16:creationId xmlns:a16="http://schemas.microsoft.com/office/drawing/2014/main" id="{B75A01B4-77AB-4895-ABCC-9F609508E7E2}"/>
              </a:ext>
            </a:extLst>
          </p:cNvPr>
          <p:cNvCxnSpPr>
            <a:cxnSpLocks/>
          </p:cNvCxnSpPr>
          <p:nvPr/>
        </p:nvCxnSpPr>
        <p:spPr>
          <a:xfrm>
            <a:off x="-2602" y="890637"/>
            <a:ext cx="11879264" cy="0"/>
          </a:xfrm>
          <a:prstGeom prst="line">
            <a:avLst/>
          </a:prstGeom>
          <a:ln w="381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E2B4790-67D9-4F41-AA3C-295A21913313}"/>
              </a:ext>
            </a:extLst>
          </p:cNvPr>
          <p:cNvSpPr/>
          <p:nvPr/>
        </p:nvSpPr>
        <p:spPr>
          <a:xfrm>
            <a:off x="576589" y="2962096"/>
            <a:ext cx="5884718" cy="3636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46" name="Rectangle 45">
            <a:extLst>
              <a:ext uri="{FF2B5EF4-FFF2-40B4-BE49-F238E27FC236}">
                <a16:creationId xmlns:a16="http://schemas.microsoft.com/office/drawing/2014/main" id="{2FF66E42-56F7-489E-B4D2-F7A895351AF6}"/>
              </a:ext>
            </a:extLst>
          </p:cNvPr>
          <p:cNvSpPr/>
          <p:nvPr/>
        </p:nvSpPr>
        <p:spPr>
          <a:xfrm>
            <a:off x="6789420" y="4951971"/>
            <a:ext cx="4524612" cy="164612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err="1">
                <a:solidFill>
                  <a:schemeClr val="tx1"/>
                </a:solidFill>
              </a:rPr>
              <a:t>Deutliche</a:t>
            </a:r>
            <a:r>
              <a:rPr lang="en-US" sz="1200" spc="-20" dirty="0">
                <a:solidFill>
                  <a:schemeClr val="tx1"/>
                </a:solidFill>
              </a:rPr>
              <a:t> </a:t>
            </a:r>
            <a:r>
              <a:rPr lang="en-US" sz="1200" spc="-20" dirty="0" err="1">
                <a:solidFill>
                  <a:schemeClr val="tx1"/>
                </a:solidFill>
              </a:rPr>
              <a:t>Schwächen</a:t>
            </a:r>
            <a:r>
              <a:rPr lang="en-US" sz="1200" spc="-20" dirty="0">
                <a:solidFill>
                  <a:schemeClr val="tx1"/>
                </a:solidFill>
              </a:rPr>
              <a:t> </a:t>
            </a:r>
            <a:r>
              <a:rPr lang="en-US" sz="1200" spc="-20" dirty="0" err="1">
                <a:solidFill>
                  <a:schemeClr val="tx1"/>
                </a:solidFill>
              </a:rPr>
              <a:t>im</a:t>
            </a:r>
            <a:r>
              <a:rPr lang="en-US" sz="1200" spc="-20" dirty="0">
                <a:solidFill>
                  <a:schemeClr val="tx1"/>
                </a:solidFill>
              </a:rPr>
              <a:t> </a:t>
            </a:r>
            <a:r>
              <a:rPr lang="en-US" sz="1200" spc="-20" dirty="0" err="1">
                <a:solidFill>
                  <a:schemeClr val="tx1"/>
                </a:solidFill>
              </a:rPr>
              <a:t>Zeikampf</a:t>
            </a:r>
            <a:r>
              <a:rPr lang="en-US" sz="1200" spc="-20" dirty="0">
                <a:solidFill>
                  <a:schemeClr val="tx1"/>
                </a:solidFill>
              </a:rPr>
              <a:t>, was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geringer</a:t>
            </a:r>
            <a:r>
              <a:rPr lang="en-US" sz="1200" spc="-20" dirty="0">
                <a:solidFill>
                  <a:schemeClr val="tx1"/>
                </a:solidFill>
              </a:rPr>
              <a:t> </a:t>
            </a:r>
            <a:r>
              <a:rPr lang="en-US" sz="1200" spc="-20" dirty="0" err="1">
                <a:solidFill>
                  <a:schemeClr val="tx1"/>
                </a:solidFill>
              </a:rPr>
              <a:t>Zweikampfquote</a:t>
            </a:r>
            <a:r>
              <a:rPr lang="en-US" sz="1200" spc="-20" dirty="0">
                <a:solidFill>
                  <a:schemeClr val="tx1"/>
                </a:solidFill>
              </a:rPr>
              <a:t> und </a:t>
            </a:r>
            <a:r>
              <a:rPr lang="en-US" sz="1200" spc="-20" dirty="0" err="1">
                <a:solidFill>
                  <a:schemeClr val="tx1"/>
                </a:solidFill>
              </a:rPr>
              <a:t>vielen</a:t>
            </a:r>
            <a:r>
              <a:rPr lang="en-US" sz="1200" spc="-20" dirty="0">
                <a:solidFill>
                  <a:schemeClr val="tx1"/>
                </a:solidFill>
              </a:rPr>
              <a:t> Fouls </a:t>
            </a:r>
            <a:r>
              <a:rPr lang="en-US" sz="1200" spc="-20" dirty="0" err="1">
                <a:solidFill>
                  <a:schemeClr val="tx1"/>
                </a:solidFill>
              </a:rPr>
              <a:t>führt</a:t>
            </a:r>
            <a:endParaRPr lang="en-US" sz="1200" spc="-20" dirty="0">
              <a:solidFill>
                <a:schemeClr val="tx1"/>
              </a:solidFill>
            </a:endParaRPr>
          </a:p>
          <a:p>
            <a:pPr>
              <a:spcBef>
                <a:spcPts val="600"/>
              </a:spcBef>
            </a:pPr>
            <a:r>
              <a:rPr lang="en-US" sz="1200" spc="-20" dirty="0" err="1">
                <a:solidFill>
                  <a:schemeClr val="tx1"/>
                </a:solidFill>
              </a:rPr>
              <a:t>Durch</a:t>
            </a:r>
            <a:r>
              <a:rPr lang="en-US" sz="1200" spc="-20" dirty="0">
                <a:solidFill>
                  <a:schemeClr val="tx1"/>
                </a:solidFill>
              </a:rPr>
              <a:t> </a:t>
            </a:r>
            <a:r>
              <a:rPr lang="en-US" sz="1200" spc="-20" dirty="0" err="1">
                <a:solidFill>
                  <a:schemeClr val="tx1"/>
                </a:solidFill>
              </a:rPr>
              <a:t>langen</a:t>
            </a:r>
            <a:r>
              <a:rPr lang="en-US" sz="1200" spc="-20" dirty="0">
                <a:solidFill>
                  <a:schemeClr val="tx1"/>
                </a:solidFill>
              </a:rPr>
              <a:t> </a:t>
            </a:r>
            <a:r>
              <a:rPr lang="en-US" sz="1200" spc="-20" dirty="0" err="1">
                <a:solidFill>
                  <a:schemeClr val="tx1"/>
                </a:solidFill>
              </a:rPr>
              <a:t>Vertrag</a:t>
            </a:r>
            <a:r>
              <a:rPr lang="en-US" sz="1200" spc="-20" dirty="0">
                <a:solidFill>
                  <a:schemeClr val="tx1"/>
                </a:solidFill>
              </a:rPr>
              <a:t> </a:t>
            </a:r>
            <a:r>
              <a:rPr lang="en-US" sz="1200" spc="-20" dirty="0" err="1">
                <a:solidFill>
                  <a:schemeClr val="tx1"/>
                </a:solidFill>
              </a:rPr>
              <a:t>bei</a:t>
            </a:r>
            <a:r>
              <a:rPr lang="en-US" sz="1200" spc="-20" dirty="0">
                <a:solidFill>
                  <a:schemeClr val="tx1"/>
                </a:solidFill>
              </a:rPr>
              <a:t> Champions League Verein </a:t>
            </a:r>
            <a:r>
              <a:rPr lang="en-US" sz="1200" spc="-20" dirty="0" err="1">
                <a:solidFill>
                  <a:schemeClr val="tx1"/>
                </a:solidFill>
              </a:rPr>
              <a:t>wird</a:t>
            </a:r>
            <a:r>
              <a:rPr lang="en-US" sz="1200" spc="-20" dirty="0">
                <a:solidFill>
                  <a:schemeClr val="tx1"/>
                </a:solidFill>
              </a:rPr>
              <a:t> </a:t>
            </a:r>
            <a:r>
              <a:rPr lang="en-US" sz="1200" spc="-20" dirty="0" err="1">
                <a:solidFill>
                  <a:schemeClr val="tx1"/>
                </a:solidFill>
              </a:rPr>
              <a:t>vermutlich</a:t>
            </a:r>
            <a:r>
              <a:rPr lang="en-US" sz="1200" spc="-20" dirty="0">
                <a:solidFill>
                  <a:schemeClr val="tx1"/>
                </a:solidFill>
              </a:rPr>
              <a:t> </a:t>
            </a:r>
            <a:r>
              <a:rPr lang="en-US" sz="1200" spc="-20" dirty="0" err="1">
                <a:solidFill>
                  <a:schemeClr val="tx1"/>
                </a:solidFill>
              </a:rPr>
              <a:t>hohe</a:t>
            </a:r>
            <a:r>
              <a:rPr lang="en-US" sz="1200" spc="-20" dirty="0">
                <a:solidFill>
                  <a:schemeClr val="tx1"/>
                </a:solidFill>
              </a:rPr>
              <a:t> </a:t>
            </a:r>
            <a:r>
              <a:rPr lang="en-US" sz="1200" spc="-20" dirty="0" err="1">
                <a:solidFill>
                  <a:schemeClr val="tx1"/>
                </a:solidFill>
              </a:rPr>
              <a:t>Ablöse</a:t>
            </a:r>
            <a:r>
              <a:rPr lang="en-US" sz="1200" spc="-20" dirty="0">
                <a:solidFill>
                  <a:schemeClr val="tx1"/>
                </a:solidFill>
              </a:rPr>
              <a:t> </a:t>
            </a:r>
            <a:r>
              <a:rPr lang="en-US" sz="1200" spc="-20" dirty="0" err="1">
                <a:solidFill>
                  <a:schemeClr val="tx1"/>
                </a:solidFill>
              </a:rPr>
              <a:t>fällig</a:t>
            </a:r>
            <a:r>
              <a:rPr lang="en-US" sz="1200" spc="-20" dirty="0">
                <a:solidFill>
                  <a:schemeClr val="tx1"/>
                </a:solidFill>
              </a:rPr>
              <a:t> und </a:t>
            </a:r>
            <a:r>
              <a:rPr lang="en-US" sz="1200" spc="-20" dirty="0" err="1">
                <a:solidFill>
                  <a:schemeClr val="tx1"/>
                </a:solidFill>
              </a:rPr>
              <a:t>viel</a:t>
            </a:r>
            <a:r>
              <a:rPr lang="en-US" sz="1200" spc="-20" dirty="0">
                <a:solidFill>
                  <a:schemeClr val="tx1"/>
                </a:solidFill>
              </a:rPr>
              <a:t> </a:t>
            </a:r>
            <a:r>
              <a:rPr lang="en-US" sz="1200" spc="-20" dirty="0" err="1">
                <a:solidFill>
                  <a:schemeClr val="tx1"/>
                </a:solidFill>
              </a:rPr>
              <a:t>Überzeugungsarbeit</a:t>
            </a:r>
            <a:endParaRPr lang="en-US" sz="1200" spc="-20" dirty="0">
              <a:solidFill>
                <a:schemeClr val="tx1"/>
              </a:solidFill>
            </a:endParaRPr>
          </a:p>
        </p:txBody>
      </p:sp>
      <p:sp>
        <p:nvSpPr>
          <p:cNvPr id="47" name="Rectangle 46">
            <a:extLst>
              <a:ext uri="{FF2B5EF4-FFF2-40B4-BE49-F238E27FC236}">
                <a16:creationId xmlns:a16="http://schemas.microsoft.com/office/drawing/2014/main" id="{4CD1CCBA-7C97-4741-95F7-28257960F884}"/>
              </a:ext>
            </a:extLst>
          </p:cNvPr>
          <p:cNvSpPr/>
          <p:nvPr/>
        </p:nvSpPr>
        <p:spPr>
          <a:xfrm>
            <a:off x="6789420" y="2962098"/>
            <a:ext cx="4524612" cy="173059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err="1">
                <a:solidFill>
                  <a:schemeClr val="tx1"/>
                </a:solidFill>
              </a:rPr>
              <a:t>Ausgezeichnete</a:t>
            </a:r>
            <a:r>
              <a:rPr lang="en-US" sz="1200" spc="-20" dirty="0">
                <a:solidFill>
                  <a:schemeClr val="tx1"/>
                </a:solidFill>
              </a:rPr>
              <a:t> </a:t>
            </a:r>
            <a:r>
              <a:rPr lang="en-US" sz="1200" spc="-20" dirty="0" err="1">
                <a:solidFill>
                  <a:schemeClr val="tx1"/>
                </a:solidFill>
              </a:rPr>
              <a:t>Werte</a:t>
            </a:r>
            <a:r>
              <a:rPr lang="en-US" sz="1200" spc="-20" dirty="0">
                <a:solidFill>
                  <a:schemeClr val="tx1"/>
                </a:solidFill>
              </a:rPr>
              <a:t> </a:t>
            </a:r>
            <a:r>
              <a:rPr lang="en-US" sz="1200" spc="-20" dirty="0" err="1">
                <a:solidFill>
                  <a:schemeClr val="tx1"/>
                </a:solidFill>
              </a:rPr>
              <a:t>mit</a:t>
            </a:r>
            <a:r>
              <a:rPr lang="en-US" sz="1200" spc="-20" dirty="0">
                <a:solidFill>
                  <a:schemeClr val="tx1"/>
                </a:solidFill>
              </a:rPr>
              <a:t> dem Ball – </a:t>
            </a:r>
            <a:r>
              <a:rPr lang="en-US" sz="1200" spc="-20" dirty="0" err="1">
                <a:solidFill>
                  <a:schemeClr val="tx1"/>
                </a:solidFill>
              </a:rPr>
              <a:t>hohe</a:t>
            </a:r>
            <a:r>
              <a:rPr lang="en-US" sz="1200" spc="-20" dirty="0">
                <a:solidFill>
                  <a:schemeClr val="tx1"/>
                </a:solidFill>
              </a:rPr>
              <a:t> </a:t>
            </a:r>
            <a:r>
              <a:rPr lang="en-US" sz="1200" spc="-20" dirty="0" err="1">
                <a:solidFill>
                  <a:schemeClr val="tx1"/>
                </a:solidFill>
              </a:rPr>
              <a:t>Passsicherheit</a:t>
            </a:r>
            <a:r>
              <a:rPr lang="en-US" sz="1200" spc="-20" dirty="0">
                <a:solidFill>
                  <a:schemeClr val="tx1"/>
                </a:solidFill>
              </a:rPr>
              <a:t> </a:t>
            </a:r>
            <a:r>
              <a:rPr lang="en-US" sz="1200" spc="-20" dirty="0" err="1">
                <a:solidFill>
                  <a:schemeClr val="tx1"/>
                </a:solidFill>
              </a:rPr>
              <a:t>sowie</a:t>
            </a:r>
            <a:r>
              <a:rPr lang="en-US" sz="1200" spc="-20" dirty="0">
                <a:solidFill>
                  <a:schemeClr val="tx1"/>
                </a:solidFill>
              </a:rPr>
              <a:t> </a:t>
            </a:r>
            <a:r>
              <a:rPr lang="en-US" sz="1200" spc="-20" dirty="0" err="1">
                <a:solidFill>
                  <a:schemeClr val="tx1"/>
                </a:solidFill>
              </a:rPr>
              <a:t>hohe</a:t>
            </a:r>
            <a:r>
              <a:rPr lang="en-US" sz="1200" spc="-20" dirty="0">
                <a:solidFill>
                  <a:schemeClr val="tx1"/>
                </a:solidFill>
              </a:rPr>
              <a:t> </a:t>
            </a:r>
            <a:r>
              <a:rPr lang="en-US" sz="1200" spc="-20" dirty="0" err="1">
                <a:solidFill>
                  <a:schemeClr val="tx1"/>
                </a:solidFill>
              </a:rPr>
              <a:t>Werte</a:t>
            </a:r>
            <a:r>
              <a:rPr lang="en-US" sz="1200" spc="-20" dirty="0">
                <a:solidFill>
                  <a:schemeClr val="tx1"/>
                </a:solidFill>
              </a:rPr>
              <a:t> </a:t>
            </a:r>
            <a:r>
              <a:rPr lang="en-US" sz="1200" spc="-20" dirty="0" err="1">
                <a:solidFill>
                  <a:schemeClr val="tx1"/>
                </a:solidFill>
              </a:rPr>
              <a:t>für</a:t>
            </a:r>
            <a:r>
              <a:rPr lang="en-US" sz="1200" spc="-20" dirty="0">
                <a:solidFill>
                  <a:schemeClr val="tx1"/>
                </a:solidFill>
              </a:rPr>
              <a:t> progressive </a:t>
            </a:r>
            <a:r>
              <a:rPr lang="en-US" sz="1200" spc="-20" dirty="0" err="1">
                <a:solidFill>
                  <a:schemeClr val="tx1"/>
                </a:solidFill>
              </a:rPr>
              <a:t>Pässe</a:t>
            </a:r>
            <a:r>
              <a:rPr lang="en-US" sz="1200" spc="-20" dirty="0">
                <a:solidFill>
                  <a:schemeClr val="tx1"/>
                </a:solidFill>
              </a:rPr>
              <a:t>, progressive </a:t>
            </a:r>
            <a:r>
              <a:rPr lang="en-US" sz="1200" spc="-20" dirty="0" err="1">
                <a:solidFill>
                  <a:schemeClr val="tx1"/>
                </a:solidFill>
              </a:rPr>
              <a:t>Läufe</a:t>
            </a:r>
            <a:r>
              <a:rPr lang="en-US" sz="1200" spc="-20" dirty="0">
                <a:solidFill>
                  <a:schemeClr val="tx1"/>
                </a:solidFill>
              </a:rPr>
              <a:t> </a:t>
            </a:r>
            <a:r>
              <a:rPr lang="en-US" sz="1200" spc="-20" dirty="0" err="1">
                <a:solidFill>
                  <a:schemeClr val="tx1"/>
                </a:solidFill>
              </a:rPr>
              <a:t>sowie</a:t>
            </a:r>
            <a:r>
              <a:rPr lang="en-US" sz="1200" spc="-20" dirty="0">
                <a:solidFill>
                  <a:schemeClr val="tx1"/>
                </a:solidFill>
              </a:rPr>
              <a:t> </a:t>
            </a:r>
            <a:r>
              <a:rPr lang="en-US" sz="1200" spc="-20" dirty="0" err="1">
                <a:solidFill>
                  <a:schemeClr val="tx1"/>
                </a:solidFill>
              </a:rPr>
              <a:t>Pässe</a:t>
            </a:r>
            <a:r>
              <a:rPr lang="en-US" sz="1200" spc="-20" dirty="0">
                <a:solidFill>
                  <a:schemeClr val="tx1"/>
                </a:solidFill>
              </a:rPr>
              <a:t> in </a:t>
            </a:r>
            <a:r>
              <a:rPr lang="en-US" sz="1200" spc="-20" dirty="0" err="1">
                <a:solidFill>
                  <a:schemeClr val="tx1"/>
                </a:solidFill>
              </a:rPr>
              <a:t>Strafraumnähe</a:t>
            </a:r>
            <a:endParaRPr lang="en-US" sz="1200" spc="-20" dirty="0">
              <a:solidFill>
                <a:schemeClr val="tx1"/>
              </a:solidFill>
            </a:endParaRPr>
          </a:p>
          <a:p>
            <a:pPr>
              <a:spcBef>
                <a:spcPts val="600"/>
              </a:spcBef>
            </a:pPr>
            <a:r>
              <a:rPr lang="en-US" sz="1200" spc="-20" dirty="0" err="1">
                <a:solidFill>
                  <a:schemeClr val="tx1"/>
                </a:solidFill>
              </a:rPr>
              <a:t>Trotz</a:t>
            </a:r>
            <a:r>
              <a:rPr lang="en-US" sz="1200" spc="-20" dirty="0">
                <a:solidFill>
                  <a:schemeClr val="tx1"/>
                </a:solidFill>
              </a:rPr>
              <a:t> </a:t>
            </a:r>
            <a:r>
              <a:rPr lang="en-US" sz="1200" spc="-20" dirty="0" err="1">
                <a:solidFill>
                  <a:schemeClr val="tx1"/>
                </a:solidFill>
              </a:rPr>
              <a:t>unterdurchschnittlicher</a:t>
            </a:r>
            <a:r>
              <a:rPr lang="en-US" sz="1200" spc="-20" dirty="0">
                <a:solidFill>
                  <a:schemeClr val="tx1"/>
                </a:solidFill>
              </a:rPr>
              <a:t> </a:t>
            </a:r>
            <a:r>
              <a:rPr lang="en-US" sz="1200" spc="-20" dirty="0" err="1">
                <a:solidFill>
                  <a:schemeClr val="tx1"/>
                </a:solidFill>
              </a:rPr>
              <a:t>Größe</a:t>
            </a:r>
            <a:r>
              <a:rPr lang="en-US" sz="1200" spc="-20" dirty="0">
                <a:solidFill>
                  <a:schemeClr val="tx1"/>
                </a:solidFill>
              </a:rPr>
              <a:t> </a:t>
            </a:r>
            <a:r>
              <a:rPr lang="en-US" sz="1200" spc="-20" dirty="0" err="1">
                <a:solidFill>
                  <a:schemeClr val="tx1"/>
                </a:solidFill>
              </a:rPr>
              <a:t>sehr</a:t>
            </a:r>
            <a:r>
              <a:rPr lang="en-US" sz="1200" spc="-20" dirty="0">
                <a:solidFill>
                  <a:schemeClr val="tx1"/>
                </a:solidFill>
              </a:rPr>
              <a:t> </a:t>
            </a:r>
            <a:r>
              <a:rPr lang="en-US" sz="1200" spc="-20" dirty="0" err="1">
                <a:solidFill>
                  <a:schemeClr val="tx1"/>
                </a:solidFill>
              </a:rPr>
              <a:t>gute</a:t>
            </a:r>
            <a:r>
              <a:rPr lang="en-US" sz="1200" spc="-20" dirty="0">
                <a:solidFill>
                  <a:schemeClr val="tx1"/>
                </a:solidFill>
              </a:rPr>
              <a:t> </a:t>
            </a:r>
            <a:r>
              <a:rPr lang="en-US" sz="1200" spc="-20" dirty="0" err="1">
                <a:solidFill>
                  <a:schemeClr val="tx1"/>
                </a:solidFill>
              </a:rPr>
              <a:t>Erfolgsquote</a:t>
            </a:r>
            <a:r>
              <a:rPr lang="en-US" sz="1200" spc="-20" dirty="0">
                <a:solidFill>
                  <a:schemeClr val="tx1"/>
                </a:solidFill>
              </a:rPr>
              <a:t> in </a:t>
            </a:r>
            <a:r>
              <a:rPr lang="en-US" sz="1200" spc="-20" dirty="0" err="1">
                <a:solidFill>
                  <a:schemeClr val="tx1"/>
                </a:solidFill>
              </a:rPr>
              <a:t>Kopfballduellen</a:t>
            </a:r>
            <a:endParaRPr lang="en-US" sz="1200" spc="-20" dirty="0">
              <a:solidFill>
                <a:schemeClr val="tx1"/>
              </a:solidFill>
            </a:endParaRPr>
          </a:p>
          <a:p>
            <a:pPr>
              <a:spcBef>
                <a:spcPts val="600"/>
              </a:spcBef>
            </a:pPr>
            <a:r>
              <a:rPr lang="en-US" sz="1200" spc="-20" dirty="0">
                <a:solidFill>
                  <a:schemeClr val="tx1"/>
                </a:solidFill>
              </a:rPr>
              <a:t>Sehr </a:t>
            </a:r>
            <a:r>
              <a:rPr lang="en-US" sz="1200" spc="-20" dirty="0" err="1">
                <a:solidFill>
                  <a:schemeClr val="tx1"/>
                </a:solidFill>
              </a:rPr>
              <a:t>aktiv</a:t>
            </a:r>
            <a:r>
              <a:rPr lang="en-US" sz="1200" spc="-20" dirty="0">
                <a:solidFill>
                  <a:schemeClr val="tx1"/>
                </a:solidFill>
              </a:rPr>
              <a:t> </a:t>
            </a:r>
            <a:r>
              <a:rPr lang="en-US" sz="1200" spc="-20" dirty="0" err="1">
                <a:solidFill>
                  <a:schemeClr val="tx1"/>
                </a:solidFill>
              </a:rPr>
              <a:t>gegen</a:t>
            </a:r>
            <a:r>
              <a:rPr lang="en-US" sz="1200" spc="-20" dirty="0">
                <a:solidFill>
                  <a:schemeClr val="tx1"/>
                </a:solidFill>
              </a:rPr>
              <a:t> den Ball, was gut </a:t>
            </a:r>
            <a:r>
              <a:rPr lang="en-US" sz="1200" spc="-20" dirty="0" err="1">
                <a:solidFill>
                  <a:schemeClr val="tx1"/>
                </a:solidFill>
              </a:rPr>
              <a:t>zum</a:t>
            </a:r>
            <a:r>
              <a:rPr lang="en-US" sz="1200" spc="-20" dirty="0">
                <a:solidFill>
                  <a:schemeClr val="tx1"/>
                </a:solidFill>
              </a:rPr>
              <a:t> </a:t>
            </a:r>
            <a:r>
              <a:rPr lang="en-US" sz="1200" spc="-20" dirty="0" err="1">
                <a:solidFill>
                  <a:schemeClr val="tx1"/>
                </a:solidFill>
              </a:rPr>
              <a:t>Spielstil</a:t>
            </a:r>
            <a:r>
              <a:rPr lang="en-US" sz="1200" spc="-20" dirty="0">
                <a:solidFill>
                  <a:schemeClr val="tx1"/>
                </a:solidFill>
              </a:rPr>
              <a:t> des HSV </a:t>
            </a:r>
            <a:r>
              <a:rPr lang="en-US" sz="1200" spc="-20" dirty="0" err="1">
                <a:solidFill>
                  <a:schemeClr val="tx1"/>
                </a:solidFill>
              </a:rPr>
              <a:t>passt</a:t>
            </a:r>
            <a:endParaRPr lang="en-US" sz="1200" spc="-20" dirty="0">
              <a:solidFill>
                <a:schemeClr val="tx1"/>
              </a:solidFill>
            </a:endParaRPr>
          </a:p>
        </p:txBody>
      </p:sp>
      <p:graphicFrame>
        <p:nvGraphicFramePr>
          <p:cNvPr id="49" name="Table 49">
            <a:extLst>
              <a:ext uri="{FF2B5EF4-FFF2-40B4-BE49-F238E27FC236}">
                <a16:creationId xmlns:a16="http://schemas.microsoft.com/office/drawing/2014/main" id="{EC770417-3066-4E81-BF00-20BA9D1F6E1E}"/>
              </a:ext>
            </a:extLst>
          </p:cNvPr>
          <p:cNvGraphicFramePr>
            <a:graphicFrameLocks noGrp="1"/>
          </p:cNvGraphicFramePr>
          <p:nvPr>
            <p:extLst>
              <p:ext uri="{D42A27DB-BD31-4B8C-83A1-F6EECF244321}">
                <p14:modId xmlns:p14="http://schemas.microsoft.com/office/powerpoint/2010/main" val="427941529"/>
              </p:ext>
            </p:extLst>
          </p:nvPr>
        </p:nvGraphicFramePr>
        <p:xfrm>
          <a:off x="680762" y="3322320"/>
          <a:ext cx="1344807" cy="3000540"/>
        </p:xfrm>
        <a:graphic>
          <a:graphicData uri="http://schemas.openxmlformats.org/drawingml/2006/table">
            <a:tbl>
              <a:tblPr firstRow="1" bandRow="1">
                <a:tableStyleId>{5C22544A-7EE6-4342-B048-85BDC9FD1C3A}</a:tableStyleId>
              </a:tblPr>
              <a:tblGrid>
                <a:gridCol w="1344807">
                  <a:extLst>
                    <a:ext uri="{9D8B030D-6E8A-4147-A177-3AD203B41FA5}">
                      <a16:colId xmlns:a16="http://schemas.microsoft.com/office/drawing/2014/main" val="2884913626"/>
                    </a:ext>
                  </a:extLst>
                </a:gridCol>
              </a:tblGrid>
              <a:tr h="300054">
                <a:tc>
                  <a:txBody>
                    <a:bodyPr/>
                    <a:lstStyle/>
                    <a:p>
                      <a:r>
                        <a:rPr lang="en-US" sz="1200" b="0" dirty="0">
                          <a:solidFill>
                            <a:schemeClr val="tx1"/>
                          </a:solidFill>
                        </a:rPr>
                        <a:t>Short/Med Pass %</a:t>
                      </a:r>
                    </a:p>
                  </a:txBody>
                  <a:tcPr marL="0" marR="0" marT="0" marB="0" anchor="ctr">
                    <a:solidFill>
                      <a:schemeClr val="bg1"/>
                    </a:solidFill>
                  </a:tcPr>
                </a:tc>
                <a:extLst>
                  <a:ext uri="{0D108BD9-81ED-4DB2-BD59-A6C34878D82A}">
                    <a16:rowId xmlns:a16="http://schemas.microsoft.com/office/drawing/2014/main" val="3987868455"/>
                  </a:ext>
                </a:extLst>
              </a:tr>
              <a:tr h="300054">
                <a:tc>
                  <a:txBody>
                    <a:bodyPr/>
                    <a:lstStyle/>
                    <a:p>
                      <a:r>
                        <a:rPr lang="en-US" sz="1200" b="0" dirty="0">
                          <a:solidFill>
                            <a:schemeClr val="tx1"/>
                          </a:solidFill>
                        </a:rPr>
                        <a:t>Turnovers</a:t>
                      </a:r>
                    </a:p>
                  </a:txBody>
                  <a:tcPr marL="0" marR="0" marT="0" marB="0" anchor="ctr">
                    <a:solidFill>
                      <a:schemeClr val="bg1"/>
                    </a:solidFill>
                  </a:tcPr>
                </a:tc>
                <a:extLst>
                  <a:ext uri="{0D108BD9-81ED-4DB2-BD59-A6C34878D82A}">
                    <a16:rowId xmlns:a16="http://schemas.microsoft.com/office/drawing/2014/main" val="4199419356"/>
                  </a:ext>
                </a:extLst>
              </a:tr>
              <a:tr h="300054">
                <a:tc>
                  <a:txBody>
                    <a:bodyPr/>
                    <a:lstStyle/>
                    <a:p>
                      <a:r>
                        <a:rPr lang="en-US" sz="1200" b="0" dirty="0">
                          <a:solidFill>
                            <a:schemeClr val="tx1"/>
                          </a:solidFill>
                        </a:rPr>
                        <a:t>Progressive Passes</a:t>
                      </a:r>
                    </a:p>
                  </a:txBody>
                  <a:tcPr marL="0" marR="0" marT="0" marB="0" anchor="ctr">
                    <a:solidFill>
                      <a:schemeClr val="bg1"/>
                    </a:solidFill>
                  </a:tcPr>
                </a:tc>
                <a:extLst>
                  <a:ext uri="{0D108BD9-81ED-4DB2-BD59-A6C34878D82A}">
                    <a16:rowId xmlns:a16="http://schemas.microsoft.com/office/drawing/2014/main" val="2136525633"/>
                  </a:ext>
                </a:extLst>
              </a:tr>
              <a:tr h="300054">
                <a:tc>
                  <a:txBody>
                    <a:bodyPr/>
                    <a:lstStyle/>
                    <a:p>
                      <a:r>
                        <a:rPr lang="en-US" sz="1200" b="0" dirty="0">
                          <a:solidFill>
                            <a:schemeClr val="tx1"/>
                          </a:solidFill>
                        </a:rPr>
                        <a:t>Progressive Runs</a:t>
                      </a:r>
                    </a:p>
                  </a:txBody>
                  <a:tcPr marL="0" marR="0" marT="0" marB="0" anchor="ctr">
                    <a:solidFill>
                      <a:schemeClr val="bg1"/>
                    </a:solidFill>
                  </a:tcPr>
                </a:tc>
                <a:extLst>
                  <a:ext uri="{0D108BD9-81ED-4DB2-BD59-A6C34878D82A}">
                    <a16:rowId xmlns:a16="http://schemas.microsoft.com/office/drawing/2014/main" val="1687089279"/>
                  </a:ext>
                </a:extLst>
              </a:tr>
              <a:tr h="300054">
                <a:tc>
                  <a:txBody>
                    <a:bodyPr/>
                    <a:lstStyle/>
                    <a:p>
                      <a:r>
                        <a:rPr lang="en-US" sz="1200" b="0" dirty="0">
                          <a:solidFill>
                            <a:schemeClr val="tx1"/>
                          </a:solidFill>
                        </a:rPr>
                        <a:t>Successful Dribbles</a:t>
                      </a:r>
                    </a:p>
                  </a:txBody>
                  <a:tcPr marL="0" marR="0" marT="0" marB="0" anchor="ctr">
                    <a:solidFill>
                      <a:schemeClr val="bg1"/>
                    </a:solidFill>
                  </a:tcPr>
                </a:tc>
                <a:extLst>
                  <a:ext uri="{0D108BD9-81ED-4DB2-BD59-A6C34878D82A}">
                    <a16:rowId xmlns:a16="http://schemas.microsoft.com/office/drawing/2014/main" val="2926446014"/>
                  </a:ext>
                </a:extLst>
              </a:tr>
              <a:tr h="300054">
                <a:tc>
                  <a:txBody>
                    <a:bodyPr/>
                    <a:lstStyle/>
                    <a:p>
                      <a:r>
                        <a:rPr lang="en-US" sz="1200" b="0" dirty="0">
                          <a:solidFill>
                            <a:schemeClr val="tx1"/>
                          </a:solidFill>
                        </a:rPr>
                        <a:t>Deep Completions</a:t>
                      </a:r>
                    </a:p>
                  </a:txBody>
                  <a:tcPr marL="0" marR="0" marT="0" marB="0" anchor="ctr">
                    <a:solidFill>
                      <a:schemeClr val="bg1"/>
                    </a:solidFill>
                  </a:tcPr>
                </a:tc>
                <a:extLst>
                  <a:ext uri="{0D108BD9-81ED-4DB2-BD59-A6C34878D82A}">
                    <a16:rowId xmlns:a16="http://schemas.microsoft.com/office/drawing/2014/main" val="194441595"/>
                  </a:ext>
                </a:extLst>
              </a:tr>
              <a:tr h="300054">
                <a:tc>
                  <a:txBody>
                    <a:bodyPr/>
                    <a:lstStyle/>
                    <a:p>
                      <a:r>
                        <a:rPr lang="en-US" sz="1200" b="0" dirty="0">
                          <a:solidFill>
                            <a:schemeClr val="tx1"/>
                          </a:solidFill>
                        </a:rPr>
                        <a:t>Def Duels won %</a:t>
                      </a:r>
                    </a:p>
                  </a:txBody>
                  <a:tcPr marL="0" marR="0" marT="0" marB="0" anchor="ctr">
                    <a:solidFill>
                      <a:schemeClr val="bg1"/>
                    </a:solidFill>
                  </a:tcPr>
                </a:tc>
                <a:extLst>
                  <a:ext uri="{0D108BD9-81ED-4DB2-BD59-A6C34878D82A}">
                    <a16:rowId xmlns:a16="http://schemas.microsoft.com/office/drawing/2014/main" val="383067142"/>
                  </a:ext>
                </a:extLst>
              </a:tr>
              <a:tr h="300054">
                <a:tc>
                  <a:txBody>
                    <a:bodyPr/>
                    <a:lstStyle/>
                    <a:p>
                      <a:r>
                        <a:rPr lang="en-US" sz="1200" b="0" dirty="0">
                          <a:solidFill>
                            <a:schemeClr val="tx1"/>
                          </a:solidFill>
                        </a:rPr>
                        <a:t>Fouls</a:t>
                      </a:r>
                    </a:p>
                  </a:txBody>
                  <a:tcPr marL="0" marR="0" marT="0" marB="0" anchor="ctr">
                    <a:solidFill>
                      <a:schemeClr val="bg1"/>
                    </a:solidFill>
                  </a:tcPr>
                </a:tc>
                <a:extLst>
                  <a:ext uri="{0D108BD9-81ED-4DB2-BD59-A6C34878D82A}">
                    <a16:rowId xmlns:a16="http://schemas.microsoft.com/office/drawing/2014/main" val="532084651"/>
                  </a:ext>
                </a:extLst>
              </a:tr>
              <a:tr h="300054">
                <a:tc>
                  <a:txBody>
                    <a:bodyPr/>
                    <a:lstStyle/>
                    <a:p>
                      <a:r>
                        <a:rPr lang="en-US" sz="1200" b="0" dirty="0" err="1">
                          <a:solidFill>
                            <a:schemeClr val="tx1"/>
                          </a:solidFill>
                        </a:rPr>
                        <a:t>PAdj</a:t>
                      </a:r>
                      <a:r>
                        <a:rPr lang="en-US" sz="1200" b="0" dirty="0">
                          <a:solidFill>
                            <a:schemeClr val="tx1"/>
                          </a:solidFill>
                        </a:rPr>
                        <a:t>. Interceptions</a:t>
                      </a:r>
                    </a:p>
                  </a:txBody>
                  <a:tcPr marL="0" marR="0" marT="0" marB="0" anchor="ctr">
                    <a:solidFill>
                      <a:schemeClr val="bg1"/>
                    </a:solidFill>
                  </a:tcPr>
                </a:tc>
                <a:extLst>
                  <a:ext uri="{0D108BD9-81ED-4DB2-BD59-A6C34878D82A}">
                    <a16:rowId xmlns:a16="http://schemas.microsoft.com/office/drawing/2014/main" val="4283546121"/>
                  </a:ext>
                </a:extLst>
              </a:tr>
              <a:tr h="300054">
                <a:tc>
                  <a:txBody>
                    <a:bodyPr/>
                    <a:lstStyle/>
                    <a:p>
                      <a:r>
                        <a:rPr lang="en-US" sz="1200" b="0" dirty="0">
                          <a:solidFill>
                            <a:schemeClr val="tx1"/>
                          </a:solidFill>
                        </a:rPr>
                        <a:t>Aerial Wins %</a:t>
                      </a:r>
                    </a:p>
                  </a:txBody>
                  <a:tcPr marL="0" marR="0" marT="0" marB="0" anchor="ctr">
                    <a:solidFill>
                      <a:schemeClr val="bg1"/>
                    </a:solidFill>
                  </a:tcPr>
                </a:tc>
                <a:extLst>
                  <a:ext uri="{0D108BD9-81ED-4DB2-BD59-A6C34878D82A}">
                    <a16:rowId xmlns:a16="http://schemas.microsoft.com/office/drawing/2014/main" val="1495238808"/>
                  </a:ext>
                </a:extLst>
              </a:tr>
            </a:tbl>
          </a:graphicData>
        </a:graphic>
      </p:graphicFrame>
      <p:sp>
        <p:nvSpPr>
          <p:cNvPr id="2" name="TextBox 1">
            <a:extLst>
              <a:ext uri="{FF2B5EF4-FFF2-40B4-BE49-F238E27FC236}">
                <a16:creationId xmlns:a16="http://schemas.microsoft.com/office/drawing/2014/main" id="{6C8E546E-F8AF-4278-AFE0-EFDEF2A72094}"/>
              </a:ext>
            </a:extLst>
          </p:cNvPr>
          <p:cNvSpPr txBox="1"/>
          <p:nvPr/>
        </p:nvSpPr>
        <p:spPr>
          <a:xfrm>
            <a:off x="680762" y="3040566"/>
            <a:ext cx="5304474" cy="308601"/>
          </a:xfrm>
          <a:prstGeom prst="rect">
            <a:avLst/>
          </a:prstGeom>
          <a:noFill/>
          <a:ln w="12700" cap="rnd">
            <a:noFill/>
          </a:ln>
        </p:spPr>
        <p:txBody>
          <a:bodyPr wrap="square" lIns="0" tIns="0" rIns="0" bIns="0" rtlCol="0">
            <a:noAutofit/>
          </a:bodyPr>
          <a:lstStyle/>
          <a:p>
            <a:pPr defTabSz="360000">
              <a:spcBef>
                <a:spcPts val="600"/>
              </a:spcBef>
            </a:pPr>
            <a:r>
              <a:rPr lang="en-US" sz="1400" b="1" i="1" spc="-20" dirty="0"/>
              <a:t>Percentile Ranking </a:t>
            </a:r>
            <a:r>
              <a:rPr lang="en-US" sz="1400" b="1" i="1" spc="-20" dirty="0" err="1"/>
              <a:t>Außenverteidiger</a:t>
            </a:r>
            <a:r>
              <a:rPr lang="en-US" sz="1400" b="1" i="1" spc="-20" dirty="0"/>
              <a:t> | Premiership 2021/2022</a:t>
            </a:r>
          </a:p>
        </p:txBody>
      </p:sp>
      <p:grpSp>
        <p:nvGrpSpPr>
          <p:cNvPr id="11" name="Group 10">
            <a:extLst>
              <a:ext uri="{FF2B5EF4-FFF2-40B4-BE49-F238E27FC236}">
                <a16:creationId xmlns:a16="http://schemas.microsoft.com/office/drawing/2014/main" id="{E2090278-F395-42C5-AEE1-7B54F70BEA1D}"/>
              </a:ext>
            </a:extLst>
          </p:cNvPr>
          <p:cNvGrpSpPr/>
          <p:nvPr/>
        </p:nvGrpSpPr>
        <p:grpSpPr>
          <a:xfrm>
            <a:off x="2145515" y="6338235"/>
            <a:ext cx="4078422" cy="215332"/>
            <a:chOff x="2145515" y="6292515"/>
            <a:chExt cx="4078422" cy="215332"/>
          </a:xfrm>
        </p:grpSpPr>
        <p:sp>
          <p:nvSpPr>
            <p:cNvPr id="3" name="TextBox 2">
              <a:extLst>
                <a:ext uri="{FF2B5EF4-FFF2-40B4-BE49-F238E27FC236}">
                  <a16:creationId xmlns:a16="http://schemas.microsoft.com/office/drawing/2014/main" id="{459083CE-F70C-4861-9FBA-243B7083D627}"/>
                </a:ext>
              </a:extLst>
            </p:cNvPr>
            <p:cNvSpPr txBox="1"/>
            <p:nvPr/>
          </p:nvSpPr>
          <p:spPr>
            <a:xfrm>
              <a:off x="2145515" y="6292515"/>
              <a:ext cx="130248"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0</a:t>
              </a:r>
            </a:p>
          </p:txBody>
        </p:sp>
        <p:sp>
          <p:nvSpPr>
            <p:cNvPr id="41" name="TextBox 40">
              <a:extLst>
                <a:ext uri="{FF2B5EF4-FFF2-40B4-BE49-F238E27FC236}">
                  <a16:creationId xmlns:a16="http://schemas.microsoft.com/office/drawing/2014/main" id="{9E4BD489-28C5-4625-9013-C1204F76B8FF}"/>
                </a:ext>
              </a:extLst>
            </p:cNvPr>
            <p:cNvSpPr txBox="1"/>
            <p:nvPr/>
          </p:nvSpPr>
          <p:spPr>
            <a:xfrm>
              <a:off x="3032080"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25</a:t>
              </a:r>
            </a:p>
          </p:txBody>
        </p:sp>
        <p:sp>
          <p:nvSpPr>
            <p:cNvPr id="45" name="TextBox 44">
              <a:extLst>
                <a:ext uri="{FF2B5EF4-FFF2-40B4-BE49-F238E27FC236}">
                  <a16:creationId xmlns:a16="http://schemas.microsoft.com/office/drawing/2014/main" id="{204DEB1C-C7B6-4EA2-A271-26CAF6F0657C}"/>
                </a:ext>
              </a:extLst>
            </p:cNvPr>
            <p:cNvSpPr txBox="1"/>
            <p:nvPr/>
          </p:nvSpPr>
          <p:spPr>
            <a:xfrm>
              <a:off x="4005082"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50</a:t>
              </a:r>
            </a:p>
          </p:txBody>
        </p:sp>
        <p:sp>
          <p:nvSpPr>
            <p:cNvPr id="50" name="TextBox 49">
              <a:extLst>
                <a:ext uri="{FF2B5EF4-FFF2-40B4-BE49-F238E27FC236}">
                  <a16:creationId xmlns:a16="http://schemas.microsoft.com/office/drawing/2014/main" id="{E6BB30E7-EE1F-4389-879B-9B550C3FB180}"/>
                </a:ext>
              </a:extLst>
            </p:cNvPr>
            <p:cNvSpPr txBox="1"/>
            <p:nvPr/>
          </p:nvSpPr>
          <p:spPr>
            <a:xfrm>
              <a:off x="4978084"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75</a:t>
              </a:r>
            </a:p>
          </p:txBody>
        </p:sp>
        <p:sp>
          <p:nvSpPr>
            <p:cNvPr id="51" name="TextBox 50">
              <a:extLst>
                <a:ext uri="{FF2B5EF4-FFF2-40B4-BE49-F238E27FC236}">
                  <a16:creationId xmlns:a16="http://schemas.microsoft.com/office/drawing/2014/main" id="{9C5FE249-AFDE-43B9-AE9D-E9FA56014B33}"/>
                </a:ext>
              </a:extLst>
            </p:cNvPr>
            <p:cNvSpPr txBox="1"/>
            <p:nvPr/>
          </p:nvSpPr>
          <p:spPr>
            <a:xfrm>
              <a:off x="5951084" y="6292515"/>
              <a:ext cx="272853"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100</a:t>
              </a:r>
            </a:p>
          </p:txBody>
        </p:sp>
      </p:grpSp>
      <p:grpSp>
        <p:nvGrpSpPr>
          <p:cNvPr id="57" name="plus">
            <a:extLst>
              <a:ext uri="{FF2B5EF4-FFF2-40B4-BE49-F238E27FC236}">
                <a16:creationId xmlns:a16="http://schemas.microsoft.com/office/drawing/2014/main" id="{663FF113-F7F0-4500-AB6F-59AA8D317246}"/>
              </a:ext>
            </a:extLst>
          </p:cNvPr>
          <p:cNvGrpSpPr/>
          <p:nvPr/>
        </p:nvGrpSpPr>
        <p:grpSpPr>
          <a:xfrm>
            <a:off x="6940276" y="3184407"/>
            <a:ext cx="180000" cy="180000"/>
            <a:chOff x="5385139" y="2347542"/>
            <a:chExt cx="432000" cy="432000"/>
          </a:xfrm>
        </p:grpSpPr>
        <p:sp>
          <p:nvSpPr>
            <p:cNvPr id="58" name="white_circle">
              <a:extLst>
                <a:ext uri="{FF2B5EF4-FFF2-40B4-BE49-F238E27FC236}">
                  <a16:creationId xmlns:a16="http://schemas.microsoft.com/office/drawing/2014/main" id="{A525993A-6DEE-441E-B557-AFBD490B7E9F}"/>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59" name="plus1">
              <a:extLst>
                <a:ext uri="{FF2B5EF4-FFF2-40B4-BE49-F238E27FC236}">
                  <a16:creationId xmlns:a16="http://schemas.microsoft.com/office/drawing/2014/main" id="{D79A1CE1-EA53-4EFC-8533-7D67C243023B}"/>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0" name="plus">
            <a:extLst>
              <a:ext uri="{FF2B5EF4-FFF2-40B4-BE49-F238E27FC236}">
                <a16:creationId xmlns:a16="http://schemas.microsoft.com/office/drawing/2014/main" id="{DEE29AE2-EADD-4900-9F9F-577BCAD2BA8F}"/>
              </a:ext>
            </a:extLst>
          </p:cNvPr>
          <p:cNvGrpSpPr/>
          <p:nvPr/>
        </p:nvGrpSpPr>
        <p:grpSpPr>
          <a:xfrm>
            <a:off x="6940276" y="3805541"/>
            <a:ext cx="180000" cy="180000"/>
            <a:chOff x="5385139" y="2347542"/>
            <a:chExt cx="432000" cy="432000"/>
          </a:xfrm>
        </p:grpSpPr>
        <p:sp>
          <p:nvSpPr>
            <p:cNvPr id="61" name="white_circle">
              <a:extLst>
                <a:ext uri="{FF2B5EF4-FFF2-40B4-BE49-F238E27FC236}">
                  <a16:creationId xmlns:a16="http://schemas.microsoft.com/office/drawing/2014/main" id="{336EF7C6-3837-44E8-BA32-EF1AB577E16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2" name="plus1">
              <a:extLst>
                <a:ext uri="{FF2B5EF4-FFF2-40B4-BE49-F238E27FC236}">
                  <a16:creationId xmlns:a16="http://schemas.microsoft.com/office/drawing/2014/main" id="{E19A03C6-B455-477A-8C71-22CF77E5B3BC}"/>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3" name="plus">
            <a:extLst>
              <a:ext uri="{FF2B5EF4-FFF2-40B4-BE49-F238E27FC236}">
                <a16:creationId xmlns:a16="http://schemas.microsoft.com/office/drawing/2014/main" id="{089132F9-5F14-4E05-8370-A55A7613A0A1}"/>
              </a:ext>
            </a:extLst>
          </p:cNvPr>
          <p:cNvGrpSpPr/>
          <p:nvPr/>
        </p:nvGrpSpPr>
        <p:grpSpPr>
          <a:xfrm>
            <a:off x="6940276" y="4261933"/>
            <a:ext cx="180000" cy="180000"/>
            <a:chOff x="5385139" y="2347542"/>
            <a:chExt cx="432000" cy="432000"/>
          </a:xfrm>
        </p:grpSpPr>
        <p:sp>
          <p:nvSpPr>
            <p:cNvPr id="64" name="white_circle">
              <a:extLst>
                <a:ext uri="{FF2B5EF4-FFF2-40B4-BE49-F238E27FC236}">
                  <a16:creationId xmlns:a16="http://schemas.microsoft.com/office/drawing/2014/main" id="{751B0F2D-5DB1-4987-8ADE-733FE575732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5" name="plus1">
              <a:extLst>
                <a:ext uri="{FF2B5EF4-FFF2-40B4-BE49-F238E27FC236}">
                  <a16:creationId xmlns:a16="http://schemas.microsoft.com/office/drawing/2014/main" id="{36DFE541-0728-46E8-992C-9E44C7D4550D}"/>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77" name="minus">
            <a:extLst>
              <a:ext uri="{FF2B5EF4-FFF2-40B4-BE49-F238E27FC236}">
                <a16:creationId xmlns:a16="http://schemas.microsoft.com/office/drawing/2014/main" id="{0732F417-A4A8-4F38-84AF-0210BF2EBB65}"/>
              </a:ext>
            </a:extLst>
          </p:cNvPr>
          <p:cNvGrpSpPr/>
          <p:nvPr/>
        </p:nvGrpSpPr>
        <p:grpSpPr>
          <a:xfrm>
            <a:off x="6940276" y="5213648"/>
            <a:ext cx="180000" cy="180000"/>
            <a:chOff x="4650381" y="3067773"/>
            <a:chExt cx="432000" cy="432000"/>
          </a:xfrm>
        </p:grpSpPr>
        <p:sp>
          <p:nvSpPr>
            <p:cNvPr id="78" name="white_circle">
              <a:extLst>
                <a:ext uri="{FF2B5EF4-FFF2-40B4-BE49-F238E27FC236}">
                  <a16:creationId xmlns:a16="http://schemas.microsoft.com/office/drawing/2014/main" id="{F67D77B9-445A-408B-B37E-D69880CC2291}"/>
                </a:ext>
              </a:extLst>
            </p:cNvPr>
            <p:cNvSpPr/>
            <p:nvPr/>
          </p:nvSpPr>
          <p:spPr>
            <a:xfrm>
              <a:off x="4650381" y="306777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79" name="minus1">
              <a:extLst>
                <a:ext uri="{FF2B5EF4-FFF2-40B4-BE49-F238E27FC236}">
                  <a16:creationId xmlns:a16="http://schemas.microsoft.com/office/drawing/2014/main" id="{34E77A33-BB3E-476F-87EC-6B863E90092C}"/>
                </a:ext>
              </a:extLst>
            </p:cNvPr>
            <p:cNvSpPr>
              <a:spLocks noChangeAspect="1" noChangeArrowheads="1"/>
            </p:cNvSpPr>
            <p:nvPr/>
          </p:nvSpPr>
          <p:spPr bwMode="auto">
            <a:xfrm>
              <a:off x="4650381" y="3067773"/>
              <a:ext cx="432000" cy="432000"/>
            </a:xfrm>
            <a:custGeom>
              <a:avLst/>
              <a:gdLst>
                <a:gd name="connsiteX0" fmla="*/ 88093 w 431218"/>
                <a:gd name="connsiteY0" fmla="*/ 184589 h 431218"/>
                <a:gd name="connsiteX1" fmla="*/ 88093 w 431218"/>
                <a:gd name="connsiteY1" fmla="*/ 246120 h 431218"/>
                <a:gd name="connsiteX2" fmla="*/ 343461 w 431218"/>
                <a:gd name="connsiteY2" fmla="*/ 246120 h 431218"/>
                <a:gd name="connsiteX3" fmla="*/ 343461 w 431218"/>
                <a:gd name="connsiteY3" fmla="*/ 184589 h 431218"/>
                <a:gd name="connsiteX4" fmla="*/ 215609 w 431218"/>
                <a:gd name="connsiteY4" fmla="*/ 0 h 431218"/>
                <a:gd name="connsiteX5" fmla="*/ 431218 w 431218"/>
                <a:gd name="connsiteY5" fmla="*/ 215609 h 431218"/>
                <a:gd name="connsiteX6" fmla="*/ 215609 w 431218"/>
                <a:gd name="connsiteY6" fmla="*/ 431218 h 431218"/>
                <a:gd name="connsiteX7" fmla="*/ 0 w 431218"/>
                <a:gd name="connsiteY7" fmla="*/ 215609 h 431218"/>
                <a:gd name="connsiteX8" fmla="*/ 215609 w 431218"/>
                <a:gd name="connsiteY8"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218" h="431218">
                  <a:moveTo>
                    <a:pt x="88093" y="184589"/>
                  </a:moveTo>
                  <a:lnTo>
                    <a:pt x="88093" y="246120"/>
                  </a:lnTo>
                  <a:lnTo>
                    <a:pt x="343461" y="246120"/>
                  </a:lnTo>
                  <a:lnTo>
                    <a:pt x="343461" y="184589"/>
                  </a:ln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endParaRPr lang="en-US"/>
            </a:p>
          </p:txBody>
        </p:sp>
      </p:grpSp>
      <p:pic>
        <p:nvPicPr>
          <p:cNvPr id="89" name="Picture 19">
            <a:extLst>
              <a:ext uri="{FF2B5EF4-FFF2-40B4-BE49-F238E27FC236}">
                <a16:creationId xmlns:a16="http://schemas.microsoft.com/office/drawing/2014/main" id="{056E6058-0718-4048-A22D-4417F1BA05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62" y="1098368"/>
            <a:ext cx="1656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Chart, bar chart&#10;&#10;Description automatically generated">
            <a:extLst>
              <a:ext uri="{FF2B5EF4-FFF2-40B4-BE49-F238E27FC236}">
                <a16:creationId xmlns:a16="http://schemas.microsoft.com/office/drawing/2014/main" id="{0FE10230-0EA9-447B-8E22-58C7FE65408C}"/>
              </a:ext>
            </a:extLst>
          </p:cNvPr>
          <p:cNvPicPr>
            <a:picLocks noChangeAspect="1"/>
          </p:cNvPicPr>
          <p:nvPr/>
        </p:nvPicPr>
        <p:blipFill rotWithShape="1">
          <a:blip r:embed="rId8"/>
          <a:srcRect l="21123" b="10887"/>
          <a:stretch/>
        </p:blipFill>
        <p:spPr>
          <a:xfrm>
            <a:off x="2131476" y="3320461"/>
            <a:ext cx="4176000" cy="3002400"/>
          </a:xfrm>
          <a:prstGeom prst="rect">
            <a:avLst/>
          </a:prstGeom>
        </p:spPr>
      </p:pic>
      <p:grpSp>
        <p:nvGrpSpPr>
          <p:cNvPr id="93" name="minus">
            <a:extLst>
              <a:ext uri="{FF2B5EF4-FFF2-40B4-BE49-F238E27FC236}">
                <a16:creationId xmlns:a16="http://schemas.microsoft.com/office/drawing/2014/main" id="{9972B3C2-3BD0-4161-BF4C-DD7FDBFA0D7E}"/>
              </a:ext>
            </a:extLst>
          </p:cNvPr>
          <p:cNvGrpSpPr/>
          <p:nvPr/>
        </p:nvGrpSpPr>
        <p:grpSpPr>
          <a:xfrm>
            <a:off x="6947896" y="5624735"/>
            <a:ext cx="180000" cy="180000"/>
            <a:chOff x="4650381" y="3067773"/>
            <a:chExt cx="432000" cy="432000"/>
          </a:xfrm>
        </p:grpSpPr>
        <p:sp>
          <p:nvSpPr>
            <p:cNvPr id="94" name="white_circle">
              <a:extLst>
                <a:ext uri="{FF2B5EF4-FFF2-40B4-BE49-F238E27FC236}">
                  <a16:creationId xmlns:a16="http://schemas.microsoft.com/office/drawing/2014/main" id="{56E7DBE6-66EB-43CD-91F7-2685F57A226C}"/>
                </a:ext>
              </a:extLst>
            </p:cNvPr>
            <p:cNvSpPr/>
            <p:nvPr/>
          </p:nvSpPr>
          <p:spPr>
            <a:xfrm>
              <a:off x="4650381" y="306777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95" name="minus1">
              <a:extLst>
                <a:ext uri="{FF2B5EF4-FFF2-40B4-BE49-F238E27FC236}">
                  <a16:creationId xmlns:a16="http://schemas.microsoft.com/office/drawing/2014/main" id="{4D0BBA10-0D92-4A6F-8897-05BD277AD358}"/>
                </a:ext>
              </a:extLst>
            </p:cNvPr>
            <p:cNvSpPr>
              <a:spLocks noChangeAspect="1" noChangeArrowheads="1"/>
            </p:cNvSpPr>
            <p:nvPr/>
          </p:nvSpPr>
          <p:spPr bwMode="auto">
            <a:xfrm>
              <a:off x="4650381" y="3067773"/>
              <a:ext cx="432000" cy="432000"/>
            </a:xfrm>
            <a:custGeom>
              <a:avLst/>
              <a:gdLst>
                <a:gd name="connsiteX0" fmla="*/ 88093 w 431218"/>
                <a:gd name="connsiteY0" fmla="*/ 184589 h 431218"/>
                <a:gd name="connsiteX1" fmla="*/ 88093 w 431218"/>
                <a:gd name="connsiteY1" fmla="*/ 246120 h 431218"/>
                <a:gd name="connsiteX2" fmla="*/ 343461 w 431218"/>
                <a:gd name="connsiteY2" fmla="*/ 246120 h 431218"/>
                <a:gd name="connsiteX3" fmla="*/ 343461 w 431218"/>
                <a:gd name="connsiteY3" fmla="*/ 184589 h 431218"/>
                <a:gd name="connsiteX4" fmla="*/ 215609 w 431218"/>
                <a:gd name="connsiteY4" fmla="*/ 0 h 431218"/>
                <a:gd name="connsiteX5" fmla="*/ 431218 w 431218"/>
                <a:gd name="connsiteY5" fmla="*/ 215609 h 431218"/>
                <a:gd name="connsiteX6" fmla="*/ 215609 w 431218"/>
                <a:gd name="connsiteY6" fmla="*/ 431218 h 431218"/>
                <a:gd name="connsiteX7" fmla="*/ 0 w 431218"/>
                <a:gd name="connsiteY7" fmla="*/ 215609 h 431218"/>
                <a:gd name="connsiteX8" fmla="*/ 215609 w 431218"/>
                <a:gd name="connsiteY8"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218" h="431218">
                  <a:moveTo>
                    <a:pt x="88093" y="184589"/>
                  </a:moveTo>
                  <a:lnTo>
                    <a:pt x="88093" y="246120"/>
                  </a:lnTo>
                  <a:lnTo>
                    <a:pt x="343461" y="246120"/>
                  </a:lnTo>
                  <a:lnTo>
                    <a:pt x="343461" y="184589"/>
                  </a:ln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01" name="Slide Number Placeholder 100">
            <a:extLst>
              <a:ext uri="{FF2B5EF4-FFF2-40B4-BE49-F238E27FC236}">
                <a16:creationId xmlns:a16="http://schemas.microsoft.com/office/drawing/2014/main" id="{E07105B7-CCFC-4EA8-8168-52BF2CAD81D0}"/>
              </a:ext>
            </a:extLst>
          </p:cNvPr>
          <p:cNvSpPr>
            <a:spLocks noGrp="1"/>
          </p:cNvSpPr>
          <p:nvPr>
            <p:ph type="sldNum" sz="quarter" idx="11"/>
          </p:nvPr>
        </p:nvSpPr>
        <p:spPr/>
        <p:txBody>
          <a:bodyPr/>
          <a:lstStyle/>
          <a:p>
            <a:fld id="{07AB412F-5F68-FF4B-85B7-62534E294F92}" type="slidenum">
              <a:rPr lang="de-DE" smtClean="0"/>
              <a:pPr/>
              <a:t>25</a:t>
            </a:fld>
            <a:endParaRPr lang="de-DE"/>
          </a:p>
        </p:txBody>
      </p:sp>
    </p:spTree>
    <p:extLst>
      <p:ext uri="{BB962C8B-B14F-4D97-AF65-F5344CB8AC3E}">
        <p14:creationId xmlns:p14="http://schemas.microsoft.com/office/powerpoint/2010/main" val="3268866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3B5DC8-FC49-4A70-90DC-55242CE23205}"/>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204821"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63B5DC8-FC49-4A70-90DC-55242CE23205}"/>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B4CE929-560E-41BA-85A6-DAA48016121A}"/>
              </a:ext>
            </a:extLst>
          </p:cNvPr>
          <p:cNvSpPr/>
          <p:nvPr/>
        </p:nvSpPr>
        <p:spPr>
          <a:xfrm>
            <a:off x="0" y="0"/>
            <a:ext cx="11879260"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6" name="TextBox 15">
            <a:extLst>
              <a:ext uri="{FF2B5EF4-FFF2-40B4-BE49-F238E27FC236}">
                <a16:creationId xmlns:a16="http://schemas.microsoft.com/office/drawing/2014/main" id="{4366E224-DFA2-455C-B6BF-15DBF4FD287C}"/>
              </a:ext>
            </a:extLst>
          </p:cNvPr>
          <p:cNvSpPr txBox="1"/>
          <p:nvPr/>
        </p:nvSpPr>
        <p:spPr>
          <a:xfrm>
            <a:off x="561975" y="100874"/>
            <a:ext cx="10956925" cy="582032"/>
          </a:xfrm>
          <a:prstGeom prst="rect">
            <a:avLst/>
          </a:prstGeom>
          <a:noFill/>
          <a:ln w="12700" cap="rnd">
            <a:noFill/>
          </a:ln>
        </p:spPr>
        <p:txBody>
          <a:bodyPr wrap="square" lIns="0" tIns="0" rIns="0" bIns="0" rtlCol="0">
            <a:noAutofit/>
          </a:bodyPr>
          <a:lstStyle/>
          <a:p>
            <a:pPr defTabSz="399964">
              <a:spcBef>
                <a:spcPts val="667"/>
              </a:spcBef>
            </a:pPr>
            <a:r>
              <a:rPr lang="en-US" sz="3600" b="1" spc="-23" dirty="0">
                <a:solidFill>
                  <a:schemeClr val="bg1"/>
                </a:solidFill>
              </a:rPr>
              <a:t>Tomas Wiesner | Sparta </a:t>
            </a:r>
            <a:r>
              <a:rPr lang="en-US" sz="3600" b="1" spc="-23" dirty="0" err="1">
                <a:solidFill>
                  <a:schemeClr val="bg1"/>
                </a:solidFill>
              </a:rPr>
              <a:t>Prag</a:t>
            </a:r>
            <a:r>
              <a:rPr lang="en-US" sz="3600" b="1" spc="-23" dirty="0">
                <a:solidFill>
                  <a:schemeClr val="bg1"/>
                </a:solidFill>
              </a:rPr>
              <a:t> | 2021/2022</a:t>
            </a:r>
          </a:p>
        </p:txBody>
      </p:sp>
      <p:grpSp>
        <p:nvGrpSpPr>
          <p:cNvPr id="44" name="Group 43">
            <a:extLst>
              <a:ext uri="{FF2B5EF4-FFF2-40B4-BE49-F238E27FC236}">
                <a16:creationId xmlns:a16="http://schemas.microsoft.com/office/drawing/2014/main" id="{2FDE6714-77C1-483C-B980-0410DB9DDC43}"/>
              </a:ext>
            </a:extLst>
          </p:cNvPr>
          <p:cNvGrpSpPr/>
          <p:nvPr/>
        </p:nvGrpSpPr>
        <p:grpSpPr>
          <a:xfrm>
            <a:off x="2799169" y="1237991"/>
            <a:ext cx="1694728" cy="1480732"/>
            <a:chOff x="2799169" y="1237991"/>
            <a:chExt cx="1694728" cy="1480732"/>
          </a:xfrm>
        </p:grpSpPr>
        <p:sp>
          <p:nvSpPr>
            <p:cNvPr id="4" name="TextBox 3">
              <a:extLst>
                <a:ext uri="{FF2B5EF4-FFF2-40B4-BE49-F238E27FC236}">
                  <a16:creationId xmlns:a16="http://schemas.microsoft.com/office/drawing/2014/main" id="{2526EE5F-3ECA-407E-8213-E0AA55FF6B21}"/>
                </a:ext>
              </a:extLst>
            </p:cNvPr>
            <p:cNvSpPr txBox="1"/>
            <p:nvPr/>
          </p:nvSpPr>
          <p:spPr>
            <a:xfrm>
              <a:off x="3261523"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Alter</a:t>
              </a:r>
            </a:p>
          </p:txBody>
        </p:sp>
        <p:sp>
          <p:nvSpPr>
            <p:cNvPr id="21" name="TextBox 20">
              <a:extLst>
                <a:ext uri="{FF2B5EF4-FFF2-40B4-BE49-F238E27FC236}">
                  <a16:creationId xmlns:a16="http://schemas.microsoft.com/office/drawing/2014/main" id="{204B6AD0-B152-42E5-9550-82AF44D8A1DA}"/>
                </a:ext>
              </a:extLst>
            </p:cNvPr>
            <p:cNvSpPr txBox="1"/>
            <p:nvPr/>
          </p:nvSpPr>
          <p:spPr>
            <a:xfrm>
              <a:off x="3261523" y="2391464"/>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Liga</a:t>
              </a:r>
            </a:p>
          </p:txBody>
        </p:sp>
        <p:sp>
          <p:nvSpPr>
            <p:cNvPr id="28" name="TextBox 27">
              <a:extLst>
                <a:ext uri="{FF2B5EF4-FFF2-40B4-BE49-F238E27FC236}">
                  <a16:creationId xmlns:a16="http://schemas.microsoft.com/office/drawing/2014/main" id="{85324534-24F9-42A8-A598-56B0251CEF85}"/>
                </a:ext>
              </a:extLst>
            </p:cNvPr>
            <p:cNvSpPr txBox="1"/>
            <p:nvPr/>
          </p:nvSpPr>
          <p:spPr>
            <a:xfrm>
              <a:off x="2799169" y="2023885"/>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Fortuna Liga</a:t>
              </a:r>
            </a:p>
          </p:txBody>
        </p:sp>
        <p:sp>
          <p:nvSpPr>
            <p:cNvPr id="32" name="TextBox 31">
              <a:extLst>
                <a:ext uri="{FF2B5EF4-FFF2-40B4-BE49-F238E27FC236}">
                  <a16:creationId xmlns:a16="http://schemas.microsoft.com/office/drawing/2014/main" id="{0FA0C722-C374-4D2F-8ACD-A3DE5C3E35F8}"/>
                </a:ext>
              </a:extLst>
            </p:cNvPr>
            <p:cNvSpPr txBox="1"/>
            <p:nvPr/>
          </p:nvSpPr>
          <p:spPr>
            <a:xfrm>
              <a:off x="2799169" y="123799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25</a:t>
              </a:r>
            </a:p>
          </p:txBody>
        </p:sp>
      </p:grpSp>
      <p:grpSp>
        <p:nvGrpSpPr>
          <p:cNvPr id="43" name="Group 42">
            <a:extLst>
              <a:ext uri="{FF2B5EF4-FFF2-40B4-BE49-F238E27FC236}">
                <a16:creationId xmlns:a16="http://schemas.microsoft.com/office/drawing/2014/main" id="{09701AEB-27BE-4B15-A74A-C23EDEEBF369}"/>
              </a:ext>
            </a:extLst>
          </p:cNvPr>
          <p:cNvGrpSpPr/>
          <p:nvPr/>
        </p:nvGrpSpPr>
        <p:grpSpPr>
          <a:xfrm>
            <a:off x="4896888" y="1220660"/>
            <a:ext cx="1694728" cy="1422502"/>
            <a:chOff x="4851182" y="1220660"/>
            <a:chExt cx="1694728" cy="1422502"/>
          </a:xfrm>
        </p:grpSpPr>
        <p:sp>
          <p:nvSpPr>
            <p:cNvPr id="18" name="TextBox 17">
              <a:extLst>
                <a:ext uri="{FF2B5EF4-FFF2-40B4-BE49-F238E27FC236}">
                  <a16:creationId xmlns:a16="http://schemas.microsoft.com/office/drawing/2014/main" id="{A5404469-E858-42D9-A03A-9C5160D986A5}"/>
                </a:ext>
              </a:extLst>
            </p:cNvPr>
            <p:cNvSpPr txBox="1"/>
            <p:nvPr/>
          </p:nvSpPr>
          <p:spPr>
            <a:xfrm>
              <a:off x="5313536"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Größe</a:t>
              </a:r>
              <a:endParaRPr lang="en-US" sz="1400" spc="-20" dirty="0">
                <a:solidFill>
                  <a:schemeClr val="bg1"/>
                </a:solidFill>
              </a:endParaRPr>
            </a:p>
          </p:txBody>
        </p:sp>
        <p:sp>
          <p:nvSpPr>
            <p:cNvPr id="23" name="TextBox 22">
              <a:extLst>
                <a:ext uri="{FF2B5EF4-FFF2-40B4-BE49-F238E27FC236}">
                  <a16:creationId xmlns:a16="http://schemas.microsoft.com/office/drawing/2014/main" id="{52367BF2-EFD3-4EA0-B93D-8FCE55883FDC}"/>
                </a:ext>
              </a:extLst>
            </p:cNvPr>
            <p:cNvSpPr txBox="1"/>
            <p:nvPr/>
          </p:nvSpPr>
          <p:spPr>
            <a:xfrm>
              <a:off x="4970937" y="2391464"/>
              <a:ext cx="1444664" cy="251698"/>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Gespielte</a:t>
              </a:r>
              <a:r>
                <a:rPr lang="en-US" sz="1400" spc="-20" dirty="0">
                  <a:solidFill>
                    <a:schemeClr val="bg1"/>
                  </a:solidFill>
                </a:rPr>
                <a:t> </a:t>
              </a:r>
              <a:r>
                <a:rPr lang="en-US" sz="1400" spc="-20" dirty="0" err="1">
                  <a:solidFill>
                    <a:schemeClr val="bg1"/>
                  </a:solidFill>
                </a:rPr>
                <a:t>Minuten</a:t>
              </a:r>
              <a:endParaRPr lang="en-US" sz="1400" spc="-20" dirty="0">
                <a:solidFill>
                  <a:schemeClr val="bg1"/>
                </a:solidFill>
              </a:endParaRPr>
            </a:p>
          </p:txBody>
        </p:sp>
        <p:sp>
          <p:nvSpPr>
            <p:cNvPr id="33" name="TextBox 32">
              <a:extLst>
                <a:ext uri="{FF2B5EF4-FFF2-40B4-BE49-F238E27FC236}">
                  <a16:creationId xmlns:a16="http://schemas.microsoft.com/office/drawing/2014/main" id="{D9E309D2-449D-4E22-96FB-41A75EEA9395}"/>
                </a:ext>
              </a:extLst>
            </p:cNvPr>
            <p:cNvSpPr txBox="1"/>
            <p:nvPr/>
          </p:nvSpPr>
          <p:spPr>
            <a:xfrm>
              <a:off x="4851182" y="204254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2988</a:t>
              </a:r>
            </a:p>
          </p:txBody>
        </p:sp>
        <p:sp>
          <p:nvSpPr>
            <p:cNvPr id="36" name="TextBox 35">
              <a:extLst>
                <a:ext uri="{FF2B5EF4-FFF2-40B4-BE49-F238E27FC236}">
                  <a16:creationId xmlns:a16="http://schemas.microsoft.com/office/drawing/2014/main" id="{610D3DD0-3C4E-4D0F-AFAF-F7E90AC161E7}"/>
                </a:ext>
              </a:extLst>
            </p:cNvPr>
            <p:cNvSpPr txBox="1"/>
            <p:nvPr/>
          </p:nvSpPr>
          <p:spPr>
            <a:xfrm>
              <a:off x="4851182" y="1220660"/>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176 cm</a:t>
              </a:r>
            </a:p>
          </p:txBody>
        </p:sp>
      </p:grpSp>
      <p:grpSp>
        <p:nvGrpSpPr>
          <p:cNvPr id="42" name="Group 41">
            <a:extLst>
              <a:ext uri="{FF2B5EF4-FFF2-40B4-BE49-F238E27FC236}">
                <a16:creationId xmlns:a16="http://schemas.microsoft.com/office/drawing/2014/main" id="{1E3F3405-EF33-4448-BFC4-10442CE6DC92}"/>
              </a:ext>
            </a:extLst>
          </p:cNvPr>
          <p:cNvGrpSpPr/>
          <p:nvPr/>
        </p:nvGrpSpPr>
        <p:grpSpPr>
          <a:xfrm>
            <a:off x="6994607" y="1202003"/>
            <a:ext cx="1694728" cy="1516720"/>
            <a:chOff x="7115153" y="1202003"/>
            <a:chExt cx="1694728" cy="1516720"/>
          </a:xfrm>
        </p:grpSpPr>
        <p:sp>
          <p:nvSpPr>
            <p:cNvPr id="19" name="TextBox 18">
              <a:extLst>
                <a:ext uri="{FF2B5EF4-FFF2-40B4-BE49-F238E27FC236}">
                  <a16:creationId xmlns:a16="http://schemas.microsoft.com/office/drawing/2014/main" id="{9730A05E-CC6F-4E28-8676-097514767073}"/>
                </a:ext>
              </a:extLst>
            </p:cNvPr>
            <p:cNvSpPr txBox="1"/>
            <p:nvPr/>
          </p:nvSpPr>
          <p:spPr>
            <a:xfrm>
              <a:off x="7577507"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Position</a:t>
              </a:r>
            </a:p>
          </p:txBody>
        </p:sp>
        <p:sp>
          <p:nvSpPr>
            <p:cNvPr id="25" name="TextBox 24">
              <a:extLst>
                <a:ext uri="{FF2B5EF4-FFF2-40B4-BE49-F238E27FC236}">
                  <a16:creationId xmlns:a16="http://schemas.microsoft.com/office/drawing/2014/main" id="{397B875D-5EDD-4A71-B4F6-482A1937395B}"/>
                </a:ext>
              </a:extLst>
            </p:cNvPr>
            <p:cNvSpPr txBox="1"/>
            <p:nvPr/>
          </p:nvSpPr>
          <p:spPr>
            <a:xfrm>
              <a:off x="7408414" y="2391464"/>
              <a:ext cx="1108206"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Marktwert</a:t>
              </a:r>
              <a:endParaRPr lang="en-US" sz="1400" spc="-20" dirty="0">
                <a:solidFill>
                  <a:schemeClr val="bg1"/>
                </a:solidFill>
              </a:endParaRPr>
            </a:p>
          </p:txBody>
        </p:sp>
        <p:sp>
          <p:nvSpPr>
            <p:cNvPr id="34" name="TextBox 33">
              <a:extLst>
                <a:ext uri="{FF2B5EF4-FFF2-40B4-BE49-F238E27FC236}">
                  <a16:creationId xmlns:a16="http://schemas.microsoft.com/office/drawing/2014/main" id="{318DBEE7-7186-4673-941F-40620B33C155}"/>
                </a:ext>
              </a:extLst>
            </p:cNvPr>
            <p:cNvSpPr txBox="1"/>
            <p:nvPr/>
          </p:nvSpPr>
          <p:spPr>
            <a:xfrm>
              <a:off x="7115153" y="2023884"/>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 Mio. €</a:t>
              </a:r>
            </a:p>
          </p:txBody>
        </p:sp>
        <p:sp>
          <p:nvSpPr>
            <p:cNvPr id="37" name="TextBox 36">
              <a:extLst>
                <a:ext uri="{FF2B5EF4-FFF2-40B4-BE49-F238E27FC236}">
                  <a16:creationId xmlns:a16="http://schemas.microsoft.com/office/drawing/2014/main" id="{4BDEB769-E36D-4971-8092-4293CC717AE9}"/>
                </a:ext>
              </a:extLst>
            </p:cNvPr>
            <p:cNvSpPr txBox="1"/>
            <p:nvPr/>
          </p:nvSpPr>
          <p:spPr>
            <a:xfrm>
              <a:off x="7115153" y="120200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RV</a:t>
              </a:r>
            </a:p>
          </p:txBody>
        </p:sp>
      </p:grpSp>
      <p:grpSp>
        <p:nvGrpSpPr>
          <p:cNvPr id="17" name="Group 16">
            <a:extLst>
              <a:ext uri="{FF2B5EF4-FFF2-40B4-BE49-F238E27FC236}">
                <a16:creationId xmlns:a16="http://schemas.microsoft.com/office/drawing/2014/main" id="{57EFFDCE-5A37-4DDF-A59C-723C674DB71A}"/>
              </a:ext>
            </a:extLst>
          </p:cNvPr>
          <p:cNvGrpSpPr/>
          <p:nvPr/>
        </p:nvGrpSpPr>
        <p:grpSpPr>
          <a:xfrm>
            <a:off x="9092325" y="1202002"/>
            <a:ext cx="1694728" cy="1516721"/>
            <a:chOff x="9092325" y="1202002"/>
            <a:chExt cx="1694728" cy="1516721"/>
          </a:xfrm>
        </p:grpSpPr>
        <p:sp>
          <p:nvSpPr>
            <p:cNvPr id="20" name="TextBox 19">
              <a:extLst>
                <a:ext uri="{FF2B5EF4-FFF2-40B4-BE49-F238E27FC236}">
                  <a16:creationId xmlns:a16="http://schemas.microsoft.com/office/drawing/2014/main" id="{77F3EA58-C750-4D72-829C-CE069A537983}"/>
                </a:ext>
              </a:extLst>
            </p:cNvPr>
            <p:cNvSpPr txBox="1"/>
            <p:nvPr/>
          </p:nvSpPr>
          <p:spPr>
            <a:xfrm>
              <a:off x="9453689" y="1565255"/>
              <a:ext cx="972000"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Nationalität</a:t>
              </a:r>
              <a:endParaRPr lang="en-US" sz="1400" spc="-20" dirty="0">
                <a:solidFill>
                  <a:schemeClr val="bg1"/>
                </a:solidFill>
              </a:endParaRPr>
            </a:p>
          </p:txBody>
        </p:sp>
        <p:sp>
          <p:nvSpPr>
            <p:cNvPr id="26" name="TextBox 25">
              <a:extLst>
                <a:ext uri="{FF2B5EF4-FFF2-40B4-BE49-F238E27FC236}">
                  <a16:creationId xmlns:a16="http://schemas.microsoft.com/office/drawing/2014/main" id="{328CA201-0CB6-469C-B7FA-1CBE5289D39F}"/>
                </a:ext>
              </a:extLst>
            </p:cNvPr>
            <p:cNvSpPr txBox="1"/>
            <p:nvPr/>
          </p:nvSpPr>
          <p:spPr>
            <a:xfrm>
              <a:off x="9433368" y="2391464"/>
              <a:ext cx="107207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Vertragslänge</a:t>
              </a:r>
              <a:endParaRPr lang="en-US" sz="1400" spc="-20" dirty="0">
                <a:solidFill>
                  <a:schemeClr val="bg1"/>
                </a:solidFill>
              </a:endParaRPr>
            </a:p>
          </p:txBody>
        </p:sp>
        <p:sp>
          <p:nvSpPr>
            <p:cNvPr id="35" name="TextBox 34">
              <a:extLst>
                <a:ext uri="{FF2B5EF4-FFF2-40B4-BE49-F238E27FC236}">
                  <a16:creationId xmlns:a16="http://schemas.microsoft.com/office/drawing/2014/main" id="{F47E98DD-E097-4BDA-8944-BBAC680588E7}"/>
                </a:ext>
              </a:extLst>
            </p:cNvPr>
            <p:cNvSpPr txBox="1"/>
            <p:nvPr/>
          </p:nvSpPr>
          <p:spPr>
            <a:xfrm>
              <a:off x="9092325" y="202388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30-06-2023</a:t>
              </a:r>
            </a:p>
          </p:txBody>
        </p:sp>
        <p:sp>
          <p:nvSpPr>
            <p:cNvPr id="38" name="TextBox 37">
              <a:extLst>
                <a:ext uri="{FF2B5EF4-FFF2-40B4-BE49-F238E27FC236}">
                  <a16:creationId xmlns:a16="http://schemas.microsoft.com/office/drawing/2014/main" id="{4D2E8935-7523-47AD-AECD-BF5B5B8F3DE8}"/>
                </a:ext>
              </a:extLst>
            </p:cNvPr>
            <p:cNvSpPr txBox="1"/>
            <p:nvPr/>
          </p:nvSpPr>
          <p:spPr>
            <a:xfrm>
              <a:off x="9092325" y="1202002"/>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err="1">
                  <a:solidFill>
                    <a:schemeClr val="bg1"/>
                  </a:solidFill>
                </a:rPr>
                <a:t>Tschechien</a:t>
              </a:r>
              <a:endParaRPr lang="en-US" sz="1800" b="1" spc="-20" dirty="0">
                <a:solidFill>
                  <a:schemeClr val="bg1"/>
                </a:solidFill>
              </a:endParaRPr>
            </a:p>
          </p:txBody>
        </p:sp>
      </p:grpSp>
      <p:cxnSp>
        <p:nvCxnSpPr>
          <p:cNvPr id="39" name="Straight Connector 38">
            <a:extLst>
              <a:ext uri="{FF2B5EF4-FFF2-40B4-BE49-F238E27FC236}">
                <a16:creationId xmlns:a16="http://schemas.microsoft.com/office/drawing/2014/main" id="{B75A01B4-77AB-4895-ABCC-9F609508E7E2}"/>
              </a:ext>
            </a:extLst>
          </p:cNvPr>
          <p:cNvCxnSpPr>
            <a:cxnSpLocks/>
          </p:cNvCxnSpPr>
          <p:nvPr/>
        </p:nvCxnSpPr>
        <p:spPr>
          <a:xfrm>
            <a:off x="-2602" y="890637"/>
            <a:ext cx="11879264" cy="0"/>
          </a:xfrm>
          <a:prstGeom prst="line">
            <a:avLst/>
          </a:prstGeom>
          <a:ln w="381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E2B4790-67D9-4F41-AA3C-295A21913313}"/>
              </a:ext>
            </a:extLst>
          </p:cNvPr>
          <p:cNvSpPr/>
          <p:nvPr/>
        </p:nvSpPr>
        <p:spPr>
          <a:xfrm>
            <a:off x="576589" y="2962096"/>
            <a:ext cx="5884718" cy="3636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46" name="Rectangle 45">
            <a:extLst>
              <a:ext uri="{FF2B5EF4-FFF2-40B4-BE49-F238E27FC236}">
                <a16:creationId xmlns:a16="http://schemas.microsoft.com/office/drawing/2014/main" id="{2FF66E42-56F7-489E-B4D2-F7A895351AF6}"/>
              </a:ext>
            </a:extLst>
          </p:cNvPr>
          <p:cNvSpPr/>
          <p:nvPr/>
        </p:nvSpPr>
        <p:spPr>
          <a:xfrm>
            <a:off x="6789420" y="4951971"/>
            <a:ext cx="4524612" cy="164612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err="1">
                <a:solidFill>
                  <a:schemeClr val="tx1"/>
                </a:solidFill>
              </a:rPr>
              <a:t>Schwächen</a:t>
            </a:r>
            <a:r>
              <a:rPr lang="en-US" sz="1200" spc="-20" dirty="0">
                <a:solidFill>
                  <a:schemeClr val="tx1"/>
                </a:solidFill>
              </a:rPr>
              <a:t> </a:t>
            </a:r>
            <a:r>
              <a:rPr lang="en-US" sz="1200" spc="-20" dirty="0" err="1">
                <a:solidFill>
                  <a:schemeClr val="tx1"/>
                </a:solidFill>
              </a:rPr>
              <a:t>im</a:t>
            </a:r>
            <a:r>
              <a:rPr lang="en-US" sz="1200" spc="-20" dirty="0">
                <a:solidFill>
                  <a:schemeClr val="tx1"/>
                </a:solidFill>
              </a:rPr>
              <a:t> </a:t>
            </a:r>
            <a:r>
              <a:rPr lang="en-US" sz="1200" spc="-20" dirty="0" err="1">
                <a:solidFill>
                  <a:schemeClr val="tx1"/>
                </a:solidFill>
              </a:rPr>
              <a:t>Zeikampf</a:t>
            </a:r>
            <a:r>
              <a:rPr lang="en-US" sz="1200" spc="-20" dirty="0">
                <a:solidFill>
                  <a:schemeClr val="tx1"/>
                </a:solidFill>
              </a:rPr>
              <a:t>, was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geringer</a:t>
            </a:r>
            <a:r>
              <a:rPr lang="en-US" sz="1200" spc="-20" dirty="0">
                <a:solidFill>
                  <a:schemeClr val="tx1"/>
                </a:solidFill>
              </a:rPr>
              <a:t> </a:t>
            </a:r>
            <a:r>
              <a:rPr lang="en-US" sz="1200" spc="-20" dirty="0" err="1">
                <a:solidFill>
                  <a:schemeClr val="tx1"/>
                </a:solidFill>
              </a:rPr>
              <a:t>Zweikampfquote</a:t>
            </a:r>
            <a:r>
              <a:rPr lang="en-US" sz="1200" spc="-20" dirty="0">
                <a:solidFill>
                  <a:schemeClr val="tx1"/>
                </a:solidFill>
              </a:rPr>
              <a:t> und </a:t>
            </a:r>
            <a:r>
              <a:rPr lang="en-US" sz="1200" spc="-20" dirty="0" err="1">
                <a:solidFill>
                  <a:schemeClr val="tx1"/>
                </a:solidFill>
              </a:rPr>
              <a:t>vielen</a:t>
            </a:r>
            <a:r>
              <a:rPr lang="en-US" sz="1200" spc="-20" dirty="0">
                <a:solidFill>
                  <a:schemeClr val="tx1"/>
                </a:solidFill>
              </a:rPr>
              <a:t> Fouls </a:t>
            </a:r>
            <a:r>
              <a:rPr lang="en-US" sz="1200" spc="-20" dirty="0" err="1">
                <a:solidFill>
                  <a:schemeClr val="tx1"/>
                </a:solidFill>
              </a:rPr>
              <a:t>führt</a:t>
            </a:r>
            <a:endParaRPr lang="en-US" sz="1200" spc="-20" dirty="0">
              <a:solidFill>
                <a:schemeClr val="tx1"/>
              </a:solidFill>
            </a:endParaRPr>
          </a:p>
          <a:p>
            <a:pPr>
              <a:spcBef>
                <a:spcPts val="600"/>
              </a:spcBef>
            </a:pPr>
            <a:r>
              <a:rPr lang="en-US" sz="1200" spc="-20" dirty="0" err="1">
                <a:solidFill>
                  <a:schemeClr val="tx1"/>
                </a:solidFill>
              </a:rPr>
              <a:t>Durch</a:t>
            </a:r>
            <a:r>
              <a:rPr lang="en-US" sz="1200" spc="-20" dirty="0">
                <a:solidFill>
                  <a:schemeClr val="tx1"/>
                </a:solidFill>
              </a:rPr>
              <a:t> seine </a:t>
            </a:r>
            <a:r>
              <a:rPr lang="en-US" sz="1200" spc="-20" dirty="0" err="1">
                <a:solidFill>
                  <a:schemeClr val="tx1"/>
                </a:solidFill>
              </a:rPr>
              <a:t>geringe</a:t>
            </a:r>
            <a:r>
              <a:rPr lang="en-US" sz="1200" spc="-20" dirty="0">
                <a:solidFill>
                  <a:schemeClr val="tx1"/>
                </a:solidFill>
              </a:rPr>
              <a:t> </a:t>
            </a:r>
            <a:r>
              <a:rPr lang="en-US" sz="1200" spc="-20" dirty="0" err="1">
                <a:solidFill>
                  <a:schemeClr val="tx1"/>
                </a:solidFill>
              </a:rPr>
              <a:t>Größe</a:t>
            </a:r>
            <a:r>
              <a:rPr lang="en-US" sz="1200" spc="-20" dirty="0">
                <a:solidFill>
                  <a:schemeClr val="tx1"/>
                </a:solidFill>
              </a:rPr>
              <a:t> </a:t>
            </a:r>
            <a:r>
              <a:rPr lang="en-US" sz="1200" spc="-20" dirty="0" err="1">
                <a:solidFill>
                  <a:schemeClr val="tx1"/>
                </a:solidFill>
              </a:rPr>
              <a:t>könnte</a:t>
            </a:r>
            <a:r>
              <a:rPr lang="en-US" sz="1200" spc="-20" dirty="0">
                <a:solidFill>
                  <a:schemeClr val="tx1"/>
                </a:solidFill>
              </a:rPr>
              <a:t> er </a:t>
            </a:r>
            <a:r>
              <a:rPr lang="en-US" sz="1200" spc="-20" dirty="0" err="1">
                <a:solidFill>
                  <a:schemeClr val="tx1"/>
                </a:solidFill>
              </a:rPr>
              <a:t>anfällig</a:t>
            </a:r>
            <a:r>
              <a:rPr lang="en-US" sz="1200" spc="-20" dirty="0">
                <a:solidFill>
                  <a:schemeClr val="tx1"/>
                </a:solidFill>
              </a:rPr>
              <a:t> </a:t>
            </a:r>
            <a:r>
              <a:rPr lang="en-US" sz="1200" spc="-20" dirty="0" err="1">
                <a:solidFill>
                  <a:schemeClr val="tx1"/>
                </a:solidFill>
              </a:rPr>
              <a:t>für</a:t>
            </a:r>
            <a:r>
              <a:rPr lang="en-US" sz="1200" spc="-20" dirty="0">
                <a:solidFill>
                  <a:schemeClr val="tx1"/>
                </a:solidFill>
              </a:rPr>
              <a:t> </a:t>
            </a:r>
            <a:r>
              <a:rPr lang="en-US" sz="1200" spc="-20" dirty="0" err="1">
                <a:solidFill>
                  <a:schemeClr val="tx1"/>
                </a:solidFill>
              </a:rPr>
              <a:t>lange</a:t>
            </a:r>
            <a:r>
              <a:rPr lang="en-US" sz="1200" spc="-20" dirty="0">
                <a:solidFill>
                  <a:schemeClr val="tx1"/>
                </a:solidFill>
              </a:rPr>
              <a:t> </a:t>
            </a:r>
            <a:r>
              <a:rPr lang="en-US" sz="1200" spc="-20" dirty="0" err="1">
                <a:solidFill>
                  <a:schemeClr val="tx1"/>
                </a:solidFill>
              </a:rPr>
              <a:t>Bälle</a:t>
            </a:r>
            <a:r>
              <a:rPr lang="en-US" sz="1200" spc="-20" dirty="0">
                <a:solidFill>
                  <a:schemeClr val="tx1"/>
                </a:solidFill>
              </a:rPr>
              <a:t> sein und </a:t>
            </a:r>
            <a:r>
              <a:rPr lang="en-US" sz="1200" spc="-20" dirty="0" err="1">
                <a:solidFill>
                  <a:schemeClr val="tx1"/>
                </a:solidFill>
              </a:rPr>
              <a:t>explizit</a:t>
            </a:r>
            <a:r>
              <a:rPr lang="en-US" sz="1200" spc="-20" dirty="0">
                <a:solidFill>
                  <a:schemeClr val="tx1"/>
                </a:solidFill>
              </a:rPr>
              <a:t> </a:t>
            </a:r>
            <a:r>
              <a:rPr lang="en-US" sz="1200" spc="-20" dirty="0" err="1">
                <a:solidFill>
                  <a:schemeClr val="tx1"/>
                </a:solidFill>
              </a:rPr>
              <a:t>attackiert</a:t>
            </a:r>
            <a:r>
              <a:rPr lang="en-US" sz="1200" spc="-20" dirty="0">
                <a:solidFill>
                  <a:schemeClr val="tx1"/>
                </a:solidFill>
              </a:rPr>
              <a:t> warden</a:t>
            </a:r>
          </a:p>
          <a:p>
            <a:pPr>
              <a:spcBef>
                <a:spcPts val="600"/>
              </a:spcBef>
            </a:pPr>
            <a:r>
              <a:rPr lang="en-US" sz="1200" spc="-20" dirty="0" err="1">
                <a:solidFill>
                  <a:schemeClr val="tx1"/>
                </a:solidFill>
              </a:rPr>
              <a:t>Entwicklugngsfähigkeit</a:t>
            </a:r>
            <a:r>
              <a:rPr lang="en-US" sz="1200" spc="-20" dirty="0">
                <a:solidFill>
                  <a:schemeClr val="tx1"/>
                </a:solidFill>
              </a:rPr>
              <a:t> </a:t>
            </a:r>
            <a:r>
              <a:rPr lang="en-US" sz="1200" spc="-20" dirty="0" err="1">
                <a:solidFill>
                  <a:schemeClr val="tx1"/>
                </a:solidFill>
              </a:rPr>
              <a:t>vorhanden</a:t>
            </a:r>
            <a:r>
              <a:rPr lang="en-US" sz="1200" spc="-20" dirty="0">
                <a:solidFill>
                  <a:schemeClr val="tx1"/>
                </a:solidFill>
              </a:rPr>
              <a:t>, </a:t>
            </a:r>
            <a:r>
              <a:rPr lang="en-US" sz="1200" spc="-20" dirty="0" err="1">
                <a:solidFill>
                  <a:schemeClr val="tx1"/>
                </a:solidFill>
              </a:rPr>
              <a:t>aber</a:t>
            </a:r>
            <a:r>
              <a:rPr lang="en-US" sz="1200" spc="-20" dirty="0">
                <a:solidFill>
                  <a:schemeClr val="tx1"/>
                </a:solidFill>
              </a:rPr>
              <a:t> </a:t>
            </a:r>
            <a:r>
              <a:rPr lang="en-US" sz="1200" spc="-20" dirty="0" err="1">
                <a:solidFill>
                  <a:schemeClr val="tx1"/>
                </a:solidFill>
              </a:rPr>
              <a:t>altersbedingt</a:t>
            </a:r>
            <a:r>
              <a:rPr lang="en-US" sz="1200" spc="-20" dirty="0">
                <a:solidFill>
                  <a:schemeClr val="tx1"/>
                </a:solidFill>
              </a:rPr>
              <a:t> </a:t>
            </a:r>
            <a:r>
              <a:rPr lang="en-US" sz="1200" spc="-20" dirty="0" err="1">
                <a:solidFill>
                  <a:schemeClr val="tx1"/>
                </a:solidFill>
              </a:rPr>
              <a:t>möglicherweise</a:t>
            </a:r>
            <a:r>
              <a:rPr lang="en-US" sz="1200" spc="-20" dirty="0">
                <a:solidFill>
                  <a:schemeClr val="tx1"/>
                </a:solidFill>
              </a:rPr>
              <a:t> </a:t>
            </a:r>
            <a:r>
              <a:rPr lang="en-US" sz="1200" spc="-20" dirty="0" err="1">
                <a:solidFill>
                  <a:schemeClr val="tx1"/>
                </a:solidFill>
              </a:rPr>
              <a:t>begrenzt</a:t>
            </a:r>
            <a:r>
              <a:rPr lang="en-US" sz="1200" spc="-20" dirty="0">
                <a:solidFill>
                  <a:schemeClr val="tx1"/>
                </a:solidFill>
              </a:rPr>
              <a:t> </a:t>
            </a:r>
          </a:p>
        </p:txBody>
      </p:sp>
      <p:sp>
        <p:nvSpPr>
          <p:cNvPr id="47" name="Rectangle 46">
            <a:extLst>
              <a:ext uri="{FF2B5EF4-FFF2-40B4-BE49-F238E27FC236}">
                <a16:creationId xmlns:a16="http://schemas.microsoft.com/office/drawing/2014/main" id="{4CD1CCBA-7C97-4741-95F7-28257960F884}"/>
              </a:ext>
            </a:extLst>
          </p:cNvPr>
          <p:cNvSpPr/>
          <p:nvPr/>
        </p:nvSpPr>
        <p:spPr>
          <a:xfrm>
            <a:off x="6789420" y="2962098"/>
            <a:ext cx="4524612" cy="173059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err="1">
                <a:solidFill>
                  <a:schemeClr val="tx1"/>
                </a:solidFill>
              </a:rPr>
              <a:t>Vertrag</a:t>
            </a:r>
            <a:r>
              <a:rPr lang="en-US" sz="1200" spc="-20" dirty="0">
                <a:solidFill>
                  <a:schemeClr val="tx1"/>
                </a:solidFill>
              </a:rPr>
              <a:t> </a:t>
            </a:r>
            <a:r>
              <a:rPr lang="en-US" sz="1200" spc="-20" dirty="0" err="1">
                <a:solidFill>
                  <a:schemeClr val="tx1"/>
                </a:solidFill>
              </a:rPr>
              <a:t>läuft</a:t>
            </a:r>
            <a:r>
              <a:rPr lang="en-US" sz="1200" spc="-20" dirty="0">
                <a:solidFill>
                  <a:schemeClr val="tx1"/>
                </a:solidFill>
              </a:rPr>
              <a:t> </a:t>
            </a:r>
            <a:r>
              <a:rPr lang="en-US" sz="1200" spc="-20" dirty="0" err="1">
                <a:solidFill>
                  <a:schemeClr val="tx1"/>
                </a:solidFill>
              </a:rPr>
              <a:t>nächstes</a:t>
            </a:r>
            <a:r>
              <a:rPr lang="en-US" sz="1200" spc="-20" dirty="0">
                <a:solidFill>
                  <a:schemeClr val="tx1"/>
                </a:solidFill>
              </a:rPr>
              <a:t> </a:t>
            </a:r>
            <a:r>
              <a:rPr lang="en-US" sz="1200" spc="-20" dirty="0" err="1">
                <a:solidFill>
                  <a:schemeClr val="tx1"/>
                </a:solidFill>
              </a:rPr>
              <a:t>Jahr</a:t>
            </a:r>
            <a:r>
              <a:rPr lang="en-US" sz="1200" spc="-20" dirty="0">
                <a:solidFill>
                  <a:schemeClr val="tx1"/>
                </a:solidFill>
              </a:rPr>
              <a:t> </a:t>
            </a:r>
            <a:r>
              <a:rPr lang="en-US" sz="1200" spc="-20" dirty="0" err="1">
                <a:solidFill>
                  <a:schemeClr val="tx1"/>
                </a:solidFill>
              </a:rPr>
              <a:t>aus</a:t>
            </a:r>
            <a:r>
              <a:rPr lang="en-US" sz="1200" spc="-20" dirty="0">
                <a:solidFill>
                  <a:schemeClr val="tx1"/>
                </a:solidFill>
              </a:rPr>
              <a:t> – Spieler </a:t>
            </a:r>
            <a:r>
              <a:rPr lang="en-US" sz="1200" spc="-20" dirty="0" err="1">
                <a:solidFill>
                  <a:schemeClr val="tx1"/>
                </a:solidFill>
              </a:rPr>
              <a:t>wäre</a:t>
            </a:r>
            <a:r>
              <a:rPr lang="en-US" sz="1200" spc="-20" dirty="0">
                <a:solidFill>
                  <a:schemeClr val="tx1"/>
                </a:solidFill>
              </a:rPr>
              <a:t> </a:t>
            </a:r>
            <a:r>
              <a:rPr lang="en-US" sz="1200" spc="-20" dirty="0" err="1">
                <a:solidFill>
                  <a:schemeClr val="tx1"/>
                </a:solidFill>
              </a:rPr>
              <a:t>vermutlich</a:t>
            </a:r>
            <a:r>
              <a:rPr lang="en-US" sz="1200" spc="-20" dirty="0">
                <a:solidFill>
                  <a:schemeClr val="tx1"/>
                </a:solidFill>
              </a:rPr>
              <a:t> </a:t>
            </a:r>
            <a:r>
              <a:rPr lang="en-US" sz="1200" spc="-20" dirty="0" err="1">
                <a:solidFill>
                  <a:schemeClr val="tx1"/>
                </a:solidFill>
              </a:rPr>
              <a:t>günstiger</a:t>
            </a:r>
            <a:r>
              <a:rPr lang="en-US" sz="1200" spc="-20" dirty="0">
                <a:solidFill>
                  <a:schemeClr val="tx1"/>
                </a:solidFill>
              </a:rPr>
              <a:t>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haben</a:t>
            </a:r>
            <a:endParaRPr lang="en-US" sz="1200" spc="-20" dirty="0">
              <a:solidFill>
                <a:schemeClr val="tx1"/>
              </a:solidFill>
            </a:endParaRPr>
          </a:p>
          <a:p>
            <a:pPr>
              <a:spcBef>
                <a:spcPts val="600"/>
              </a:spcBef>
            </a:pPr>
            <a:r>
              <a:rPr lang="en-US" sz="1200" spc="-20" dirty="0" err="1">
                <a:solidFill>
                  <a:schemeClr val="tx1"/>
                </a:solidFill>
              </a:rPr>
              <a:t>Herausragend</a:t>
            </a:r>
            <a:r>
              <a:rPr lang="en-US" sz="1200" spc="-20" dirty="0">
                <a:solidFill>
                  <a:schemeClr val="tx1"/>
                </a:solidFill>
              </a:rPr>
              <a:t> </a:t>
            </a:r>
            <a:r>
              <a:rPr lang="en-US" sz="1200" spc="-20" dirty="0" err="1">
                <a:solidFill>
                  <a:schemeClr val="tx1"/>
                </a:solidFill>
              </a:rPr>
              <a:t>gute</a:t>
            </a:r>
            <a:r>
              <a:rPr lang="en-US" sz="1200" spc="-20" dirty="0">
                <a:solidFill>
                  <a:schemeClr val="tx1"/>
                </a:solidFill>
              </a:rPr>
              <a:t> </a:t>
            </a:r>
            <a:r>
              <a:rPr lang="en-US" sz="1200" spc="-20" dirty="0" err="1">
                <a:solidFill>
                  <a:schemeClr val="tx1"/>
                </a:solidFill>
              </a:rPr>
              <a:t>Zahlen</a:t>
            </a:r>
            <a:r>
              <a:rPr lang="en-US" sz="1200" spc="-20" dirty="0">
                <a:solidFill>
                  <a:schemeClr val="tx1"/>
                </a:solidFill>
              </a:rPr>
              <a:t> </a:t>
            </a:r>
            <a:r>
              <a:rPr lang="en-US" sz="1200" spc="-20" dirty="0" err="1">
                <a:solidFill>
                  <a:schemeClr val="tx1"/>
                </a:solidFill>
              </a:rPr>
              <a:t>bzgl</a:t>
            </a:r>
            <a:r>
              <a:rPr lang="en-US" sz="1200" spc="-20" dirty="0">
                <a:solidFill>
                  <a:schemeClr val="tx1"/>
                </a:solidFill>
              </a:rPr>
              <a:t>. </a:t>
            </a:r>
            <a:r>
              <a:rPr lang="en-US" sz="1200" spc="-20" dirty="0" err="1">
                <a:solidFill>
                  <a:schemeClr val="tx1"/>
                </a:solidFill>
              </a:rPr>
              <a:t>Passicherheit</a:t>
            </a:r>
            <a:r>
              <a:rPr lang="en-US" sz="1200" spc="-20" dirty="0">
                <a:solidFill>
                  <a:schemeClr val="tx1"/>
                </a:solidFill>
              </a:rPr>
              <a:t> und seiner </a:t>
            </a:r>
            <a:r>
              <a:rPr lang="en-US" sz="1200" spc="-20" dirty="0" err="1">
                <a:solidFill>
                  <a:schemeClr val="tx1"/>
                </a:solidFill>
              </a:rPr>
              <a:t>Fähigkeit</a:t>
            </a:r>
            <a:r>
              <a:rPr lang="en-US" sz="1200" spc="-20" dirty="0">
                <a:solidFill>
                  <a:schemeClr val="tx1"/>
                </a:solidFill>
              </a:rPr>
              <a:t>, den Ball </a:t>
            </a:r>
            <a:r>
              <a:rPr lang="en-US" sz="1200" spc="-20" dirty="0" err="1">
                <a:solidFill>
                  <a:schemeClr val="tx1"/>
                </a:solidFill>
              </a:rPr>
              <a:t>zu</a:t>
            </a:r>
            <a:r>
              <a:rPr lang="en-US" sz="1200" spc="-20" dirty="0">
                <a:solidFill>
                  <a:schemeClr val="tx1"/>
                </a:solidFill>
              </a:rPr>
              <a:t> </a:t>
            </a:r>
            <a:r>
              <a:rPr lang="en-US" sz="1200" spc="-20" dirty="0" err="1">
                <a:solidFill>
                  <a:schemeClr val="tx1"/>
                </a:solidFill>
              </a:rPr>
              <a:t>treiben</a:t>
            </a:r>
            <a:endParaRPr lang="en-US" sz="1200" spc="-20" dirty="0">
              <a:solidFill>
                <a:schemeClr val="tx1"/>
              </a:solidFill>
            </a:endParaRPr>
          </a:p>
          <a:p>
            <a:pPr>
              <a:spcBef>
                <a:spcPts val="600"/>
              </a:spcBef>
            </a:pPr>
            <a:r>
              <a:rPr lang="en-US" sz="1200" spc="-20" dirty="0" err="1">
                <a:solidFill>
                  <a:schemeClr val="tx1"/>
                </a:solidFill>
              </a:rPr>
              <a:t>Mit</a:t>
            </a:r>
            <a:r>
              <a:rPr lang="en-US" sz="1200" spc="-20" dirty="0">
                <a:solidFill>
                  <a:schemeClr val="tx1"/>
                </a:solidFill>
              </a:rPr>
              <a:t> 25 </a:t>
            </a:r>
            <a:r>
              <a:rPr lang="en-US" sz="1200" spc="-20" dirty="0" err="1">
                <a:solidFill>
                  <a:schemeClr val="tx1"/>
                </a:solidFill>
              </a:rPr>
              <a:t>ein</a:t>
            </a:r>
            <a:r>
              <a:rPr lang="en-US" sz="1200" spc="-20" dirty="0">
                <a:solidFill>
                  <a:schemeClr val="tx1"/>
                </a:solidFill>
              </a:rPr>
              <a:t> </a:t>
            </a:r>
            <a:r>
              <a:rPr lang="en-US" sz="1200" spc="-20" dirty="0" err="1">
                <a:solidFill>
                  <a:schemeClr val="tx1"/>
                </a:solidFill>
              </a:rPr>
              <a:t>gestandener</a:t>
            </a:r>
            <a:r>
              <a:rPr lang="en-US" sz="1200" spc="-20" dirty="0">
                <a:solidFill>
                  <a:schemeClr val="tx1"/>
                </a:solidFill>
              </a:rPr>
              <a:t> Spieler, der </a:t>
            </a:r>
            <a:r>
              <a:rPr lang="en-US" sz="1200" spc="-20" dirty="0" err="1">
                <a:solidFill>
                  <a:schemeClr val="tx1"/>
                </a:solidFill>
              </a:rPr>
              <a:t>Europapokalerfahrung</a:t>
            </a:r>
            <a:r>
              <a:rPr lang="en-US" sz="1200" spc="-20" dirty="0">
                <a:solidFill>
                  <a:schemeClr val="tx1"/>
                </a:solidFill>
              </a:rPr>
              <a:t> </a:t>
            </a:r>
            <a:r>
              <a:rPr lang="en-US" sz="1200" spc="-20" dirty="0" err="1">
                <a:solidFill>
                  <a:schemeClr val="tx1"/>
                </a:solidFill>
              </a:rPr>
              <a:t>mitbringt</a:t>
            </a:r>
            <a:endParaRPr lang="en-US" sz="1200" spc="-20" dirty="0">
              <a:solidFill>
                <a:schemeClr val="tx1"/>
              </a:solidFill>
            </a:endParaRPr>
          </a:p>
        </p:txBody>
      </p:sp>
      <p:graphicFrame>
        <p:nvGraphicFramePr>
          <p:cNvPr id="49" name="Table 49">
            <a:extLst>
              <a:ext uri="{FF2B5EF4-FFF2-40B4-BE49-F238E27FC236}">
                <a16:creationId xmlns:a16="http://schemas.microsoft.com/office/drawing/2014/main" id="{EC770417-3066-4E81-BF00-20BA9D1F6E1E}"/>
              </a:ext>
            </a:extLst>
          </p:cNvPr>
          <p:cNvGraphicFramePr>
            <a:graphicFrameLocks noGrp="1"/>
          </p:cNvGraphicFramePr>
          <p:nvPr/>
        </p:nvGraphicFramePr>
        <p:xfrm>
          <a:off x="680762" y="3322320"/>
          <a:ext cx="1344807" cy="3000540"/>
        </p:xfrm>
        <a:graphic>
          <a:graphicData uri="http://schemas.openxmlformats.org/drawingml/2006/table">
            <a:tbl>
              <a:tblPr firstRow="1" bandRow="1">
                <a:tableStyleId>{5C22544A-7EE6-4342-B048-85BDC9FD1C3A}</a:tableStyleId>
              </a:tblPr>
              <a:tblGrid>
                <a:gridCol w="1344807">
                  <a:extLst>
                    <a:ext uri="{9D8B030D-6E8A-4147-A177-3AD203B41FA5}">
                      <a16:colId xmlns:a16="http://schemas.microsoft.com/office/drawing/2014/main" val="2884913626"/>
                    </a:ext>
                  </a:extLst>
                </a:gridCol>
              </a:tblGrid>
              <a:tr h="300054">
                <a:tc>
                  <a:txBody>
                    <a:bodyPr/>
                    <a:lstStyle/>
                    <a:p>
                      <a:r>
                        <a:rPr lang="en-US" sz="1200" b="0" dirty="0">
                          <a:solidFill>
                            <a:schemeClr val="tx1"/>
                          </a:solidFill>
                        </a:rPr>
                        <a:t>Short/Med Pass %</a:t>
                      </a:r>
                    </a:p>
                  </a:txBody>
                  <a:tcPr marL="0" marR="0" marT="0" marB="0" anchor="ctr">
                    <a:solidFill>
                      <a:schemeClr val="bg1"/>
                    </a:solidFill>
                  </a:tcPr>
                </a:tc>
                <a:extLst>
                  <a:ext uri="{0D108BD9-81ED-4DB2-BD59-A6C34878D82A}">
                    <a16:rowId xmlns:a16="http://schemas.microsoft.com/office/drawing/2014/main" val="3987868455"/>
                  </a:ext>
                </a:extLst>
              </a:tr>
              <a:tr h="300054">
                <a:tc>
                  <a:txBody>
                    <a:bodyPr/>
                    <a:lstStyle/>
                    <a:p>
                      <a:r>
                        <a:rPr lang="en-US" sz="1200" b="0" dirty="0">
                          <a:solidFill>
                            <a:schemeClr val="tx1"/>
                          </a:solidFill>
                        </a:rPr>
                        <a:t>Turnovers</a:t>
                      </a:r>
                    </a:p>
                  </a:txBody>
                  <a:tcPr marL="0" marR="0" marT="0" marB="0" anchor="ctr">
                    <a:solidFill>
                      <a:schemeClr val="bg1"/>
                    </a:solidFill>
                  </a:tcPr>
                </a:tc>
                <a:extLst>
                  <a:ext uri="{0D108BD9-81ED-4DB2-BD59-A6C34878D82A}">
                    <a16:rowId xmlns:a16="http://schemas.microsoft.com/office/drawing/2014/main" val="4199419356"/>
                  </a:ext>
                </a:extLst>
              </a:tr>
              <a:tr h="300054">
                <a:tc>
                  <a:txBody>
                    <a:bodyPr/>
                    <a:lstStyle/>
                    <a:p>
                      <a:r>
                        <a:rPr lang="en-US" sz="1200" b="0" dirty="0">
                          <a:solidFill>
                            <a:schemeClr val="tx1"/>
                          </a:solidFill>
                        </a:rPr>
                        <a:t>Progressive Passes</a:t>
                      </a:r>
                    </a:p>
                  </a:txBody>
                  <a:tcPr marL="0" marR="0" marT="0" marB="0" anchor="ctr">
                    <a:solidFill>
                      <a:schemeClr val="bg1"/>
                    </a:solidFill>
                  </a:tcPr>
                </a:tc>
                <a:extLst>
                  <a:ext uri="{0D108BD9-81ED-4DB2-BD59-A6C34878D82A}">
                    <a16:rowId xmlns:a16="http://schemas.microsoft.com/office/drawing/2014/main" val="2136525633"/>
                  </a:ext>
                </a:extLst>
              </a:tr>
              <a:tr h="300054">
                <a:tc>
                  <a:txBody>
                    <a:bodyPr/>
                    <a:lstStyle/>
                    <a:p>
                      <a:r>
                        <a:rPr lang="en-US" sz="1200" b="0" dirty="0">
                          <a:solidFill>
                            <a:schemeClr val="tx1"/>
                          </a:solidFill>
                        </a:rPr>
                        <a:t>Progressive Runs</a:t>
                      </a:r>
                    </a:p>
                  </a:txBody>
                  <a:tcPr marL="0" marR="0" marT="0" marB="0" anchor="ctr">
                    <a:solidFill>
                      <a:schemeClr val="bg1"/>
                    </a:solidFill>
                  </a:tcPr>
                </a:tc>
                <a:extLst>
                  <a:ext uri="{0D108BD9-81ED-4DB2-BD59-A6C34878D82A}">
                    <a16:rowId xmlns:a16="http://schemas.microsoft.com/office/drawing/2014/main" val="1687089279"/>
                  </a:ext>
                </a:extLst>
              </a:tr>
              <a:tr h="300054">
                <a:tc>
                  <a:txBody>
                    <a:bodyPr/>
                    <a:lstStyle/>
                    <a:p>
                      <a:r>
                        <a:rPr lang="en-US" sz="1200" b="0" dirty="0">
                          <a:solidFill>
                            <a:schemeClr val="tx1"/>
                          </a:solidFill>
                        </a:rPr>
                        <a:t>Successful Dribbles</a:t>
                      </a:r>
                    </a:p>
                  </a:txBody>
                  <a:tcPr marL="0" marR="0" marT="0" marB="0" anchor="ctr">
                    <a:solidFill>
                      <a:schemeClr val="bg1"/>
                    </a:solidFill>
                  </a:tcPr>
                </a:tc>
                <a:extLst>
                  <a:ext uri="{0D108BD9-81ED-4DB2-BD59-A6C34878D82A}">
                    <a16:rowId xmlns:a16="http://schemas.microsoft.com/office/drawing/2014/main" val="2926446014"/>
                  </a:ext>
                </a:extLst>
              </a:tr>
              <a:tr h="300054">
                <a:tc>
                  <a:txBody>
                    <a:bodyPr/>
                    <a:lstStyle/>
                    <a:p>
                      <a:r>
                        <a:rPr lang="en-US" sz="1200" b="0" dirty="0">
                          <a:solidFill>
                            <a:schemeClr val="tx1"/>
                          </a:solidFill>
                        </a:rPr>
                        <a:t>Deep Completions</a:t>
                      </a:r>
                    </a:p>
                  </a:txBody>
                  <a:tcPr marL="0" marR="0" marT="0" marB="0" anchor="ctr">
                    <a:solidFill>
                      <a:schemeClr val="bg1"/>
                    </a:solidFill>
                  </a:tcPr>
                </a:tc>
                <a:extLst>
                  <a:ext uri="{0D108BD9-81ED-4DB2-BD59-A6C34878D82A}">
                    <a16:rowId xmlns:a16="http://schemas.microsoft.com/office/drawing/2014/main" val="194441595"/>
                  </a:ext>
                </a:extLst>
              </a:tr>
              <a:tr h="300054">
                <a:tc>
                  <a:txBody>
                    <a:bodyPr/>
                    <a:lstStyle/>
                    <a:p>
                      <a:r>
                        <a:rPr lang="en-US" sz="1200" b="0" dirty="0">
                          <a:solidFill>
                            <a:schemeClr val="tx1"/>
                          </a:solidFill>
                        </a:rPr>
                        <a:t>Def Duels won %</a:t>
                      </a:r>
                    </a:p>
                  </a:txBody>
                  <a:tcPr marL="0" marR="0" marT="0" marB="0" anchor="ctr">
                    <a:solidFill>
                      <a:schemeClr val="bg1"/>
                    </a:solidFill>
                  </a:tcPr>
                </a:tc>
                <a:extLst>
                  <a:ext uri="{0D108BD9-81ED-4DB2-BD59-A6C34878D82A}">
                    <a16:rowId xmlns:a16="http://schemas.microsoft.com/office/drawing/2014/main" val="383067142"/>
                  </a:ext>
                </a:extLst>
              </a:tr>
              <a:tr h="300054">
                <a:tc>
                  <a:txBody>
                    <a:bodyPr/>
                    <a:lstStyle/>
                    <a:p>
                      <a:r>
                        <a:rPr lang="en-US" sz="1200" b="0" dirty="0">
                          <a:solidFill>
                            <a:schemeClr val="tx1"/>
                          </a:solidFill>
                        </a:rPr>
                        <a:t>Fouls</a:t>
                      </a:r>
                    </a:p>
                  </a:txBody>
                  <a:tcPr marL="0" marR="0" marT="0" marB="0" anchor="ctr">
                    <a:solidFill>
                      <a:schemeClr val="bg1"/>
                    </a:solidFill>
                  </a:tcPr>
                </a:tc>
                <a:extLst>
                  <a:ext uri="{0D108BD9-81ED-4DB2-BD59-A6C34878D82A}">
                    <a16:rowId xmlns:a16="http://schemas.microsoft.com/office/drawing/2014/main" val="532084651"/>
                  </a:ext>
                </a:extLst>
              </a:tr>
              <a:tr h="300054">
                <a:tc>
                  <a:txBody>
                    <a:bodyPr/>
                    <a:lstStyle/>
                    <a:p>
                      <a:r>
                        <a:rPr lang="en-US" sz="1200" b="0" dirty="0" err="1">
                          <a:solidFill>
                            <a:schemeClr val="tx1"/>
                          </a:solidFill>
                        </a:rPr>
                        <a:t>PAdj</a:t>
                      </a:r>
                      <a:r>
                        <a:rPr lang="en-US" sz="1200" b="0" dirty="0">
                          <a:solidFill>
                            <a:schemeClr val="tx1"/>
                          </a:solidFill>
                        </a:rPr>
                        <a:t>. Interceptions</a:t>
                      </a:r>
                    </a:p>
                  </a:txBody>
                  <a:tcPr marL="0" marR="0" marT="0" marB="0" anchor="ctr">
                    <a:solidFill>
                      <a:schemeClr val="bg1"/>
                    </a:solidFill>
                  </a:tcPr>
                </a:tc>
                <a:extLst>
                  <a:ext uri="{0D108BD9-81ED-4DB2-BD59-A6C34878D82A}">
                    <a16:rowId xmlns:a16="http://schemas.microsoft.com/office/drawing/2014/main" val="4283546121"/>
                  </a:ext>
                </a:extLst>
              </a:tr>
              <a:tr h="300054">
                <a:tc>
                  <a:txBody>
                    <a:bodyPr/>
                    <a:lstStyle/>
                    <a:p>
                      <a:r>
                        <a:rPr lang="en-US" sz="1200" b="0" dirty="0">
                          <a:solidFill>
                            <a:schemeClr val="tx1"/>
                          </a:solidFill>
                        </a:rPr>
                        <a:t>Aerial Wins %</a:t>
                      </a:r>
                    </a:p>
                  </a:txBody>
                  <a:tcPr marL="0" marR="0" marT="0" marB="0" anchor="ctr">
                    <a:solidFill>
                      <a:schemeClr val="bg1"/>
                    </a:solidFill>
                  </a:tcPr>
                </a:tc>
                <a:extLst>
                  <a:ext uri="{0D108BD9-81ED-4DB2-BD59-A6C34878D82A}">
                    <a16:rowId xmlns:a16="http://schemas.microsoft.com/office/drawing/2014/main" val="1495238808"/>
                  </a:ext>
                </a:extLst>
              </a:tr>
            </a:tbl>
          </a:graphicData>
        </a:graphic>
      </p:graphicFrame>
      <p:sp>
        <p:nvSpPr>
          <p:cNvPr id="2" name="TextBox 1">
            <a:extLst>
              <a:ext uri="{FF2B5EF4-FFF2-40B4-BE49-F238E27FC236}">
                <a16:creationId xmlns:a16="http://schemas.microsoft.com/office/drawing/2014/main" id="{6C8E546E-F8AF-4278-AFE0-EFDEF2A72094}"/>
              </a:ext>
            </a:extLst>
          </p:cNvPr>
          <p:cNvSpPr txBox="1"/>
          <p:nvPr/>
        </p:nvSpPr>
        <p:spPr>
          <a:xfrm>
            <a:off x="680762" y="3040566"/>
            <a:ext cx="5304474" cy="308601"/>
          </a:xfrm>
          <a:prstGeom prst="rect">
            <a:avLst/>
          </a:prstGeom>
          <a:noFill/>
          <a:ln w="12700" cap="rnd">
            <a:noFill/>
          </a:ln>
        </p:spPr>
        <p:txBody>
          <a:bodyPr wrap="square" lIns="0" tIns="0" rIns="0" bIns="0" rtlCol="0">
            <a:noAutofit/>
          </a:bodyPr>
          <a:lstStyle/>
          <a:p>
            <a:pPr defTabSz="360000">
              <a:spcBef>
                <a:spcPts val="600"/>
              </a:spcBef>
            </a:pPr>
            <a:r>
              <a:rPr lang="en-US" sz="1400" b="1" i="1" spc="-20" dirty="0"/>
              <a:t>Percentile Ranking </a:t>
            </a:r>
            <a:r>
              <a:rPr lang="en-US" sz="1400" b="1" i="1" spc="-20" dirty="0" err="1"/>
              <a:t>Außenverteidiger</a:t>
            </a:r>
            <a:r>
              <a:rPr lang="en-US" sz="1400" b="1" i="1" spc="-20" dirty="0"/>
              <a:t> | Fortuna Liga 2021/2022</a:t>
            </a:r>
          </a:p>
        </p:txBody>
      </p:sp>
      <p:grpSp>
        <p:nvGrpSpPr>
          <p:cNvPr id="11" name="Group 10">
            <a:extLst>
              <a:ext uri="{FF2B5EF4-FFF2-40B4-BE49-F238E27FC236}">
                <a16:creationId xmlns:a16="http://schemas.microsoft.com/office/drawing/2014/main" id="{E2090278-F395-42C5-AEE1-7B54F70BEA1D}"/>
              </a:ext>
            </a:extLst>
          </p:cNvPr>
          <p:cNvGrpSpPr/>
          <p:nvPr/>
        </p:nvGrpSpPr>
        <p:grpSpPr>
          <a:xfrm>
            <a:off x="2145515" y="6338235"/>
            <a:ext cx="4078422" cy="215332"/>
            <a:chOff x="2145515" y="6292515"/>
            <a:chExt cx="4078422" cy="215332"/>
          </a:xfrm>
        </p:grpSpPr>
        <p:sp>
          <p:nvSpPr>
            <p:cNvPr id="3" name="TextBox 2">
              <a:extLst>
                <a:ext uri="{FF2B5EF4-FFF2-40B4-BE49-F238E27FC236}">
                  <a16:creationId xmlns:a16="http://schemas.microsoft.com/office/drawing/2014/main" id="{459083CE-F70C-4861-9FBA-243B7083D627}"/>
                </a:ext>
              </a:extLst>
            </p:cNvPr>
            <p:cNvSpPr txBox="1"/>
            <p:nvPr/>
          </p:nvSpPr>
          <p:spPr>
            <a:xfrm>
              <a:off x="2145515" y="6292515"/>
              <a:ext cx="130248"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0</a:t>
              </a:r>
            </a:p>
          </p:txBody>
        </p:sp>
        <p:sp>
          <p:nvSpPr>
            <p:cNvPr id="41" name="TextBox 40">
              <a:extLst>
                <a:ext uri="{FF2B5EF4-FFF2-40B4-BE49-F238E27FC236}">
                  <a16:creationId xmlns:a16="http://schemas.microsoft.com/office/drawing/2014/main" id="{9E4BD489-28C5-4625-9013-C1204F76B8FF}"/>
                </a:ext>
              </a:extLst>
            </p:cNvPr>
            <p:cNvSpPr txBox="1"/>
            <p:nvPr/>
          </p:nvSpPr>
          <p:spPr>
            <a:xfrm>
              <a:off x="3032080"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25</a:t>
              </a:r>
            </a:p>
          </p:txBody>
        </p:sp>
        <p:sp>
          <p:nvSpPr>
            <p:cNvPr id="45" name="TextBox 44">
              <a:extLst>
                <a:ext uri="{FF2B5EF4-FFF2-40B4-BE49-F238E27FC236}">
                  <a16:creationId xmlns:a16="http://schemas.microsoft.com/office/drawing/2014/main" id="{204DEB1C-C7B6-4EA2-A271-26CAF6F0657C}"/>
                </a:ext>
              </a:extLst>
            </p:cNvPr>
            <p:cNvSpPr txBox="1"/>
            <p:nvPr/>
          </p:nvSpPr>
          <p:spPr>
            <a:xfrm>
              <a:off x="4005082"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50</a:t>
              </a:r>
            </a:p>
          </p:txBody>
        </p:sp>
        <p:sp>
          <p:nvSpPr>
            <p:cNvPr id="50" name="TextBox 49">
              <a:extLst>
                <a:ext uri="{FF2B5EF4-FFF2-40B4-BE49-F238E27FC236}">
                  <a16:creationId xmlns:a16="http://schemas.microsoft.com/office/drawing/2014/main" id="{E6BB30E7-EE1F-4389-879B-9B550C3FB180}"/>
                </a:ext>
              </a:extLst>
            </p:cNvPr>
            <p:cNvSpPr txBox="1"/>
            <p:nvPr/>
          </p:nvSpPr>
          <p:spPr>
            <a:xfrm>
              <a:off x="4978084"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75</a:t>
              </a:r>
            </a:p>
          </p:txBody>
        </p:sp>
        <p:sp>
          <p:nvSpPr>
            <p:cNvPr id="51" name="TextBox 50">
              <a:extLst>
                <a:ext uri="{FF2B5EF4-FFF2-40B4-BE49-F238E27FC236}">
                  <a16:creationId xmlns:a16="http://schemas.microsoft.com/office/drawing/2014/main" id="{9C5FE249-AFDE-43B9-AE9D-E9FA56014B33}"/>
                </a:ext>
              </a:extLst>
            </p:cNvPr>
            <p:cNvSpPr txBox="1"/>
            <p:nvPr/>
          </p:nvSpPr>
          <p:spPr>
            <a:xfrm>
              <a:off x="5951084" y="6292515"/>
              <a:ext cx="272853"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100</a:t>
              </a:r>
            </a:p>
          </p:txBody>
        </p:sp>
      </p:grpSp>
      <p:grpSp>
        <p:nvGrpSpPr>
          <p:cNvPr id="57" name="plus">
            <a:extLst>
              <a:ext uri="{FF2B5EF4-FFF2-40B4-BE49-F238E27FC236}">
                <a16:creationId xmlns:a16="http://schemas.microsoft.com/office/drawing/2014/main" id="{663FF113-F7F0-4500-AB6F-59AA8D317246}"/>
              </a:ext>
            </a:extLst>
          </p:cNvPr>
          <p:cNvGrpSpPr/>
          <p:nvPr/>
        </p:nvGrpSpPr>
        <p:grpSpPr>
          <a:xfrm>
            <a:off x="6940276" y="3184407"/>
            <a:ext cx="180000" cy="180000"/>
            <a:chOff x="5385139" y="2347542"/>
            <a:chExt cx="432000" cy="432000"/>
          </a:xfrm>
        </p:grpSpPr>
        <p:sp>
          <p:nvSpPr>
            <p:cNvPr id="58" name="white_circle">
              <a:extLst>
                <a:ext uri="{FF2B5EF4-FFF2-40B4-BE49-F238E27FC236}">
                  <a16:creationId xmlns:a16="http://schemas.microsoft.com/office/drawing/2014/main" id="{A525993A-6DEE-441E-B557-AFBD490B7E9F}"/>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59" name="plus1">
              <a:extLst>
                <a:ext uri="{FF2B5EF4-FFF2-40B4-BE49-F238E27FC236}">
                  <a16:creationId xmlns:a16="http://schemas.microsoft.com/office/drawing/2014/main" id="{D79A1CE1-EA53-4EFC-8533-7D67C243023B}"/>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0" name="plus">
            <a:extLst>
              <a:ext uri="{FF2B5EF4-FFF2-40B4-BE49-F238E27FC236}">
                <a16:creationId xmlns:a16="http://schemas.microsoft.com/office/drawing/2014/main" id="{DEE29AE2-EADD-4900-9F9F-577BCAD2BA8F}"/>
              </a:ext>
            </a:extLst>
          </p:cNvPr>
          <p:cNvGrpSpPr/>
          <p:nvPr/>
        </p:nvGrpSpPr>
        <p:grpSpPr>
          <a:xfrm>
            <a:off x="6940276" y="3647395"/>
            <a:ext cx="180000" cy="180000"/>
            <a:chOff x="5385139" y="2347542"/>
            <a:chExt cx="432000" cy="432000"/>
          </a:xfrm>
        </p:grpSpPr>
        <p:sp>
          <p:nvSpPr>
            <p:cNvPr id="61" name="white_circle">
              <a:extLst>
                <a:ext uri="{FF2B5EF4-FFF2-40B4-BE49-F238E27FC236}">
                  <a16:creationId xmlns:a16="http://schemas.microsoft.com/office/drawing/2014/main" id="{336EF7C6-3837-44E8-BA32-EF1AB577E16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2" name="plus1">
              <a:extLst>
                <a:ext uri="{FF2B5EF4-FFF2-40B4-BE49-F238E27FC236}">
                  <a16:creationId xmlns:a16="http://schemas.microsoft.com/office/drawing/2014/main" id="{E19A03C6-B455-477A-8C71-22CF77E5B3BC}"/>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3" name="plus">
            <a:extLst>
              <a:ext uri="{FF2B5EF4-FFF2-40B4-BE49-F238E27FC236}">
                <a16:creationId xmlns:a16="http://schemas.microsoft.com/office/drawing/2014/main" id="{089132F9-5F14-4E05-8370-A55A7613A0A1}"/>
              </a:ext>
            </a:extLst>
          </p:cNvPr>
          <p:cNvGrpSpPr/>
          <p:nvPr/>
        </p:nvGrpSpPr>
        <p:grpSpPr>
          <a:xfrm>
            <a:off x="6940276" y="4086673"/>
            <a:ext cx="180000" cy="180000"/>
            <a:chOff x="5385139" y="2347542"/>
            <a:chExt cx="432000" cy="432000"/>
          </a:xfrm>
        </p:grpSpPr>
        <p:sp>
          <p:nvSpPr>
            <p:cNvPr id="64" name="white_circle">
              <a:extLst>
                <a:ext uri="{FF2B5EF4-FFF2-40B4-BE49-F238E27FC236}">
                  <a16:creationId xmlns:a16="http://schemas.microsoft.com/office/drawing/2014/main" id="{751B0F2D-5DB1-4987-8ADE-733FE575732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5" name="plus1">
              <a:extLst>
                <a:ext uri="{FF2B5EF4-FFF2-40B4-BE49-F238E27FC236}">
                  <a16:creationId xmlns:a16="http://schemas.microsoft.com/office/drawing/2014/main" id="{36DFE541-0728-46E8-992C-9E44C7D4550D}"/>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77" name="minus">
            <a:extLst>
              <a:ext uri="{FF2B5EF4-FFF2-40B4-BE49-F238E27FC236}">
                <a16:creationId xmlns:a16="http://schemas.microsoft.com/office/drawing/2014/main" id="{0732F417-A4A8-4F38-84AF-0210BF2EBB65}"/>
              </a:ext>
            </a:extLst>
          </p:cNvPr>
          <p:cNvGrpSpPr/>
          <p:nvPr/>
        </p:nvGrpSpPr>
        <p:grpSpPr>
          <a:xfrm>
            <a:off x="6940276" y="5204588"/>
            <a:ext cx="180000" cy="180000"/>
            <a:chOff x="4650381" y="3067773"/>
            <a:chExt cx="432000" cy="432000"/>
          </a:xfrm>
        </p:grpSpPr>
        <p:sp>
          <p:nvSpPr>
            <p:cNvPr id="78" name="white_circle">
              <a:extLst>
                <a:ext uri="{FF2B5EF4-FFF2-40B4-BE49-F238E27FC236}">
                  <a16:creationId xmlns:a16="http://schemas.microsoft.com/office/drawing/2014/main" id="{F67D77B9-445A-408B-B37E-D69880CC2291}"/>
                </a:ext>
              </a:extLst>
            </p:cNvPr>
            <p:cNvSpPr/>
            <p:nvPr/>
          </p:nvSpPr>
          <p:spPr>
            <a:xfrm>
              <a:off x="4650381" y="306777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79" name="minus1">
              <a:extLst>
                <a:ext uri="{FF2B5EF4-FFF2-40B4-BE49-F238E27FC236}">
                  <a16:creationId xmlns:a16="http://schemas.microsoft.com/office/drawing/2014/main" id="{34E77A33-BB3E-476F-87EC-6B863E90092C}"/>
                </a:ext>
              </a:extLst>
            </p:cNvPr>
            <p:cNvSpPr>
              <a:spLocks noChangeAspect="1" noChangeArrowheads="1"/>
            </p:cNvSpPr>
            <p:nvPr/>
          </p:nvSpPr>
          <p:spPr bwMode="auto">
            <a:xfrm>
              <a:off x="4650381" y="3067773"/>
              <a:ext cx="432000" cy="432000"/>
            </a:xfrm>
            <a:custGeom>
              <a:avLst/>
              <a:gdLst>
                <a:gd name="connsiteX0" fmla="*/ 88093 w 431218"/>
                <a:gd name="connsiteY0" fmla="*/ 184589 h 431218"/>
                <a:gd name="connsiteX1" fmla="*/ 88093 w 431218"/>
                <a:gd name="connsiteY1" fmla="*/ 246120 h 431218"/>
                <a:gd name="connsiteX2" fmla="*/ 343461 w 431218"/>
                <a:gd name="connsiteY2" fmla="*/ 246120 h 431218"/>
                <a:gd name="connsiteX3" fmla="*/ 343461 w 431218"/>
                <a:gd name="connsiteY3" fmla="*/ 184589 h 431218"/>
                <a:gd name="connsiteX4" fmla="*/ 215609 w 431218"/>
                <a:gd name="connsiteY4" fmla="*/ 0 h 431218"/>
                <a:gd name="connsiteX5" fmla="*/ 431218 w 431218"/>
                <a:gd name="connsiteY5" fmla="*/ 215609 h 431218"/>
                <a:gd name="connsiteX6" fmla="*/ 215609 w 431218"/>
                <a:gd name="connsiteY6" fmla="*/ 431218 h 431218"/>
                <a:gd name="connsiteX7" fmla="*/ 0 w 431218"/>
                <a:gd name="connsiteY7" fmla="*/ 215609 h 431218"/>
                <a:gd name="connsiteX8" fmla="*/ 215609 w 431218"/>
                <a:gd name="connsiteY8"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218" h="431218">
                  <a:moveTo>
                    <a:pt x="88093" y="184589"/>
                  </a:moveTo>
                  <a:lnTo>
                    <a:pt x="88093" y="246120"/>
                  </a:lnTo>
                  <a:lnTo>
                    <a:pt x="343461" y="246120"/>
                  </a:lnTo>
                  <a:lnTo>
                    <a:pt x="343461" y="184589"/>
                  </a:ln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endParaRPr lang="en-US"/>
            </a:p>
          </p:txBody>
        </p:sp>
      </p:grpSp>
      <p:pic>
        <p:nvPicPr>
          <p:cNvPr id="66" name="Picture 6">
            <a:extLst>
              <a:ext uri="{FF2B5EF4-FFF2-40B4-BE49-F238E27FC236}">
                <a16:creationId xmlns:a16="http://schemas.microsoft.com/office/drawing/2014/main" id="{7B2C1653-2101-4E24-A3C1-2F56C88DE9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62" y="1098368"/>
            <a:ext cx="1656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Chart, bar chart&#10;&#10;Description automatically generated">
            <a:extLst>
              <a:ext uri="{FF2B5EF4-FFF2-40B4-BE49-F238E27FC236}">
                <a16:creationId xmlns:a16="http://schemas.microsoft.com/office/drawing/2014/main" id="{A8EAF34C-C77B-4DDC-99D7-0B7B336F5EAC}"/>
              </a:ext>
            </a:extLst>
          </p:cNvPr>
          <p:cNvPicPr>
            <a:picLocks noChangeAspect="1"/>
          </p:cNvPicPr>
          <p:nvPr/>
        </p:nvPicPr>
        <p:blipFill rotWithShape="1">
          <a:blip r:embed="rId8"/>
          <a:srcRect l="21123" b="9587"/>
          <a:stretch/>
        </p:blipFill>
        <p:spPr>
          <a:xfrm>
            <a:off x="2131476" y="3320461"/>
            <a:ext cx="4176000" cy="2987220"/>
          </a:xfrm>
          <a:prstGeom prst="rect">
            <a:avLst/>
          </a:prstGeom>
        </p:spPr>
      </p:pic>
      <p:grpSp>
        <p:nvGrpSpPr>
          <p:cNvPr id="71" name="minus">
            <a:extLst>
              <a:ext uri="{FF2B5EF4-FFF2-40B4-BE49-F238E27FC236}">
                <a16:creationId xmlns:a16="http://schemas.microsoft.com/office/drawing/2014/main" id="{F407DD0D-7884-4B76-AE26-78CC399994E2}"/>
              </a:ext>
            </a:extLst>
          </p:cNvPr>
          <p:cNvGrpSpPr/>
          <p:nvPr/>
        </p:nvGrpSpPr>
        <p:grpSpPr>
          <a:xfrm>
            <a:off x="6947896" y="5609495"/>
            <a:ext cx="180000" cy="180000"/>
            <a:chOff x="4650381" y="3067773"/>
            <a:chExt cx="432000" cy="432000"/>
          </a:xfrm>
        </p:grpSpPr>
        <p:sp>
          <p:nvSpPr>
            <p:cNvPr id="72" name="white_circle">
              <a:extLst>
                <a:ext uri="{FF2B5EF4-FFF2-40B4-BE49-F238E27FC236}">
                  <a16:creationId xmlns:a16="http://schemas.microsoft.com/office/drawing/2014/main" id="{35E35907-AE9E-4560-9685-93E0A09AAA5D}"/>
                </a:ext>
              </a:extLst>
            </p:cNvPr>
            <p:cNvSpPr/>
            <p:nvPr/>
          </p:nvSpPr>
          <p:spPr>
            <a:xfrm>
              <a:off x="4650381" y="306777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73" name="minus1">
              <a:extLst>
                <a:ext uri="{FF2B5EF4-FFF2-40B4-BE49-F238E27FC236}">
                  <a16:creationId xmlns:a16="http://schemas.microsoft.com/office/drawing/2014/main" id="{AE7F9329-7FBB-4967-9F5C-5BBEB55BF348}"/>
                </a:ext>
              </a:extLst>
            </p:cNvPr>
            <p:cNvSpPr>
              <a:spLocks noChangeAspect="1" noChangeArrowheads="1"/>
            </p:cNvSpPr>
            <p:nvPr/>
          </p:nvSpPr>
          <p:spPr bwMode="auto">
            <a:xfrm>
              <a:off x="4650381" y="3067773"/>
              <a:ext cx="432000" cy="432000"/>
            </a:xfrm>
            <a:custGeom>
              <a:avLst/>
              <a:gdLst>
                <a:gd name="connsiteX0" fmla="*/ 88093 w 431218"/>
                <a:gd name="connsiteY0" fmla="*/ 184589 h 431218"/>
                <a:gd name="connsiteX1" fmla="*/ 88093 w 431218"/>
                <a:gd name="connsiteY1" fmla="*/ 246120 h 431218"/>
                <a:gd name="connsiteX2" fmla="*/ 343461 w 431218"/>
                <a:gd name="connsiteY2" fmla="*/ 246120 h 431218"/>
                <a:gd name="connsiteX3" fmla="*/ 343461 w 431218"/>
                <a:gd name="connsiteY3" fmla="*/ 184589 h 431218"/>
                <a:gd name="connsiteX4" fmla="*/ 215609 w 431218"/>
                <a:gd name="connsiteY4" fmla="*/ 0 h 431218"/>
                <a:gd name="connsiteX5" fmla="*/ 431218 w 431218"/>
                <a:gd name="connsiteY5" fmla="*/ 215609 h 431218"/>
                <a:gd name="connsiteX6" fmla="*/ 215609 w 431218"/>
                <a:gd name="connsiteY6" fmla="*/ 431218 h 431218"/>
                <a:gd name="connsiteX7" fmla="*/ 0 w 431218"/>
                <a:gd name="connsiteY7" fmla="*/ 215609 h 431218"/>
                <a:gd name="connsiteX8" fmla="*/ 215609 w 431218"/>
                <a:gd name="connsiteY8"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1218" h="431218">
                  <a:moveTo>
                    <a:pt x="88093" y="184589"/>
                  </a:moveTo>
                  <a:lnTo>
                    <a:pt x="88093" y="246120"/>
                  </a:lnTo>
                  <a:lnTo>
                    <a:pt x="343461" y="246120"/>
                  </a:lnTo>
                  <a:lnTo>
                    <a:pt x="343461" y="184589"/>
                  </a:ln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0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80" name="tilde">
            <a:extLst>
              <a:ext uri="{FF2B5EF4-FFF2-40B4-BE49-F238E27FC236}">
                <a16:creationId xmlns:a16="http://schemas.microsoft.com/office/drawing/2014/main" id="{EEF6A93C-CC8C-452A-A474-5A44C9FBF9A9}"/>
              </a:ext>
            </a:extLst>
          </p:cNvPr>
          <p:cNvGrpSpPr/>
          <p:nvPr/>
        </p:nvGrpSpPr>
        <p:grpSpPr>
          <a:xfrm>
            <a:off x="6951159" y="6118985"/>
            <a:ext cx="180000" cy="180000"/>
            <a:chOff x="5385139" y="4399233"/>
            <a:chExt cx="432000" cy="432000"/>
          </a:xfrm>
        </p:grpSpPr>
        <p:sp>
          <p:nvSpPr>
            <p:cNvPr id="81" name="white_circle">
              <a:extLst>
                <a:ext uri="{FF2B5EF4-FFF2-40B4-BE49-F238E27FC236}">
                  <a16:creationId xmlns:a16="http://schemas.microsoft.com/office/drawing/2014/main" id="{3A145FF1-05A2-4DF7-A9B8-EE3CAC46093C}"/>
                </a:ext>
              </a:extLst>
            </p:cNvPr>
            <p:cNvSpPr/>
            <p:nvPr/>
          </p:nvSpPr>
          <p:spPr>
            <a:xfrm>
              <a:off x="5385139" y="439923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82" name="tilde1">
              <a:extLst>
                <a:ext uri="{FF2B5EF4-FFF2-40B4-BE49-F238E27FC236}">
                  <a16:creationId xmlns:a16="http://schemas.microsoft.com/office/drawing/2014/main" id="{9CC98068-5367-4B56-B96A-35C29DA14756}"/>
                </a:ext>
              </a:extLst>
            </p:cNvPr>
            <p:cNvSpPr>
              <a:spLocks noChangeAspect="1" noChangeArrowheads="1"/>
            </p:cNvSpPr>
            <p:nvPr/>
          </p:nvSpPr>
          <p:spPr bwMode="auto">
            <a:xfrm>
              <a:off x="5385139" y="4399233"/>
              <a:ext cx="432000" cy="432000"/>
            </a:xfrm>
            <a:custGeom>
              <a:avLst/>
              <a:gdLst>
                <a:gd name="connsiteX0" fmla="*/ 308878 w 431218"/>
                <a:gd name="connsiteY0" fmla="*/ 162396 h 431218"/>
                <a:gd name="connsiteX1" fmla="*/ 268780 w 431218"/>
                <a:gd name="connsiteY1" fmla="*/ 196962 h 431218"/>
                <a:gd name="connsiteX2" fmla="*/ 226299 w 431218"/>
                <a:gd name="connsiteY2" fmla="*/ 182659 h 431218"/>
                <a:gd name="connsiteX3" fmla="*/ 164761 w 431218"/>
                <a:gd name="connsiteY3" fmla="*/ 164383 h 431218"/>
                <a:gd name="connsiteX4" fmla="*/ 84563 w 431218"/>
                <a:gd name="connsiteY4" fmla="*/ 237090 h 431218"/>
                <a:gd name="connsiteX5" fmla="*/ 122677 w 431218"/>
                <a:gd name="connsiteY5" fmla="*/ 268477 h 431218"/>
                <a:gd name="connsiteX6" fmla="*/ 161585 w 431218"/>
                <a:gd name="connsiteY6" fmla="*/ 234706 h 431218"/>
                <a:gd name="connsiteX7" fmla="*/ 201684 w 431218"/>
                <a:gd name="connsiteY7" fmla="*/ 246625 h 431218"/>
                <a:gd name="connsiteX8" fmla="*/ 262030 w 431218"/>
                <a:gd name="connsiteY8" fmla="*/ 266491 h 431218"/>
                <a:gd name="connsiteX9" fmla="*/ 346992 w 431218"/>
                <a:gd name="connsiteY9" fmla="*/ 194578 h 431218"/>
                <a:gd name="connsiteX10" fmla="*/ 308878 w 431218"/>
                <a:gd name="connsiteY10" fmla="*/ 162396 h 431218"/>
                <a:gd name="connsiteX11" fmla="*/ 215609 w 431218"/>
                <a:gd name="connsiteY11" fmla="*/ 0 h 431218"/>
                <a:gd name="connsiteX12" fmla="*/ 431218 w 431218"/>
                <a:gd name="connsiteY12" fmla="*/ 215609 h 431218"/>
                <a:gd name="connsiteX13" fmla="*/ 215609 w 431218"/>
                <a:gd name="connsiteY13" fmla="*/ 431218 h 431218"/>
                <a:gd name="connsiteX14" fmla="*/ 0 w 431218"/>
                <a:gd name="connsiteY14" fmla="*/ 215609 h 431218"/>
                <a:gd name="connsiteX15" fmla="*/ 215609 w 431218"/>
                <a:gd name="connsiteY15"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218" h="431218">
                  <a:moveTo>
                    <a:pt x="308878" y="162396"/>
                  </a:moveTo>
                  <a:cubicBezTo>
                    <a:pt x="295777" y="187029"/>
                    <a:pt x="283866" y="196962"/>
                    <a:pt x="268780" y="196962"/>
                  </a:cubicBezTo>
                  <a:cubicBezTo>
                    <a:pt x="259251" y="196962"/>
                    <a:pt x="255281" y="195373"/>
                    <a:pt x="226299" y="182659"/>
                  </a:cubicBezTo>
                  <a:cubicBezTo>
                    <a:pt x="194934" y="169150"/>
                    <a:pt x="178657" y="164383"/>
                    <a:pt x="164761" y="164383"/>
                  </a:cubicBezTo>
                  <a:cubicBezTo>
                    <a:pt x="130617" y="164383"/>
                    <a:pt x="104017" y="188221"/>
                    <a:pt x="84563" y="237090"/>
                  </a:cubicBezTo>
                  <a:lnTo>
                    <a:pt x="122677" y="268477"/>
                  </a:lnTo>
                  <a:cubicBezTo>
                    <a:pt x="136176" y="244242"/>
                    <a:pt x="146895" y="234706"/>
                    <a:pt x="161585" y="234706"/>
                  </a:cubicBezTo>
                  <a:cubicBezTo>
                    <a:pt x="170716" y="234706"/>
                    <a:pt x="182230" y="238679"/>
                    <a:pt x="201684" y="246625"/>
                  </a:cubicBezTo>
                  <a:cubicBezTo>
                    <a:pt x="240988" y="264107"/>
                    <a:pt x="247341" y="266491"/>
                    <a:pt x="262030" y="266491"/>
                  </a:cubicBezTo>
                  <a:cubicBezTo>
                    <a:pt x="301732" y="266491"/>
                    <a:pt x="325156" y="246228"/>
                    <a:pt x="346992" y="194578"/>
                  </a:cubicBezTo>
                  <a:cubicBezTo>
                    <a:pt x="346992" y="194578"/>
                    <a:pt x="346992" y="194578"/>
                    <a:pt x="308878" y="162396"/>
                  </a:cubicBez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54" name="Slide Number Placeholder 53">
            <a:extLst>
              <a:ext uri="{FF2B5EF4-FFF2-40B4-BE49-F238E27FC236}">
                <a16:creationId xmlns:a16="http://schemas.microsoft.com/office/drawing/2014/main" id="{7653534B-726E-4C03-854D-A1BE69C2FFB6}"/>
              </a:ext>
            </a:extLst>
          </p:cNvPr>
          <p:cNvSpPr>
            <a:spLocks noGrp="1"/>
          </p:cNvSpPr>
          <p:nvPr>
            <p:ph type="sldNum" sz="quarter" idx="11"/>
          </p:nvPr>
        </p:nvSpPr>
        <p:spPr/>
        <p:txBody>
          <a:bodyPr/>
          <a:lstStyle/>
          <a:p>
            <a:fld id="{07AB412F-5F68-FF4B-85B7-62534E294F92}" type="slidenum">
              <a:rPr lang="de-DE" smtClean="0"/>
              <a:pPr/>
              <a:t>26</a:t>
            </a:fld>
            <a:endParaRPr lang="de-DE"/>
          </a:p>
        </p:txBody>
      </p:sp>
    </p:spTree>
    <p:extLst>
      <p:ext uri="{BB962C8B-B14F-4D97-AF65-F5344CB8AC3E}">
        <p14:creationId xmlns:p14="http://schemas.microsoft.com/office/powerpoint/2010/main" val="4000094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3B5DC8-FC49-4A70-90DC-55242CE23205}"/>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207889"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63B5DC8-FC49-4A70-90DC-55242CE23205}"/>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B4CE929-560E-41BA-85A6-DAA48016121A}"/>
              </a:ext>
            </a:extLst>
          </p:cNvPr>
          <p:cNvSpPr/>
          <p:nvPr/>
        </p:nvSpPr>
        <p:spPr>
          <a:xfrm>
            <a:off x="0" y="0"/>
            <a:ext cx="11879260"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6" name="TextBox 15">
            <a:extLst>
              <a:ext uri="{FF2B5EF4-FFF2-40B4-BE49-F238E27FC236}">
                <a16:creationId xmlns:a16="http://schemas.microsoft.com/office/drawing/2014/main" id="{4366E224-DFA2-455C-B6BF-15DBF4FD287C}"/>
              </a:ext>
            </a:extLst>
          </p:cNvPr>
          <p:cNvSpPr txBox="1"/>
          <p:nvPr/>
        </p:nvSpPr>
        <p:spPr>
          <a:xfrm>
            <a:off x="561975" y="100874"/>
            <a:ext cx="10956925" cy="582032"/>
          </a:xfrm>
          <a:prstGeom prst="rect">
            <a:avLst/>
          </a:prstGeom>
          <a:noFill/>
          <a:ln w="12700" cap="rnd">
            <a:noFill/>
          </a:ln>
        </p:spPr>
        <p:txBody>
          <a:bodyPr wrap="square" lIns="0" tIns="0" rIns="0" bIns="0" rtlCol="0">
            <a:noAutofit/>
          </a:bodyPr>
          <a:lstStyle/>
          <a:p>
            <a:pPr defTabSz="399964">
              <a:spcBef>
                <a:spcPts val="667"/>
              </a:spcBef>
            </a:pPr>
            <a:r>
              <a:rPr lang="en-US" sz="3600" b="1" spc="-23" dirty="0" err="1">
                <a:solidFill>
                  <a:schemeClr val="bg1"/>
                </a:solidFill>
              </a:rPr>
              <a:t>Lazaros</a:t>
            </a:r>
            <a:r>
              <a:rPr lang="en-US" sz="3600" b="1" spc="-23" dirty="0">
                <a:solidFill>
                  <a:schemeClr val="bg1"/>
                </a:solidFill>
              </a:rPr>
              <a:t> Rota | AEK </a:t>
            </a:r>
            <a:r>
              <a:rPr lang="en-US" sz="3600" b="1" spc="-23" dirty="0" err="1">
                <a:solidFill>
                  <a:schemeClr val="bg1"/>
                </a:solidFill>
              </a:rPr>
              <a:t>Athen</a:t>
            </a:r>
            <a:r>
              <a:rPr lang="en-US" sz="3600" b="1" spc="-23" dirty="0">
                <a:solidFill>
                  <a:schemeClr val="bg1"/>
                </a:solidFill>
              </a:rPr>
              <a:t> | 2021/2022</a:t>
            </a:r>
          </a:p>
        </p:txBody>
      </p:sp>
      <p:grpSp>
        <p:nvGrpSpPr>
          <p:cNvPr id="44" name="Group 43">
            <a:extLst>
              <a:ext uri="{FF2B5EF4-FFF2-40B4-BE49-F238E27FC236}">
                <a16:creationId xmlns:a16="http://schemas.microsoft.com/office/drawing/2014/main" id="{2FDE6714-77C1-483C-B980-0410DB9DDC43}"/>
              </a:ext>
            </a:extLst>
          </p:cNvPr>
          <p:cNvGrpSpPr/>
          <p:nvPr/>
        </p:nvGrpSpPr>
        <p:grpSpPr>
          <a:xfrm>
            <a:off x="2799169" y="1237991"/>
            <a:ext cx="1694728" cy="1480732"/>
            <a:chOff x="2799169" y="1237991"/>
            <a:chExt cx="1694728" cy="1480732"/>
          </a:xfrm>
        </p:grpSpPr>
        <p:sp>
          <p:nvSpPr>
            <p:cNvPr id="4" name="TextBox 3">
              <a:extLst>
                <a:ext uri="{FF2B5EF4-FFF2-40B4-BE49-F238E27FC236}">
                  <a16:creationId xmlns:a16="http://schemas.microsoft.com/office/drawing/2014/main" id="{2526EE5F-3ECA-407E-8213-E0AA55FF6B21}"/>
                </a:ext>
              </a:extLst>
            </p:cNvPr>
            <p:cNvSpPr txBox="1"/>
            <p:nvPr/>
          </p:nvSpPr>
          <p:spPr>
            <a:xfrm>
              <a:off x="3261523"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Alter</a:t>
              </a:r>
            </a:p>
          </p:txBody>
        </p:sp>
        <p:sp>
          <p:nvSpPr>
            <p:cNvPr id="21" name="TextBox 20">
              <a:extLst>
                <a:ext uri="{FF2B5EF4-FFF2-40B4-BE49-F238E27FC236}">
                  <a16:creationId xmlns:a16="http://schemas.microsoft.com/office/drawing/2014/main" id="{204B6AD0-B152-42E5-9550-82AF44D8A1DA}"/>
                </a:ext>
              </a:extLst>
            </p:cNvPr>
            <p:cNvSpPr txBox="1"/>
            <p:nvPr/>
          </p:nvSpPr>
          <p:spPr>
            <a:xfrm>
              <a:off x="3261523" y="2391464"/>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Liga</a:t>
              </a:r>
            </a:p>
          </p:txBody>
        </p:sp>
        <p:sp>
          <p:nvSpPr>
            <p:cNvPr id="28" name="TextBox 27">
              <a:extLst>
                <a:ext uri="{FF2B5EF4-FFF2-40B4-BE49-F238E27FC236}">
                  <a16:creationId xmlns:a16="http://schemas.microsoft.com/office/drawing/2014/main" id="{85324534-24F9-42A8-A598-56B0251CEF85}"/>
                </a:ext>
              </a:extLst>
            </p:cNvPr>
            <p:cNvSpPr txBox="1"/>
            <p:nvPr/>
          </p:nvSpPr>
          <p:spPr>
            <a:xfrm>
              <a:off x="2799169" y="2023885"/>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Super League 1</a:t>
              </a:r>
            </a:p>
          </p:txBody>
        </p:sp>
        <p:sp>
          <p:nvSpPr>
            <p:cNvPr id="32" name="TextBox 31">
              <a:extLst>
                <a:ext uri="{FF2B5EF4-FFF2-40B4-BE49-F238E27FC236}">
                  <a16:creationId xmlns:a16="http://schemas.microsoft.com/office/drawing/2014/main" id="{0FA0C722-C374-4D2F-8ACD-A3DE5C3E35F8}"/>
                </a:ext>
              </a:extLst>
            </p:cNvPr>
            <p:cNvSpPr txBox="1"/>
            <p:nvPr/>
          </p:nvSpPr>
          <p:spPr>
            <a:xfrm>
              <a:off x="2799169" y="123799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24</a:t>
              </a:r>
            </a:p>
          </p:txBody>
        </p:sp>
      </p:grpSp>
      <p:grpSp>
        <p:nvGrpSpPr>
          <p:cNvPr id="43" name="Group 42">
            <a:extLst>
              <a:ext uri="{FF2B5EF4-FFF2-40B4-BE49-F238E27FC236}">
                <a16:creationId xmlns:a16="http://schemas.microsoft.com/office/drawing/2014/main" id="{09701AEB-27BE-4B15-A74A-C23EDEEBF369}"/>
              </a:ext>
            </a:extLst>
          </p:cNvPr>
          <p:cNvGrpSpPr/>
          <p:nvPr/>
        </p:nvGrpSpPr>
        <p:grpSpPr>
          <a:xfrm>
            <a:off x="4896888" y="1220660"/>
            <a:ext cx="1694728" cy="1422502"/>
            <a:chOff x="4851182" y="1220660"/>
            <a:chExt cx="1694728" cy="1422502"/>
          </a:xfrm>
        </p:grpSpPr>
        <p:sp>
          <p:nvSpPr>
            <p:cNvPr id="18" name="TextBox 17">
              <a:extLst>
                <a:ext uri="{FF2B5EF4-FFF2-40B4-BE49-F238E27FC236}">
                  <a16:creationId xmlns:a16="http://schemas.microsoft.com/office/drawing/2014/main" id="{A5404469-E858-42D9-A03A-9C5160D986A5}"/>
                </a:ext>
              </a:extLst>
            </p:cNvPr>
            <p:cNvSpPr txBox="1"/>
            <p:nvPr/>
          </p:nvSpPr>
          <p:spPr>
            <a:xfrm>
              <a:off x="5313536"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Größe</a:t>
              </a:r>
              <a:endParaRPr lang="en-US" sz="1400" spc="-20" dirty="0">
                <a:solidFill>
                  <a:schemeClr val="bg1"/>
                </a:solidFill>
              </a:endParaRPr>
            </a:p>
          </p:txBody>
        </p:sp>
        <p:sp>
          <p:nvSpPr>
            <p:cNvPr id="23" name="TextBox 22">
              <a:extLst>
                <a:ext uri="{FF2B5EF4-FFF2-40B4-BE49-F238E27FC236}">
                  <a16:creationId xmlns:a16="http://schemas.microsoft.com/office/drawing/2014/main" id="{52367BF2-EFD3-4EA0-B93D-8FCE55883FDC}"/>
                </a:ext>
              </a:extLst>
            </p:cNvPr>
            <p:cNvSpPr txBox="1"/>
            <p:nvPr/>
          </p:nvSpPr>
          <p:spPr>
            <a:xfrm>
              <a:off x="4970937" y="2391464"/>
              <a:ext cx="1444664" cy="251698"/>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Gespielte</a:t>
              </a:r>
              <a:r>
                <a:rPr lang="en-US" sz="1400" spc="-20" dirty="0">
                  <a:solidFill>
                    <a:schemeClr val="bg1"/>
                  </a:solidFill>
                </a:rPr>
                <a:t> </a:t>
              </a:r>
              <a:r>
                <a:rPr lang="en-US" sz="1400" spc="-20" dirty="0" err="1">
                  <a:solidFill>
                    <a:schemeClr val="bg1"/>
                  </a:solidFill>
                </a:rPr>
                <a:t>Minuten</a:t>
              </a:r>
              <a:endParaRPr lang="en-US" sz="1400" spc="-20" dirty="0">
                <a:solidFill>
                  <a:schemeClr val="bg1"/>
                </a:solidFill>
              </a:endParaRPr>
            </a:p>
          </p:txBody>
        </p:sp>
        <p:sp>
          <p:nvSpPr>
            <p:cNvPr id="33" name="TextBox 32">
              <a:extLst>
                <a:ext uri="{FF2B5EF4-FFF2-40B4-BE49-F238E27FC236}">
                  <a16:creationId xmlns:a16="http://schemas.microsoft.com/office/drawing/2014/main" id="{D9E309D2-449D-4E22-96FB-41A75EEA9395}"/>
                </a:ext>
              </a:extLst>
            </p:cNvPr>
            <p:cNvSpPr txBox="1"/>
            <p:nvPr/>
          </p:nvSpPr>
          <p:spPr>
            <a:xfrm>
              <a:off x="4851182" y="204254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1729</a:t>
              </a:r>
            </a:p>
          </p:txBody>
        </p:sp>
        <p:sp>
          <p:nvSpPr>
            <p:cNvPr id="36" name="TextBox 35">
              <a:extLst>
                <a:ext uri="{FF2B5EF4-FFF2-40B4-BE49-F238E27FC236}">
                  <a16:creationId xmlns:a16="http://schemas.microsoft.com/office/drawing/2014/main" id="{610D3DD0-3C4E-4D0F-AFAF-F7E90AC161E7}"/>
                </a:ext>
              </a:extLst>
            </p:cNvPr>
            <p:cNvSpPr txBox="1"/>
            <p:nvPr/>
          </p:nvSpPr>
          <p:spPr>
            <a:xfrm>
              <a:off x="4851182" y="1220660"/>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180 cm</a:t>
              </a:r>
            </a:p>
          </p:txBody>
        </p:sp>
      </p:grpSp>
      <p:grpSp>
        <p:nvGrpSpPr>
          <p:cNvPr id="42" name="Group 41">
            <a:extLst>
              <a:ext uri="{FF2B5EF4-FFF2-40B4-BE49-F238E27FC236}">
                <a16:creationId xmlns:a16="http://schemas.microsoft.com/office/drawing/2014/main" id="{1E3F3405-EF33-4448-BFC4-10442CE6DC92}"/>
              </a:ext>
            </a:extLst>
          </p:cNvPr>
          <p:cNvGrpSpPr/>
          <p:nvPr/>
        </p:nvGrpSpPr>
        <p:grpSpPr>
          <a:xfrm>
            <a:off x="6994607" y="1202003"/>
            <a:ext cx="1694728" cy="1516720"/>
            <a:chOff x="7115153" y="1202003"/>
            <a:chExt cx="1694728" cy="1516720"/>
          </a:xfrm>
        </p:grpSpPr>
        <p:sp>
          <p:nvSpPr>
            <p:cNvPr id="19" name="TextBox 18">
              <a:extLst>
                <a:ext uri="{FF2B5EF4-FFF2-40B4-BE49-F238E27FC236}">
                  <a16:creationId xmlns:a16="http://schemas.microsoft.com/office/drawing/2014/main" id="{9730A05E-CC6F-4E28-8676-097514767073}"/>
                </a:ext>
              </a:extLst>
            </p:cNvPr>
            <p:cNvSpPr txBox="1"/>
            <p:nvPr/>
          </p:nvSpPr>
          <p:spPr>
            <a:xfrm>
              <a:off x="7577507"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Position</a:t>
              </a:r>
            </a:p>
          </p:txBody>
        </p:sp>
        <p:sp>
          <p:nvSpPr>
            <p:cNvPr id="25" name="TextBox 24">
              <a:extLst>
                <a:ext uri="{FF2B5EF4-FFF2-40B4-BE49-F238E27FC236}">
                  <a16:creationId xmlns:a16="http://schemas.microsoft.com/office/drawing/2014/main" id="{397B875D-5EDD-4A71-B4F6-482A1937395B}"/>
                </a:ext>
              </a:extLst>
            </p:cNvPr>
            <p:cNvSpPr txBox="1"/>
            <p:nvPr/>
          </p:nvSpPr>
          <p:spPr>
            <a:xfrm>
              <a:off x="7408414" y="2391464"/>
              <a:ext cx="1108206"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Marktwert</a:t>
              </a:r>
              <a:endParaRPr lang="en-US" sz="1400" spc="-20" dirty="0">
                <a:solidFill>
                  <a:schemeClr val="bg1"/>
                </a:solidFill>
              </a:endParaRPr>
            </a:p>
          </p:txBody>
        </p:sp>
        <p:sp>
          <p:nvSpPr>
            <p:cNvPr id="34" name="TextBox 33">
              <a:extLst>
                <a:ext uri="{FF2B5EF4-FFF2-40B4-BE49-F238E27FC236}">
                  <a16:creationId xmlns:a16="http://schemas.microsoft.com/office/drawing/2014/main" id="{318DBEE7-7186-4673-941F-40620B33C155}"/>
                </a:ext>
              </a:extLst>
            </p:cNvPr>
            <p:cNvSpPr txBox="1"/>
            <p:nvPr/>
          </p:nvSpPr>
          <p:spPr>
            <a:xfrm>
              <a:off x="7115153" y="2023884"/>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 Mio. €</a:t>
              </a:r>
            </a:p>
          </p:txBody>
        </p:sp>
        <p:sp>
          <p:nvSpPr>
            <p:cNvPr id="37" name="TextBox 36">
              <a:extLst>
                <a:ext uri="{FF2B5EF4-FFF2-40B4-BE49-F238E27FC236}">
                  <a16:creationId xmlns:a16="http://schemas.microsoft.com/office/drawing/2014/main" id="{4BDEB769-E36D-4971-8092-4293CC717AE9}"/>
                </a:ext>
              </a:extLst>
            </p:cNvPr>
            <p:cNvSpPr txBox="1"/>
            <p:nvPr/>
          </p:nvSpPr>
          <p:spPr>
            <a:xfrm>
              <a:off x="7115153" y="120200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RV</a:t>
              </a:r>
            </a:p>
          </p:txBody>
        </p:sp>
      </p:grpSp>
      <p:grpSp>
        <p:nvGrpSpPr>
          <p:cNvPr id="17" name="Group 16">
            <a:extLst>
              <a:ext uri="{FF2B5EF4-FFF2-40B4-BE49-F238E27FC236}">
                <a16:creationId xmlns:a16="http://schemas.microsoft.com/office/drawing/2014/main" id="{57EFFDCE-5A37-4DDF-A59C-723C674DB71A}"/>
              </a:ext>
            </a:extLst>
          </p:cNvPr>
          <p:cNvGrpSpPr/>
          <p:nvPr/>
        </p:nvGrpSpPr>
        <p:grpSpPr>
          <a:xfrm>
            <a:off x="9092325" y="1202002"/>
            <a:ext cx="1694728" cy="1516721"/>
            <a:chOff x="9092325" y="1202002"/>
            <a:chExt cx="1694728" cy="1516721"/>
          </a:xfrm>
        </p:grpSpPr>
        <p:sp>
          <p:nvSpPr>
            <p:cNvPr id="20" name="TextBox 19">
              <a:extLst>
                <a:ext uri="{FF2B5EF4-FFF2-40B4-BE49-F238E27FC236}">
                  <a16:creationId xmlns:a16="http://schemas.microsoft.com/office/drawing/2014/main" id="{77F3EA58-C750-4D72-829C-CE069A537983}"/>
                </a:ext>
              </a:extLst>
            </p:cNvPr>
            <p:cNvSpPr txBox="1"/>
            <p:nvPr/>
          </p:nvSpPr>
          <p:spPr>
            <a:xfrm>
              <a:off x="9453689" y="1565255"/>
              <a:ext cx="972000"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Nationalität</a:t>
              </a:r>
              <a:endParaRPr lang="en-US" sz="1400" spc="-20" dirty="0">
                <a:solidFill>
                  <a:schemeClr val="bg1"/>
                </a:solidFill>
              </a:endParaRPr>
            </a:p>
          </p:txBody>
        </p:sp>
        <p:sp>
          <p:nvSpPr>
            <p:cNvPr id="26" name="TextBox 25">
              <a:extLst>
                <a:ext uri="{FF2B5EF4-FFF2-40B4-BE49-F238E27FC236}">
                  <a16:creationId xmlns:a16="http://schemas.microsoft.com/office/drawing/2014/main" id="{328CA201-0CB6-469C-B7FA-1CBE5289D39F}"/>
                </a:ext>
              </a:extLst>
            </p:cNvPr>
            <p:cNvSpPr txBox="1"/>
            <p:nvPr/>
          </p:nvSpPr>
          <p:spPr>
            <a:xfrm>
              <a:off x="9433368" y="2391464"/>
              <a:ext cx="107207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Vertragslänge</a:t>
              </a:r>
              <a:endParaRPr lang="en-US" sz="1400" spc="-20" dirty="0">
                <a:solidFill>
                  <a:schemeClr val="bg1"/>
                </a:solidFill>
              </a:endParaRPr>
            </a:p>
          </p:txBody>
        </p:sp>
        <p:sp>
          <p:nvSpPr>
            <p:cNvPr id="35" name="TextBox 34">
              <a:extLst>
                <a:ext uri="{FF2B5EF4-FFF2-40B4-BE49-F238E27FC236}">
                  <a16:creationId xmlns:a16="http://schemas.microsoft.com/office/drawing/2014/main" id="{F47E98DD-E097-4BDA-8944-BBAC680588E7}"/>
                </a:ext>
              </a:extLst>
            </p:cNvPr>
            <p:cNvSpPr txBox="1"/>
            <p:nvPr/>
          </p:nvSpPr>
          <p:spPr>
            <a:xfrm>
              <a:off x="9092325" y="202388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30-06-2024</a:t>
              </a:r>
            </a:p>
          </p:txBody>
        </p:sp>
        <p:sp>
          <p:nvSpPr>
            <p:cNvPr id="38" name="TextBox 37">
              <a:extLst>
                <a:ext uri="{FF2B5EF4-FFF2-40B4-BE49-F238E27FC236}">
                  <a16:creationId xmlns:a16="http://schemas.microsoft.com/office/drawing/2014/main" id="{4D2E8935-7523-47AD-AECD-BF5B5B8F3DE8}"/>
                </a:ext>
              </a:extLst>
            </p:cNvPr>
            <p:cNvSpPr txBox="1"/>
            <p:nvPr/>
          </p:nvSpPr>
          <p:spPr>
            <a:xfrm>
              <a:off x="9092325" y="1202002"/>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err="1">
                  <a:solidFill>
                    <a:schemeClr val="bg1"/>
                  </a:solidFill>
                </a:rPr>
                <a:t>Griechenland</a:t>
              </a:r>
              <a:endParaRPr lang="en-US" sz="1800" b="1" spc="-20" dirty="0">
                <a:solidFill>
                  <a:schemeClr val="bg1"/>
                </a:solidFill>
              </a:endParaRPr>
            </a:p>
          </p:txBody>
        </p:sp>
      </p:grpSp>
      <p:cxnSp>
        <p:nvCxnSpPr>
          <p:cNvPr id="39" name="Straight Connector 38">
            <a:extLst>
              <a:ext uri="{FF2B5EF4-FFF2-40B4-BE49-F238E27FC236}">
                <a16:creationId xmlns:a16="http://schemas.microsoft.com/office/drawing/2014/main" id="{B75A01B4-77AB-4895-ABCC-9F609508E7E2}"/>
              </a:ext>
            </a:extLst>
          </p:cNvPr>
          <p:cNvCxnSpPr>
            <a:cxnSpLocks/>
          </p:cNvCxnSpPr>
          <p:nvPr/>
        </p:nvCxnSpPr>
        <p:spPr>
          <a:xfrm>
            <a:off x="-2602" y="890637"/>
            <a:ext cx="11879264" cy="0"/>
          </a:xfrm>
          <a:prstGeom prst="line">
            <a:avLst/>
          </a:prstGeom>
          <a:ln w="381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E2B4790-67D9-4F41-AA3C-295A21913313}"/>
              </a:ext>
            </a:extLst>
          </p:cNvPr>
          <p:cNvSpPr/>
          <p:nvPr/>
        </p:nvSpPr>
        <p:spPr>
          <a:xfrm>
            <a:off x="576589" y="2962096"/>
            <a:ext cx="5884718" cy="3636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46" name="Rectangle 45">
            <a:extLst>
              <a:ext uri="{FF2B5EF4-FFF2-40B4-BE49-F238E27FC236}">
                <a16:creationId xmlns:a16="http://schemas.microsoft.com/office/drawing/2014/main" id="{2FF66E42-56F7-489E-B4D2-F7A895351AF6}"/>
              </a:ext>
            </a:extLst>
          </p:cNvPr>
          <p:cNvSpPr/>
          <p:nvPr/>
        </p:nvSpPr>
        <p:spPr>
          <a:xfrm>
            <a:off x="6789420" y="4951971"/>
            <a:ext cx="4524612" cy="164612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err="1">
                <a:solidFill>
                  <a:schemeClr val="tx1"/>
                </a:solidFill>
              </a:rPr>
              <a:t>Geringe</a:t>
            </a:r>
            <a:r>
              <a:rPr lang="en-US" sz="1200" spc="-20" dirty="0">
                <a:solidFill>
                  <a:schemeClr val="tx1"/>
                </a:solidFill>
              </a:rPr>
              <a:t> </a:t>
            </a:r>
            <a:r>
              <a:rPr lang="en-US" sz="1200" spc="-20" dirty="0" err="1">
                <a:solidFill>
                  <a:schemeClr val="tx1"/>
                </a:solidFill>
              </a:rPr>
              <a:t>Anzahl</a:t>
            </a:r>
            <a:r>
              <a:rPr lang="en-US" sz="1200" spc="-20" dirty="0">
                <a:solidFill>
                  <a:schemeClr val="tx1"/>
                </a:solidFill>
              </a:rPr>
              <a:t> an Interceptions – </a:t>
            </a:r>
            <a:r>
              <a:rPr lang="en-US" sz="1200" spc="-20" dirty="0" err="1">
                <a:solidFill>
                  <a:schemeClr val="tx1"/>
                </a:solidFill>
              </a:rPr>
              <a:t>kein</a:t>
            </a:r>
            <a:r>
              <a:rPr lang="en-US" sz="1200" spc="-20" dirty="0">
                <a:solidFill>
                  <a:schemeClr val="tx1"/>
                </a:solidFill>
              </a:rPr>
              <a:t> </a:t>
            </a:r>
            <a:r>
              <a:rPr lang="en-US" sz="1200" spc="-20" dirty="0" err="1">
                <a:solidFill>
                  <a:schemeClr val="tx1"/>
                </a:solidFill>
              </a:rPr>
              <a:t>Indikator</a:t>
            </a:r>
            <a:r>
              <a:rPr lang="en-US" sz="1200" spc="-20" dirty="0">
                <a:solidFill>
                  <a:schemeClr val="tx1"/>
                </a:solidFill>
              </a:rPr>
              <a:t> </a:t>
            </a:r>
            <a:r>
              <a:rPr lang="en-US" sz="1200" spc="-20" dirty="0" err="1">
                <a:solidFill>
                  <a:schemeClr val="tx1"/>
                </a:solidFill>
              </a:rPr>
              <a:t>für</a:t>
            </a:r>
            <a:r>
              <a:rPr lang="en-US" sz="1200" spc="-20" dirty="0">
                <a:solidFill>
                  <a:schemeClr val="tx1"/>
                </a:solidFill>
              </a:rPr>
              <a:t> </a:t>
            </a:r>
            <a:r>
              <a:rPr lang="en-US" sz="1200" spc="-20" dirty="0" err="1">
                <a:solidFill>
                  <a:schemeClr val="tx1"/>
                </a:solidFill>
              </a:rPr>
              <a:t>Qualität</a:t>
            </a:r>
            <a:r>
              <a:rPr lang="en-US" sz="1200" spc="-20" dirty="0">
                <a:solidFill>
                  <a:schemeClr val="tx1"/>
                </a:solidFill>
              </a:rPr>
              <a:t>, </a:t>
            </a:r>
            <a:r>
              <a:rPr lang="en-US" sz="1200" spc="-20" dirty="0" err="1">
                <a:solidFill>
                  <a:schemeClr val="tx1"/>
                </a:solidFill>
              </a:rPr>
              <a:t>kann</a:t>
            </a:r>
            <a:r>
              <a:rPr lang="en-US" sz="1200" spc="-20" dirty="0">
                <a:solidFill>
                  <a:schemeClr val="tx1"/>
                </a:solidFill>
              </a:rPr>
              <a:t> </a:t>
            </a:r>
            <a:r>
              <a:rPr lang="en-US" sz="1200" spc="-20" dirty="0" err="1">
                <a:solidFill>
                  <a:schemeClr val="tx1"/>
                </a:solidFill>
              </a:rPr>
              <a:t>auch</a:t>
            </a:r>
            <a:r>
              <a:rPr lang="en-US" sz="1200" spc="-20" dirty="0">
                <a:solidFill>
                  <a:schemeClr val="tx1"/>
                </a:solidFill>
              </a:rPr>
              <a:t> dem </a:t>
            </a:r>
            <a:r>
              <a:rPr lang="en-US" sz="1200" spc="-20" dirty="0" err="1">
                <a:solidFill>
                  <a:schemeClr val="tx1"/>
                </a:solidFill>
              </a:rPr>
              <a:t>Spielstil</a:t>
            </a:r>
            <a:r>
              <a:rPr lang="en-US" sz="1200" spc="-20" dirty="0">
                <a:solidFill>
                  <a:schemeClr val="tx1"/>
                </a:solidFill>
              </a:rPr>
              <a:t> von AEK </a:t>
            </a:r>
            <a:r>
              <a:rPr lang="en-US" sz="1200" spc="-20" dirty="0" err="1">
                <a:solidFill>
                  <a:schemeClr val="tx1"/>
                </a:solidFill>
              </a:rPr>
              <a:t>geschuldet</a:t>
            </a:r>
            <a:r>
              <a:rPr lang="en-US" sz="1200" spc="-20" dirty="0">
                <a:solidFill>
                  <a:schemeClr val="tx1"/>
                </a:solidFill>
              </a:rPr>
              <a:t> sein </a:t>
            </a:r>
          </a:p>
          <a:p>
            <a:pPr>
              <a:spcBef>
                <a:spcPts val="600"/>
              </a:spcBef>
            </a:pPr>
            <a:r>
              <a:rPr lang="en-US" sz="1200" spc="-20" dirty="0" err="1">
                <a:solidFill>
                  <a:schemeClr val="tx1"/>
                </a:solidFill>
              </a:rPr>
              <a:t>Noch</a:t>
            </a:r>
            <a:r>
              <a:rPr lang="en-US" sz="1200" spc="-20" dirty="0">
                <a:solidFill>
                  <a:schemeClr val="tx1"/>
                </a:solidFill>
              </a:rPr>
              <a:t> </a:t>
            </a:r>
            <a:r>
              <a:rPr lang="en-US" sz="1200" spc="-20" dirty="0" err="1">
                <a:solidFill>
                  <a:schemeClr val="tx1"/>
                </a:solidFill>
              </a:rPr>
              <a:t>zwei</a:t>
            </a:r>
            <a:r>
              <a:rPr lang="en-US" sz="1200" spc="-20" dirty="0">
                <a:solidFill>
                  <a:schemeClr val="tx1"/>
                </a:solidFill>
              </a:rPr>
              <a:t> Jahre </a:t>
            </a:r>
            <a:r>
              <a:rPr lang="en-US" sz="1200" spc="-20" dirty="0" err="1">
                <a:solidFill>
                  <a:schemeClr val="tx1"/>
                </a:solidFill>
              </a:rPr>
              <a:t>Vertrag</a:t>
            </a:r>
            <a:r>
              <a:rPr lang="en-US" sz="1200" spc="-20" dirty="0">
                <a:solidFill>
                  <a:schemeClr val="tx1"/>
                </a:solidFill>
              </a:rPr>
              <a:t> – </a:t>
            </a:r>
            <a:r>
              <a:rPr lang="en-US" sz="1200" spc="-20" dirty="0" err="1">
                <a:solidFill>
                  <a:schemeClr val="tx1"/>
                </a:solidFill>
              </a:rPr>
              <a:t>Ablöse</a:t>
            </a:r>
            <a:r>
              <a:rPr lang="en-US" sz="1200" spc="-20" dirty="0">
                <a:solidFill>
                  <a:schemeClr val="tx1"/>
                </a:solidFill>
              </a:rPr>
              <a:t> </a:t>
            </a:r>
            <a:r>
              <a:rPr lang="en-US" sz="1200" spc="-20" dirty="0" err="1">
                <a:solidFill>
                  <a:schemeClr val="tx1"/>
                </a:solidFill>
              </a:rPr>
              <a:t>wird</a:t>
            </a:r>
            <a:r>
              <a:rPr lang="en-US" sz="1200" spc="-20" dirty="0">
                <a:solidFill>
                  <a:schemeClr val="tx1"/>
                </a:solidFill>
              </a:rPr>
              <a:t> </a:t>
            </a:r>
            <a:r>
              <a:rPr lang="en-US" sz="1200" spc="-20" dirty="0" err="1">
                <a:solidFill>
                  <a:schemeClr val="tx1"/>
                </a:solidFill>
              </a:rPr>
              <a:t>tendenziell</a:t>
            </a:r>
            <a:r>
              <a:rPr lang="en-US" sz="1200" spc="-20" dirty="0">
                <a:solidFill>
                  <a:schemeClr val="tx1"/>
                </a:solidFill>
              </a:rPr>
              <a:t> </a:t>
            </a:r>
            <a:r>
              <a:rPr lang="en-US" sz="1200" spc="-20" dirty="0" err="1">
                <a:solidFill>
                  <a:schemeClr val="tx1"/>
                </a:solidFill>
              </a:rPr>
              <a:t>über</a:t>
            </a:r>
            <a:r>
              <a:rPr lang="en-US" sz="1200" spc="-20" dirty="0">
                <a:solidFill>
                  <a:schemeClr val="tx1"/>
                </a:solidFill>
              </a:rPr>
              <a:t> </a:t>
            </a:r>
            <a:r>
              <a:rPr lang="en-US" sz="1200" spc="-20" dirty="0" err="1">
                <a:solidFill>
                  <a:schemeClr val="tx1"/>
                </a:solidFill>
              </a:rPr>
              <a:t>Marktwert</a:t>
            </a:r>
            <a:r>
              <a:rPr lang="en-US" sz="1200" spc="-20" dirty="0">
                <a:solidFill>
                  <a:schemeClr val="tx1"/>
                </a:solidFill>
              </a:rPr>
              <a:t> </a:t>
            </a:r>
            <a:r>
              <a:rPr lang="en-US" sz="1200" spc="-20" dirty="0" err="1">
                <a:solidFill>
                  <a:schemeClr val="tx1"/>
                </a:solidFill>
              </a:rPr>
              <a:t>liegen</a:t>
            </a:r>
            <a:r>
              <a:rPr lang="en-US" sz="1200" spc="-20" dirty="0">
                <a:solidFill>
                  <a:schemeClr val="tx1"/>
                </a:solidFill>
              </a:rPr>
              <a:t> </a:t>
            </a:r>
          </a:p>
        </p:txBody>
      </p:sp>
      <p:sp>
        <p:nvSpPr>
          <p:cNvPr id="47" name="Rectangle 46">
            <a:extLst>
              <a:ext uri="{FF2B5EF4-FFF2-40B4-BE49-F238E27FC236}">
                <a16:creationId xmlns:a16="http://schemas.microsoft.com/office/drawing/2014/main" id="{4CD1CCBA-7C97-4741-95F7-28257960F884}"/>
              </a:ext>
            </a:extLst>
          </p:cNvPr>
          <p:cNvSpPr/>
          <p:nvPr/>
        </p:nvSpPr>
        <p:spPr>
          <a:xfrm>
            <a:off x="6789420" y="2962098"/>
            <a:ext cx="4524612" cy="1730595"/>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r>
              <a:rPr lang="en-US" sz="1200" spc="-20" dirty="0">
                <a:solidFill>
                  <a:schemeClr val="tx1"/>
                </a:solidFill>
              </a:rPr>
              <a:t>Platz 1 </a:t>
            </a:r>
            <a:r>
              <a:rPr lang="en-US" sz="1200" spc="-20" dirty="0" err="1">
                <a:solidFill>
                  <a:schemeClr val="tx1"/>
                </a:solidFill>
              </a:rPr>
              <a:t>bei</a:t>
            </a:r>
            <a:r>
              <a:rPr lang="en-US" sz="1200" spc="-20" dirty="0">
                <a:solidFill>
                  <a:schemeClr val="tx1"/>
                </a:solidFill>
              </a:rPr>
              <a:t> der </a:t>
            </a:r>
            <a:r>
              <a:rPr lang="en-US" sz="1200" spc="-20" dirty="0" err="1">
                <a:solidFill>
                  <a:schemeClr val="tx1"/>
                </a:solidFill>
              </a:rPr>
              <a:t>Suche</a:t>
            </a:r>
            <a:r>
              <a:rPr lang="en-US" sz="1200" spc="-20" dirty="0">
                <a:solidFill>
                  <a:schemeClr val="tx1"/>
                </a:solidFill>
              </a:rPr>
              <a:t> </a:t>
            </a:r>
            <a:r>
              <a:rPr lang="en-US" sz="1200" spc="-20" dirty="0" err="1">
                <a:solidFill>
                  <a:schemeClr val="tx1"/>
                </a:solidFill>
              </a:rPr>
              <a:t>nach</a:t>
            </a:r>
            <a:r>
              <a:rPr lang="en-US" sz="1200" spc="-20" dirty="0">
                <a:solidFill>
                  <a:schemeClr val="tx1"/>
                </a:solidFill>
              </a:rPr>
              <a:t> </a:t>
            </a:r>
            <a:r>
              <a:rPr lang="en-US" sz="1200" spc="-20" dirty="0" err="1">
                <a:solidFill>
                  <a:schemeClr val="tx1"/>
                </a:solidFill>
              </a:rPr>
              <a:t>ähnlichen</a:t>
            </a:r>
            <a:r>
              <a:rPr lang="en-US" sz="1200" spc="-20" dirty="0">
                <a:solidFill>
                  <a:schemeClr val="tx1"/>
                </a:solidFill>
              </a:rPr>
              <a:t> </a:t>
            </a:r>
            <a:r>
              <a:rPr lang="en-US" sz="1200" spc="-20" dirty="0" err="1">
                <a:solidFill>
                  <a:schemeClr val="tx1"/>
                </a:solidFill>
              </a:rPr>
              <a:t>Spielern</a:t>
            </a:r>
            <a:r>
              <a:rPr lang="en-US" sz="1200" spc="-20" dirty="0">
                <a:solidFill>
                  <a:schemeClr val="tx1"/>
                </a:solidFill>
              </a:rPr>
              <a:t> </a:t>
            </a:r>
            <a:r>
              <a:rPr lang="en-US" sz="1200" spc="-20" dirty="0" err="1">
                <a:solidFill>
                  <a:schemeClr val="tx1"/>
                </a:solidFill>
              </a:rPr>
              <a:t>zu</a:t>
            </a:r>
            <a:r>
              <a:rPr lang="en-US" sz="1200" spc="-20" dirty="0">
                <a:solidFill>
                  <a:schemeClr val="tx1"/>
                </a:solidFill>
              </a:rPr>
              <a:t> Walker</a:t>
            </a:r>
          </a:p>
          <a:p>
            <a:pPr>
              <a:spcBef>
                <a:spcPts val="600"/>
              </a:spcBef>
            </a:pPr>
            <a:r>
              <a:rPr lang="en-US" sz="1200" spc="-20" dirty="0">
                <a:solidFill>
                  <a:schemeClr val="tx1"/>
                </a:solidFill>
              </a:rPr>
              <a:t>War 2018 </a:t>
            </a:r>
            <a:r>
              <a:rPr lang="en-US" sz="1200" spc="-20" dirty="0" err="1">
                <a:solidFill>
                  <a:schemeClr val="tx1"/>
                </a:solidFill>
              </a:rPr>
              <a:t>ein</a:t>
            </a:r>
            <a:r>
              <a:rPr lang="en-US" sz="1200" spc="-20" dirty="0">
                <a:solidFill>
                  <a:schemeClr val="tx1"/>
                </a:solidFill>
              </a:rPr>
              <a:t> </a:t>
            </a:r>
            <a:r>
              <a:rPr lang="en-US" sz="1200" spc="-20" dirty="0" err="1">
                <a:solidFill>
                  <a:schemeClr val="tx1"/>
                </a:solidFill>
              </a:rPr>
              <a:t>halbes</a:t>
            </a:r>
            <a:r>
              <a:rPr lang="en-US" sz="1200" spc="-20" dirty="0">
                <a:solidFill>
                  <a:schemeClr val="tx1"/>
                </a:solidFill>
              </a:rPr>
              <a:t> </a:t>
            </a:r>
            <a:r>
              <a:rPr lang="en-US" sz="1200" spc="-20" dirty="0" err="1">
                <a:solidFill>
                  <a:schemeClr val="tx1"/>
                </a:solidFill>
              </a:rPr>
              <a:t>Jahr</a:t>
            </a:r>
            <a:r>
              <a:rPr lang="en-US" sz="1200" spc="-20" dirty="0">
                <a:solidFill>
                  <a:schemeClr val="tx1"/>
                </a:solidFill>
              </a:rPr>
              <a:t> </a:t>
            </a:r>
            <a:r>
              <a:rPr lang="en-US" sz="1200" spc="-20" dirty="0" err="1">
                <a:solidFill>
                  <a:schemeClr val="tx1"/>
                </a:solidFill>
              </a:rPr>
              <a:t>vereinslos</a:t>
            </a:r>
            <a:r>
              <a:rPr lang="en-US" sz="1200" spc="-20" dirty="0">
                <a:solidFill>
                  <a:schemeClr val="tx1"/>
                </a:solidFill>
              </a:rPr>
              <a:t> und hat </a:t>
            </a:r>
            <a:r>
              <a:rPr lang="en-US" sz="1200" spc="-20" dirty="0" err="1">
                <a:solidFill>
                  <a:schemeClr val="tx1"/>
                </a:solidFill>
              </a:rPr>
              <a:t>sich</a:t>
            </a:r>
            <a:r>
              <a:rPr lang="en-US" sz="1200" spc="-20" dirty="0">
                <a:solidFill>
                  <a:schemeClr val="tx1"/>
                </a:solidFill>
              </a:rPr>
              <a:t> </a:t>
            </a:r>
            <a:r>
              <a:rPr lang="en-US" sz="1200" spc="-20" dirty="0" err="1">
                <a:solidFill>
                  <a:schemeClr val="tx1"/>
                </a:solidFill>
              </a:rPr>
              <a:t>seitdem</a:t>
            </a:r>
            <a:r>
              <a:rPr lang="en-US" sz="1200" spc="-20" dirty="0">
                <a:solidFill>
                  <a:schemeClr val="tx1"/>
                </a:solidFill>
              </a:rPr>
              <a:t> </a:t>
            </a:r>
            <a:r>
              <a:rPr lang="en-US" sz="1200" spc="-20" dirty="0" err="1">
                <a:solidFill>
                  <a:schemeClr val="tx1"/>
                </a:solidFill>
              </a:rPr>
              <a:t>kontinuierlich</a:t>
            </a:r>
            <a:r>
              <a:rPr lang="en-US" sz="1200" spc="-20" dirty="0">
                <a:solidFill>
                  <a:schemeClr val="tx1"/>
                </a:solidFill>
              </a:rPr>
              <a:t> </a:t>
            </a:r>
            <a:r>
              <a:rPr lang="en-US" sz="1200" spc="-20" dirty="0" err="1">
                <a:solidFill>
                  <a:schemeClr val="tx1"/>
                </a:solidFill>
              </a:rPr>
              <a:t>zurückgekämpft</a:t>
            </a:r>
            <a:r>
              <a:rPr lang="en-US" sz="1200" spc="-20" dirty="0">
                <a:solidFill>
                  <a:schemeClr val="tx1"/>
                </a:solidFill>
              </a:rPr>
              <a:t> und </a:t>
            </a:r>
            <a:r>
              <a:rPr lang="en-US" sz="1200" spc="-20" dirty="0" err="1">
                <a:solidFill>
                  <a:schemeClr val="tx1"/>
                </a:solidFill>
              </a:rPr>
              <a:t>jedes</a:t>
            </a:r>
            <a:r>
              <a:rPr lang="en-US" sz="1200" spc="-20" dirty="0">
                <a:solidFill>
                  <a:schemeClr val="tx1"/>
                </a:solidFill>
              </a:rPr>
              <a:t> </a:t>
            </a:r>
            <a:r>
              <a:rPr lang="en-US" sz="1200" spc="-20" dirty="0" err="1">
                <a:solidFill>
                  <a:schemeClr val="tx1"/>
                </a:solidFill>
              </a:rPr>
              <a:t>Jahr</a:t>
            </a:r>
            <a:r>
              <a:rPr lang="en-US" sz="1200" spc="-20" dirty="0">
                <a:solidFill>
                  <a:schemeClr val="tx1"/>
                </a:solidFill>
              </a:rPr>
              <a:t> </a:t>
            </a:r>
            <a:r>
              <a:rPr lang="en-US" sz="1200" spc="-20" dirty="0" err="1">
                <a:solidFill>
                  <a:schemeClr val="tx1"/>
                </a:solidFill>
              </a:rPr>
              <a:t>verbessert</a:t>
            </a:r>
            <a:r>
              <a:rPr lang="en-US" sz="1200" spc="-20" dirty="0">
                <a:solidFill>
                  <a:schemeClr val="tx1"/>
                </a:solidFill>
              </a:rPr>
              <a:t> </a:t>
            </a:r>
          </a:p>
          <a:p>
            <a:pPr>
              <a:spcBef>
                <a:spcPts val="600"/>
              </a:spcBef>
            </a:pPr>
            <a:r>
              <a:rPr lang="en-US" sz="1200" spc="-20" dirty="0">
                <a:solidFill>
                  <a:schemeClr val="tx1"/>
                </a:solidFill>
              </a:rPr>
              <a:t>Sehr </a:t>
            </a:r>
            <a:r>
              <a:rPr lang="en-US" sz="1200" spc="-20" dirty="0" err="1">
                <a:solidFill>
                  <a:schemeClr val="tx1"/>
                </a:solidFill>
              </a:rPr>
              <a:t>hohe</a:t>
            </a:r>
            <a:r>
              <a:rPr lang="en-US" sz="1200" spc="-20" dirty="0">
                <a:solidFill>
                  <a:schemeClr val="tx1"/>
                </a:solidFill>
              </a:rPr>
              <a:t> </a:t>
            </a:r>
            <a:r>
              <a:rPr lang="en-US" sz="1200" spc="-20" dirty="0" err="1">
                <a:solidFill>
                  <a:schemeClr val="tx1"/>
                </a:solidFill>
              </a:rPr>
              <a:t>Passsicherheit</a:t>
            </a:r>
            <a:r>
              <a:rPr lang="en-US" sz="1200" spc="-20" dirty="0">
                <a:solidFill>
                  <a:schemeClr val="tx1"/>
                </a:solidFill>
              </a:rPr>
              <a:t>, </a:t>
            </a:r>
            <a:r>
              <a:rPr lang="en-US" sz="1200" spc="-20" dirty="0" err="1">
                <a:solidFill>
                  <a:schemeClr val="tx1"/>
                </a:solidFill>
              </a:rPr>
              <a:t>solides</a:t>
            </a:r>
            <a:r>
              <a:rPr lang="en-US" sz="1200" spc="-20" dirty="0">
                <a:solidFill>
                  <a:schemeClr val="tx1"/>
                </a:solidFill>
              </a:rPr>
              <a:t> Dribbling und </a:t>
            </a:r>
            <a:r>
              <a:rPr lang="en-US" sz="1200" spc="-20" dirty="0" err="1">
                <a:solidFill>
                  <a:schemeClr val="tx1"/>
                </a:solidFill>
              </a:rPr>
              <a:t>viele</a:t>
            </a:r>
            <a:r>
              <a:rPr lang="en-US" sz="1200" spc="-20" dirty="0">
                <a:solidFill>
                  <a:schemeClr val="tx1"/>
                </a:solidFill>
              </a:rPr>
              <a:t> progressive </a:t>
            </a:r>
            <a:r>
              <a:rPr lang="en-US" sz="1200" spc="-20" dirty="0" err="1">
                <a:solidFill>
                  <a:schemeClr val="tx1"/>
                </a:solidFill>
              </a:rPr>
              <a:t>Läufe</a:t>
            </a:r>
            <a:r>
              <a:rPr lang="en-US" sz="1200" spc="-20" dirty="0">
                <a:solidFill>
                  <a:schemeClr val="tx1"/>
                </a:solidFill>
              </a:rPr>
              <a:t> </a:t>
            </a:r>
            <a:r>
              <a:rPr lang="en-US" sz="1200" spc="-20" dirty="0" err="1">
                <a:solidFill>
                  <a:schemeClr val="tx1"/>
                </a:solidFill>
              </a:rPr>
              <a:t>mit</a:t>
            </a:r>
            <a:r>
              <a:rPr lang="en-US" sz="1200" spc="-20" dirty="0">
                <a:solidFill>
                  <a:schemeClr val="tx1"/>
                </a:solidFill>
              </a:rPr>
              <a:t> dem Ball </a:t>
            </a:r>
          </a:p>
        </p:txBody>
      </p:sp>
      <p:graphicFrame>
        <p:nvGraphicFramePr>
          <p:cNvPr id="49" name="Table 49">
            <a:extLst>
              <a:ext uri="{FF2B5EF4-FFF2-40B4-BE49-F238E27FC236}">
                <a16:creationId xmlns:a16="http://schemas.microsoft.com/office/drawing/2014/main" id="{EC770417-3066-4E81-BF00-20BA9D1F6E1E}"/>
              </a:ext>
            </a:extLst>
          </p:cNvPr>
          <p:cNvGraphicFramePr>
            <a:graphicFrameLocks noGrp="1"/>
          </p:cNvGraphicFramePr>
          <p:nvPr/>
        </p:nvGraphicFramePr>
        <p:xfrm>
          <a:off x="680762" y="3322320"/>
          <a:ext cx="1344807" cy="3000540"/>
        </p:xfrm>
        <a:graphic>
          <a:graphicData uri="http://schemas.openxmlformats.org/drawingml/2006/table">
            <a:tbl>
              <a:tblPr firstRow="1" bandRow="1">
                <a:tableStyleId>{5C22544A-7EE6-4342-B048-85BDC9FD1C3A}</a:tableStyleId>
              </a:tblPr>
              <a:tblGrid>
                <a:gridCol w="1344807">
                  <a:extLst>
                    <a:ext uri="{9D8B030D-6E8A-4147-A177-3AD203B41FA5}">
                      <a16:colId xmlns:a16="http://schemas.microsoft.com/office/drawing/2014/main" val="2884913626"/>
                    </a:ext>
                  </a:extLst>
                </a:gridCol>
              </a:tblGrid>
              <a:tr h="300054">
                <a:tc>
                  <a:txBody>
                    <a:bodyPr/>
                    <a:lstStyle/>
                    <a:p>
                      <a:r>
                        <a:rPr lang="en-US" sz="1200" b="0" dirty="0">
                          <a:solidFill>
                            <a:schemeClr val="tx1"/>
                          </a:solidFill>
                        </a:rPr>
                        <a:t>Short/Med Pass %</a:t>
                      </a:r>
                    </a:p>
                  </a:txBody>
                  <a:tcPr marL="0" marR="0" marT="0" marB="0" anchor="ctr">
                    <a:solidFill>
                      <a:schemeClr val="bg1"/>
                    </a:solidFill>
                  </a:tcPr>
                </a:tc>
                <a:extLst>
                  <a:ext uri="{0D108BD9-81ED-4DB2-BD59-A6C34878D82A}">
                    <a16:rowId xmlns:a16="http://schemas.microsoft.com/office/drawing/2014/main" val="3987868455"/>
                  </a:ext>
                </a:extLst>
              </a:tr>
              <a:tr h="300054">
                <a:tc>
                  <a:txBody>
                    <a:bodyPr/>
                    <a:lstStyle/>
                    <a:p>
                      <a:r>
                        <a:rPr lang="en-US" sz="1200" b="0" dirty="0">
                          <a:solidFill>
                            <a:schemeClr val="tx1"/>
                          </a:solidFill>
                        </a:rPr>
                        <a:t>Turnovers</a:t>
                      </a:r>
                    </a:p>
                  </a:txBody>
                  <a:tcPr marL="0" marR="0" marT="0" marB="0" anchor="ctr">
                    <a:solidFill>
                      <a:schemeClr val="bg1"/>
                    </a:solidFill>
                  </a:tcPr>
                </a:tc>
                <a:extLst>
                  <a:ext uri="{0D108BD9-81ED-4DB2-BD59-A6C34878D82A}">
                    <a16:rowId xmlns:a16="http://schemas.microsoft.com/office/drawing/2014/main" val="4199419356"/>
                  </a:ext>
                </a:extLst>
              </a:tr>
              <a:tr h="300054">
                <a:tc>
                  <a:txBody>
                    <a:bodyPr/>
                    <a:lstStyle/>
                    <a:p>
                      <a:r>
                        <a:rPr lang="en-US" sz="1200" b="0" dirty="0">
                          <a:solidFill>
                            <a:schemeClr val="tx1"/>
                          </a:solidFill>
                        </a:rPr>
                        <a:t>Progressive Passes</a:t>
                      </a:r>
                    </a:p>
                  </a:txBody>
                  <a:tcPr marL="0" marR="0" marT="0" marB="0" anchor="ctr">
                    <a:solidFill>
                      <a:schemeClr val="bg1"/>
                    </a:solidFill>
                  </a:tcPr>
                </a:tc>
                <a:extLst>
                  <a:ext uri="{0D108BD9-81ED-4DB2-BD59-A6C34878D82A}">
                    <a16:rowId xmlns:a16="http://schemas.microsoft.com/office/drawing/2014/main" val="2136525633"/>
                  </a:ext>
                </a:extLst>
              </a:tr>
              <a:tr h="300054">
                <a:tc>
                  <a:txBody>
                    <a:bodyPr/>
                    <a:lstStyle/>
                    <a:p>
                      <a:r>
                        <a:rPr lang="en-US" sz="1200" b="0" dirty="0">
                          <a:solidFill>
                            <a:schemeClr val="tx1"/>
                          </a:solidFill>
                        </a:rPr>
                        <a:t>Progressive Runs</a:t>
                      </a:r>
                    </a:p>
                  </a:txBody>
                  <a:tcPr marL="0" marR="0" marT="0" marB="0" anchor="ctr">
                    <a:solidFill>
                      <a:schemeClr val="bg1"/>
                    </a:solidFill>
                  </a:tcPr>
                </a:tc>
                <a:extLst>
                  <a:ext uri="{0D108BD9-81ED-4DB2-BD59-A6C34878D82A}">
                    <a16:rowId xmlns:a16="http://schemas.microsoft.com/office/drawing/2014/main" val="1687089279"/>
                  </a:ext>
                </a:extLst>
              </a:tr>
              <a:tr h="300054">
                <a:tc>
                  <a:txBody>
                    <a:bodyPr/>
                    <a:lstStyle/>
                    <a:p>
                      <a:r>
                        <a:rPr lang="en-US" sz="1200" b="0" dirty="0">
                          <a:solidFill>
                            <a:schemeClr val="tx1"/>
                          </a:solidFill>
                        </a:rPr>
                        <a:t>Successful Dribbles</a:t>
                      </a:r>
                    </a:p>
                  </a:txBody>
                  <a:tcPr marL="0" marR="0" marT="0" marB="0" anchor="ctr">
                    <a:solidFill>
                      <a:schemeClr val="bg1"/>
                    </a:solidFill>
                  </a:tcPr>
                </a:tc>
                <a:extLst>
                  <a:ext uri="{0D108BD9-81ED-4DB2-BD59-A6C34878D82A}">
                    <a16:rowId xmlns:a16="http://schemas.microsoft.com/office/drawing/2014/main" val="2926446014"/>
                  </a:ext>
                </a:extLst>
              </a:tr>
              <a:tr h="300054">
                <a:tc>
                  <a:txBody>
                    <a:bodyPr/>
                    <a:lstStyle/>
                    <a:p>
                      <a:r>
                        <a:rPr lang="en-US" sz="1200" b="0" dirty="0">
                          <a:solidFill>
                            <a:schemeClr val="tx1"/>
                          </a:solidFill>
                        </a:rPr>
                        <a:t>Deep Completions</a:t>
                      </a:r>
                    </a:p>
                  </a:txBody>
                  <a:tcPr marL="0" marR="0" marT="0" marB="0" anchor="ctr">
                    <a:solidFill>
                      <a:schemeClr val="bg1"/>
                    </a:solidFill>
                  </a:tcPr>
                </a:tc>
                <a:extLst>
                  <a:ext uri="{0D108BD9-81ED-4DB2-BD59-A6C34878D82A}">
                    <a16:rowId xmlns:a16="http://schemas.microsoft.com/office/drawing/2014/main" val="194441595"/>
                  </a:ext>
                </a:extLst>
              </a:tr>
              <a:tr h="300054">
                <a:tc>
                  <a:txBody>
                    <a:bodyPr/>
                    <a:lstStyle/>
                    <a:p>
                      <a:r>
                        <a:rPr lang="en-US" sz="1200" b="0" dirty="0">
                          <a:solidFill>
                            <a:schemeClr val="tx1"/>
                          </a:solidFill>
                        </a:rPr>
                        <a:t>Def Duels won %</a:t>
                      </a:r>
                    </a:p>
                  </a:txBody>
                  <a:tcPr marL="0" marR="0" marT="0" marB="0" anchor="ctr">
                    <a:solidFill>
                      <a:schemeClr val="bg1"/>
                    </a:solidFill>
                  </a:tcPr>
                </a:tc>
                <a:extLst>
                  <a:ext uri="{0D108BD9-81ED-4DB2-BD59-A6C34878D82A}">
                    <a16:rowId xmlns:a16="http://schemas.microsoft.com/office/drawing/2014/main" val="383067142"/>
                  </a:ext>
                </a:extLst>
              </a:tr>
              <a:tr h="300054">
                <a:tc>
                  <a:txBody>
                    <a:bodyPr/>
                    <a:lstStyle/>
                    <a:p>
                      <a:r>
                        <a:rPr lang="en-US" sz="1200" b="0" dirty="0">
                          <a:solidFill>
                            <a:schemeClr val="tx1"/>
                          </a:solidFill>
                        </a:rPr>
                        <a:t>Fouls</a:t>
                      </a:r>
                    </a:p>
                  </a:txBody>
                  <a:tcPr marL="0" marR="0" marT="0" marB="0" anchor="ctr">
                    <a:solidFill>
                      <a:schemeClr val="bg1"/>
                    </a:solidFill>
                  </a:tcPr>
                </a:tc>
                <a:extLst>
                  <a:ext uri="{0D108BD9-81ED-4DB2-BD59-A6C34878D82A}">
                    <a16:rowId xmlns:a16="http://schemas.microsoft.com/office/drawing/2014/main" val="532084651"/>
                  </a:ext>
                </a:extLst>
              </a:tr>
              <a:tr h="300054">
                <a:tc>
                  <a:txBody>
                    <a:bodyPr/>
                    <a:lstStyle/>
                    <a:p>
                      <a:r>
                        <a:rPr lang="en-US" sz="1200" b="0" dirty="0" err="1">
                          <a:solidFill>
                            <a:schemeClr val="tx1"/>
                          </a:solidFill>
                        </a:rPr>
                        <a:t>PAdj</a:t>
                      </a:r>
                      <a:r>
                        <a:rPr lang="en-US" sz="1200" b="0" dirty="0">
                          <a:solidFill>
                            <a:schemeClr val="tx1"/>
                          </a:solidFill>
                        </a:rPr>
                        <a:t>. Interceptions</a:t>
                      </a:r>
                    </a:p>
                  </a:txBody>
                  <a:tcPr marL="0" marR="0" marT="0" marB="0" anchor="ctr">
                    <a:solidFill>
                      <a:schemeClr val="bg1"/>
                    </a:solidFill>
                  </a:tcPr>
                </a:tc>
                <a:extLst>
                  <a:ext uri="{0D108BD9-81ED-4DB2-BD59-A6C34878D82A}">
                    <a16:rowId xmlns:a16="http://schemas.microsoft.com/office/drawing/2014/main" val="4283546121"/>
                  </a:ext>
                </a:extLst>
              </a:tr>
              <a:tr h="300054">
                <a:tc>
                  <a:txBody>
                    <a:bodyPr/>
                    <a:lstStyle/>
                    <a:p>
                      <a:r>
                        <a:rPr lang="en-US" sz="1200" b="0" dirty="0">
                          <a:solidFill>
                            <a:schemeClr val="tx1"/>
                          </a:solidFill>
                        </a:rPr>
                        <a:t>Aerial Wins %</a:t>
                      </a:r>
                    </a:p>
                  </a:txBody>
                  <a:tcPr marL="0" marR="0" marT="0" marB="0" anchor="ctr">
                    <a:solidFill>
                      <a:schemeClr val="bg1"/>
                    </a:solidFill>
                  </a:tcPr>
                </a:tc>
                <a:extLst>
                  <a:ext uri="{0D108BD9-81ED-4DB2-BD59-A6C34878D82A}">
                    <a16:rowId xmlns:a16="http://schemas.microsoft.com/office/drawing/2014/main" val="1495238808"/>
                  </a:ext>
                </a:extLst>
              </a:tr>
            </a:tbl>
          </a:graphicData>
        </a:graphic>
      </p:graphicFrame>
      <p:sp>
        <p:nvSpPr>
          <p:cNvPr id="2" name="TextBox 1">
            <a:extLst>
              <a:ext uri="{FF2B5EF4-FFF2-40B4-BE49-F238E27FC236}">
                <a16:creationId xmlns:a16="http://schemas.microsoft.com/office/drawing/2014/main" id="{6C8E546E-F8AF-4278-AFE0-EFDEF2A72094}"/>
              </a:ext>
            </a:extLst>
          </p:cNvPr>
          <p:cNvSpPr txBox="1"/>
          <p:nvPr/>
        </p:nvSpPr>
        <p:spPr>
          <a:xfrm>
            <a:off x="680762" y="3040566"/>
            <a:ext cx="5304474" cy="308601"/>
          </a:xfrm>
          <a:prstGeom prst="rect">
            <a:avLst/>
          </a:prstGeom>
          <a:noFill/>
          <a:ln w="12700" cap="rnd">
            <a:noFill/>
          </a:ln>
        </p:spPr>
        <p:txBody>
          <a:bodyPr wrap="square" lIns="0" tIns="0" rIns="0" bIns="0" rtlCol="0">
            <a:noAutofit/>
          </a:bodyPr>
          <a:lstStyle/>
          <a:p>
            <a:pPr defTabSz="360000">
              <a:spcBef>
                <a:spcPts val="600"/>
              </a:spcBef>
            </a:pPr>
            <a:r>
              <a:rPr lang="en-US" sz="1400" b="1" i="1" spc="-20" dirty="0"/>
              <a:t>Percentile Ranking </a:t>
            </a:r>
            <a:r>
              <a:rPr lang="en-US" sz="1400" b="1" i="1" spc="-20" dirty="0" err="1"/>
              <a:t>Außenverteidiger</a:t>
            </a:r>
            <a:r>
              <a:rPr lang="en-US" sz="1400" b="1" i="1" spc="-20" dirty="0"/>
              <a:t> | Super League</a:t>
            </a:r>
          </a:p>
        </p:txBody>
      </p:sp>
      <p:grpSp>
        <p:nvGrpSpPr>
          <p:cNvPr id="11" name="Group 10">
            <a:extLst>
              <a:ext uri="{FF2B5EF4-FFF2-40B4-BE49-F238E27FC236}">
                <a16:creationId xmlns:a16="http://schemas.microsoft.com/office/drawing/2014/main" id="{E2090278-F395-42C5-AEE1-7B54F70BEA1D}"/>
              </a:ext>
            </a:extLst>
          </p:cNvPr>
          <p:cNvGrpSpPr/>
          <p:nvPr/>
        </p:nvGrpSpPr>
        <p:grpSpPr>
          <a:xfrm>
            <a:off x="2145515" y="6338235"/>
            <a:ext cx="4078422" cy="215332"/>
            <a:chOff x="2145515" y="6292515"/>
            <a:chExt cx="4078422" cy="215332"/>
          </a:xfrm>
        </p:grpSpPr>
        <p:sp>
          <p:nvSpPr>
            <p:cNvPr id="3" name="TextBox 2">
              <a:extLst>
                <a:ext uri="{FF2B5EF4-FFF2-40B4-BE49-F238E27FC236}">
                  <a16:creationId xmlns:a16="http://schemas.microsoft.com/office/drawing/2014/main" id="{459083CE-F70C-4861-9FBA-243B7083D627}"/>
                </a:ext>
              </a:extLst>
            </p:cNvPr>
            <p:cNvSpPr txBox="1"/>
            <p:nvPr/>
          </p:nvSpPr>
          <p:spPr>
            <a:xfrm>
              <a:off x="2145515" y="6292515"/>
              <a:ext cx="130248"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0</a:t>
              </a:r>
            </a:p>
          </p:txBody>
        </p:sp>
        <p:sp>
          <p:nvSpPr>
            <p:cNvPr id="41" name="TextBox 40">
              <a:extLst>
                <a:ext uri="{FF2B5EF4-FFF2-40B4-BE49-F238E27FC236}">
                  <a16:creationId xmlns:a16="http://schemas.microsoft.com/office/drawing/2014/main" id="{9E4BD489-28C5-4625-9013-C1204F76B8FF}"/>
                </a:ext>
              </a:extLst>
            </p:cNvPr>
            <p:cNvSpPr txBox="1"/>
            <p:nvPr/>
          </p:nvSpPr>
          <p:spPr>
            <a:xfrm>
              <a:off x="3032080"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25</a:t>
              </a:r>
            </a:p>
          </p:txBody>
        </p:sp>
        <p:sp>
          <p:nvSpPr>
            <p:cNvPr id="45" name="TextBox 44">
              <a:extLst>
                <a:ext uri="{FF2B5EF4-FFF2-40B4-BE49-F238E27FC236}">
                  <a16:creationId xmlns:a16="http://schemas.microsoft.com/office/drawing/2014/main" id="{204DEB1C-C7B6-4EA2-A271-26CAF6F0657C}"/>
                </a:ext>
              </a:extLst>
            </p:cNvPr>
            <p:cNvSpPr txBox="1"/>
            <p:nvPr/>
          </p:nvSpPr>
          <p:spPr>
            <a:xfrm>
              <a:off x="4005082"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50</a:t>
              </a:r>
            </a:p>
          </p:txBody>
        </p:sp>
        <p:sp>
          <p:nvSpPr>
            <p:cNvPr id="50" name="TextBox 49">
              <a:extLst>
                <a:ext uri="{FF2B5EF4-FFF2-40B4-BE49-F238E27FC236}">
                  <a16:creationId xmlns:a16="http://schemas.microsoft.com/office/drawing/2014/main" id="{E6BB30E7-EE1F-4389-879B-9B550C3FB180}"/>
                </a:ext>
              </a:extLst>
            </p:cNvPr>
            <p:cNvSpPr txBox="1"/>
            <p:nvPr/>
          </p:nvSpPr>
          <p:spPr>
            <a:xfrm>
              <a:off x="4978084"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75</a:t>
              </a:r>
            </a:p>
          </p:txBody>
        </p:sp>
        <p:sp>
          <p:nvSpPr>
            <p:cNvPr id="51" name="TextBox 50">
              <a:extLst>
                <a:ext uri="{FF2B5EF4-FFF2-40B4-BE49-F238E27FC236}">
                  <a16:creationId xmlns:a16="http://schemas.microsoft.com/office/drawing/2014/main" id="{9C5FE249-AFDE-43B9-AE9D-E9FA56014B33}"/>
                </a:ext>
              </a:extLst>
            </p:cNvPr>
            <p:cNvSpPr txBox="1"/>
            <p:nvPr/>
          </p:nvSpPr>
          <p:spPr>
            <a:xfrm>
              <a:off x="5951084" y="6292515"/>
              <a:ext cx="272853"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100</a:t>
              </a:r>
            </a:p>
          </p:txBody>
        </p:sp>
      </p:grpSp>
      <p:grpSp>
        <p:nvGrpSpPr>
          <p:cNvPr id="57" name="plus">
            <a:extLst>
              <a:ext uri="{FF2B5EF4-FFF2-40B4-BE49-F238E27FC236}">
                <a16:creationId xmlns:a16="http://schemas.microsoft.com/office/drawing/2014/main" id="{663FF113-F7F0-4500-AB6F-59AA8D317246}"/>
              </a:ext>
            </a:extLst>
          </p:cNvPr>
          <p:cNvGrpSpPr/>
          <p:nvPr/>
        </p:nvGrpSpPr>
        <p:grpSpPr>
          <a:xfrm>
            <a:off x="6940276" y="3108207"/>
            <a:ext cx="180000" cy="180000"/>
            <a:chOff x="5385139" y="2347542"/>
            <a:chExt cx="432000" cy="432000"/>
          </a:xfrm>
        </p:grpSpPr>
        <p:sp>
          <p:nvSpPr>
            <p:cNvPr id="58" name="white_circle">
              <a:extLst>
                <a:ext uri="{FF2B5EF4-FFF2-40B4-BE49-F238E27FC236}">
                  <a16:creationId xmlns:a16="http://schemas.microsoft.com/office/drawing/2014/main" id="{A525993A-6DEE-441E-B557-AFBD490B7E9F}"/>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59" name="plus1">
              <a:extLst>
                <a:ext uri="{FF2B5EF4-FFF2-40B4-BE49-F238E27FC236}">
                  <a16:creationId xmlns:a16="http://schemas.microsoft.com/office/drawing/2014/main" id="{D79A1CE1-EA53-4EFC-8533-7D67C243023B}"/>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0" name="plus">
            <a:extLst>
              <a:ext uri="{FF2B5EF4-FFF2-40B4-BE49-F238E27FC236}">
                <a16:creationId xmlns:a16="http://schemas.microsoft.com/office/drawing/2014/main" id="{DEE29AE2-EADD-4900-9F9F-577BCAD2BA8F}"/>
              </a:ext>
            </a:extLst>
          </p:cNvPr>
          <p:cNvGrpSpPr/>
          <p:nvPr/>
        </p:nvGrpSpPr>
        <p:grpSpPr>
          <a:xfrm>
            <a:off x="6940276" y="3472135"/>
            <a:ext cx="180000" cy="180000"/>
            <a:chOff x="5385139" y="2347542"/>
            <a:chExt cx="432000" cy="432000"/>
          </a:xfrm>
        </p:grpSpPr>
        <p:sp>
          <p:nvSpPr>
            <p:cNvPr id="61" name="white_circle">
              <a:extLst>
                <a:ext uri="{FF2B5EF4-FFF2-40B4-BE49-F238E27FC236}">
                  <a16:creationId xmlns:a16="http://schemas.microsoft.com/office/drawing/2014/main" id="{336EF7C6-3837-44E8-BA32-EF1AB577E16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2" name="plus1">
              <a:extLst>
                <a:ext uri="{FF2B5EF4-FFF2-40B4-BE49-F238E27FC236}">
                  <a16:creationId xmlns:a16="http://schemas.microsoft.com/office/drawing/2014/main" id="{E19A03C6-B455-477A-8C71-22CF77E5B3BC}"/>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63" name="plus">
            <a:extLst>
              <a:ext uri="{FF2B5EF4-FFF2-40B4-BE49-F238E27FC236}">
                <a16:creationId xmlns:a16="http://schemas.microsoft.com/office/drawing/2014/main" id="{089132F9-5F14-4E05-8370-A55A7613A0A1}"/>
              </a:ext>
            </a:extLst>
          </p:cNvPr>
          <p:cNvGrpSpPr/>
          <p:nvPr/>
        </p:nvGrpSpPr>
        <p:grpSpPr>
          <a:xfrm>
            <a:off x="6940276" y="3903793"/>
            <a:ext cx="180000" cy="180000"/>
            <a:chOff x="5385139" y="2347542"/>
            <a:chExt cx="432000" cy="432000"/>
          </a:xfrm>
        </p:grpSpPr>
        <p:sp>
          <p:nvSpPr>
            <p:cNvPr id="64" name="white_circle">
              <a:extLst>
                <a:ext uri="{FF2B5EF4-FFF2-40B4-BE49-F238E27FC236}">
                  <a16:creationId xmlns:a16="http://schemas.microsoft.com/office/drawing/2014/main" id="{751B0F2D-5DB1-4987-8ADE-733FE5757327}"/>
                </a:ext>
              </a:extLst>
            </p:cNvPr>
            <p:cNvSpPr/>
            <p:nvPr/>
          </p:nvSpPr>
          <p:spPr>
            <a:xfrm>
              <a:off x="5385139" y="2347542"/>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65" name="plus1">
              <a:extLst>
                <a:ext uri="{FF2B5EF4-FFF2-40B4-BE49-F238E27FC236}">
                  <a16:creationId xmlns:a16="http://schemas.microsoft.com/office/drawing/2014/main" id="{36DFE541-0728-46E8-992C-9E44C7D4550D}"/>
                </a:ext>
              </a:extLst>
            </p:cNvPr>
            <p:cNvSpPr>
              <a:spLocks noChangeAspect="1" noChangeArrowheads="1"/>
            </p:cNvSpPr>
            <p:nvPr/>
          </p:nvSpPr>
          <p:spPr bwMode="auto">
            <a:xfrm>
              <a:off x="5385139" y="2347542"/>
              <a:ext cx="432000" cy="432000"/>
            </a:xfrm>
            <a:custGeom>
              <a:avLst/>
              <a:gdLst>
                <a:gd name="connsiteX0" fmla="*/ 185097 w 431554"/>
                <a:gd name="connsiteY0" fmla="*/ 73802 h 431218"/>
                <a:gd name="connsiteX1" fmla="*/ 185097 w 431554"/>
                <a:gd name="connsiteY1" fmla="*/ 184591 h 431218"/>
                <a:gd name="connsiteX2" fmla="*/ 74308 w 431554"/>
                <a:gd name="connsiteY2" fmla="*/ 184591 h 431218"/>
                <a:gd name="connsiteX3" fmla="*/ 74308 w 431554"/>
                <a:gd name="connsiteY3" fmla="*/ 246121 h 431218"/>
                <a:gd name="connsiteX4" fmla="*/ 185097 w 431554"/>
                <a:gd name="connsiteY4" fmla="*/ 246121 h 431218"/>
                <a:gd name="connsiteX5" fmla="*/ 185097 w 431554"/>
                <a:gd name="connsiteY5" fmla="*/ 357245 h 431218"/>
                <a:gd name="connsiteX6" fmla="*/ 246628 w 431554"/>
                <a:gd name="connsiteY6" fmla="*/ 357245 h 431218"/>
                <a:gd name="connsiteX7" fmla="*/ 246628 w 431554"/>
                <a:gd name="connsiteY7" fmla="*/ 246121 h 431218"/>
                <a:gd name="connsiteX8" fmla="*/ 357415 w 431554"/>
                <a:gd name="connsiteY8" fmla="*/ 246121 h 431218"/>
                <a:gd name="connsiteX9" fmla="*/ 357415 w 431554"/>
                <a:gd name="connsiteY9" fmla="*/ 184591 h 431218"/>
                <a:gd name="connsiteX10" fmla="*/ 246628 w 431554"/>
                <a:gd name="connsiteY10" fmla="*/ 184591 h 431218"/>
                <a:gd name="connsiteX11" fmla="*/ 246628 w 431554"/>
                <a:gd name="connsiteY11" fmla="*/ 73802 h 431218"/>
                <a:gd name="connsiteX12" fmla="*/ 215777 w 431554"/>
                <a:gd name="connsiteY12" fmla="*/ 0 h 431218"/>
                <a:gd name="connsiteX13" fmla="*/ 431554 w 431554"/>
                <a:gd name="connsiteY13" fmla="*/ 215609 h 431218"/>
                <a:gd name="connsiteX14" fmla="*/ 215777 w 431554"/>
                <a:gd name="connsiteY14" fmla="*/ 431218 h 431218"/>
                <a:gd name="connsiteX15" fmla="*/ 0 w 431554"/>
                <a:gd name="connsiteY15" fmla="*/ 215609 h 431218"/>
                <a:gd name="connsiteX16" fmla="*/ 215777 w 431554"/>
                <a:gd name="connsiteY16"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554" h="431218">
                  <a:moveTo>
                    <a:pt x="185097" y="73802"/>
                  </a:moveTo>
                  <a:lnTo>
                    <a:pt x="185097" y="184591"/>
                  </a:lnTo>
                  <a:lnTo>
                    <a:pt x="74308" y="184591"/>
                  </a:lnTo>
                  <a:lnTo>
                    <a:pt x="74308" y="246121"/>
                  </a:lnTo>
                  <a:lnTo>
                    <a:pt x="185097" y="246121"/>
                  </a:lnTo>
                  <a:lnTo>
                    <a:pt x="185097" y="357245"/>
                  </a:lnTo>
                  <a:lnTo>
                    <a:pt x="246628" y="357245"/>
                  </a:lnTo>
                  <a:lnTo>
                    <a:pt x="246628" y="246121"/>
                  </a:lnTo>
                  <a:lnTo>
                    <a:pt x="357415" y="246121"/>
                  </a:lnTo>
                  <a:lnTo>
                    <a:pt x="357415" y="184591"/>
                  </a:lnTo>
                  <a:lnTo>
                    <a:pt x="246628" y="184591"/>
                  </a:lnTo>
                  <a:lnTo>
                    <a:pt x="246628" y="73802"/>
                  </a:lnTo>
                  <a:close/>
                  <a:moveTo>
                    <a:pt x="215777" y="0"/>
                  </a:moveTo>
                  <a:cubicBezTo>
                    <a:pt x="334947" y="0"/>
                    <a:pt x="431554" y="96531"/>
                    <a:pt x="431554" y="215609"/>
                  </a:cubicBezTo>
                  <a:cubicBezTo>
                    <a:pt x="431554" y="334687"/>
                    <a:pt x="334947" y="431218"/>
                    <a:pt x="215777" y="431218"/>
                  </a:cubicBezTo>
                  <a:cubicBezTo>
                    <a:pt x="96607" y="431218"/>
                    <a:pt x="0" y="334687"/>
                    <a:pt x="0" y="215609"/>
                  </a:cubicBezTo>
                  <a:cubicBezTo>
                    <a:pt x="0" y="96531"/>
                    <a:pt x="96607" y="0"/>
                    <a:pt x="215777" y="0"/>
                  </a:cubicBezTo>
                  <a:close/>
                </a:path>
              </a:pathLst>
            </a:custGeom>
            <a:solidFill>
              <a:srgbClr val="00B050"/>
            </a:solidFill>
            <a:ln>
              <a:noFill/>
            </a:ln>
          </p:spPr>
          <p:txBody>
            <a:bodyPr vert="horz" wrap="square" lIns="91440" tIns="45720" rIns="91440" bIns="45720" numCol="1" anchor="t" anchorCtr="0" compatLnSpc="1">
              <a:prstTxWarp prst="textNoShape">
                <a:avLst/>
              </a:prstTxWarp>
              <a:noAutofit/>
            </a:bodyPr>
            <a:lstStyle/>
            <a:p>
              <a:endParaRPr lang="en-US"/>
            </a:p>
          </p:txBody>
        </p:sp>
      </p:grpSp>
      <p:pic>
        <p:nvPicPr>
          <p:cNvPr id="207879" name="Picture 7">
            <a:extLst>
              <a:ext uri="{FF2B5EF4-FFF2-40B4-BE49-F238E27FC236}">
                <a16:creationId xmlns:a16="http://schemas.microsoft.com/office/drawing/2014/main" id="{B0AED21D-FF84-45FF-A1F3-5CEC7B8F51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62" y="1098368"/>
            <a:ext cx="1656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Chart, bar chart&#10;&#10;Description automatically generated">
            <a:extLst>
              <a:ext uri="{FF2B5EF4-FFF2-40B4-BE49-F238E27FC236}">
                <a16:creationId xmlns:a16="http://schemas.microsoft.com/office/drawing/2014/main" id="{83715026-0229-4CEB-BAC3-27A84CBA7CEF}"/>
              </a:ext>
            </a:extLst>
          </p:cNvPr>
          <p:cNvPicPr>
            <a:picLocks noChangeAspect="1"/>
          </p:cNvPicPr>
          <p:nvPr/>
        </p:nvPicPr>
        <p:blipFill rotWithShape="1">
          <a:blip r:embed="rId8"/>
          <a:srcRect l="21123" b="9011"/>
          <a:stretch/>
        </p:blipFill>
        <p:spPr>
          <a:xfrm>
            <a:off x="2131476" y="3307141"/>
            <a:ext cx="4176000" cy="3000540"/>
          </a:xfrm>
          <a:prstGeom prst="rect">
            <a:avLst/>
          </a:prstGeom>
        </p:spPr>
      </p:pic>
      <p:grpSp>
        <p:nvGrpSpPr>
          <p:cNvPr id="73" name="tilde">
            <a:extLst>
              <a:ext uri="{FF2B5EF4-FFF2-40B4-BE49-F238E27FC236}">
                <a16:creationId xmlns:a16="http://schemas.microsoft.com/office/drawing/2014/main" id="{DD883EF1-3C50-4C91-9753-4F096D2BD295}"/>
              </a:ext>
            </a:extLst>
          </p:cNvPr>
          <p:cNvGrpSpPr/>
          <p:nvPr/>
        </p:nvGrpSpPr>
        <p:grpSpPr>
          <a:xfrm>
            <a:off x="6933647" y="5204583"/>
            <a:ext cx="180000" cy="180000"/>
            <a:chOff x="5385139" y="4399233"/>
            <a:chExt cx="432000" cy="432000"/>
          </a:xfrm>
        </p:grpSpPr>
        <p:sp>
          <p:nvSpPr>
            <p:cNvPr id="74" name="white_circle">
              <a:extLst>
                <a:ext uri="{FF2B5EF4-FFF2-40B4-BE49-F238E27FC236}">
                  <a16:creationId xmlns:a16="http://schemas.microsoft.com/office/drawing/2014/main" id="{59AD62D6-EF04-4300-A432-1D62AAF8ED02}"/>
                </a:ext>
              </a:extLst>
            </p:cNvPr>
            <p:cNvSpPr/>
            <p:nvPr/>
          </p:nvSpPr>
          <p:spPr>
            <a:xfrm>
              <a:off x="5385139" y="439923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75" name="tilde1">
              <a:extLst>
                <a:ext uri="{FF2B5EF4-FFF2-40B4-BE49-F238E27FC236}">
                  <a16:creationId xmlns:a16="http://schemas.microsoft.com/office/drawing/2014/main" id="{A6BC1EF9-42F4-4A2A-8E45-3A47774B986F}"/>
                </a:ext>
              </a:extLst>
            </p:cNvPr>
            <p:cNvSpPr>
              <a:spLocks noChangeAspect="1" noChangeArrowheads="1"/>
            </p:cNvSpPr>
            <p:nvPr/>
          </p:nvSpPr>
          <p:spPr bwMode="auto">
            <a:xfrm>
              <a:off x="5385139" y="4399233"/>
              <a:ext cx="432000" cy="432000"/>
            </a:xfrm>
            <a:custGeom>
              <a:avLst/>
              <a:gdLst>
                <a:gd name="connsiteX0" fmla="*/ 308878 w 431218"/>
                <a:gd name="connsiteY0" fmla="*/ 162396 h 431218"/>
                <a:gd name="connsiteX1" fmla="*/ 268780 w 431218"/>
                <a:gd name="connsiteY1" fmla="*/ 196962 h 431218"/>
                <a:gd name="connsiteX2" fmla="*/ 226299 w 431218"/>
                <a:gd name="connsiteY2" fmla="*/ 182659 h 431218"/>
                <a:gd name="connsiteX3" fmla="*/ 164761 w 431218"/>
                <a:gd name="connsiteY3" fmla="*/ 164383 h 431218"/>
                <a:gd name="connsiteX4" fmla="*/ 84563 w 431218"/>
                <a:gd name="connsiteY4" fmla="*/ 237090 h 431218"/>
                <a:gd name="connsiteX5" fmla="*/ 122677 w 431218"/>
                <a:gd name="connsiteY5" fmla="*/ 268477 h 431218"/>
                <a:gd name="connsiteX6" fmla="*/ 161585 w 431218"/>
                <a:gd name="connsiteY6" fmla="*/ 234706 h 431218"/>
                <a:gd name="connsiteX7" fmla="*/ 201684 w 431218"/>
                <a:gd name="connsiteY7" fmla="*/ 246625 h 431218"/>
                <a:gd name="connsiteX8" fmla="*/ 262030 w 431218"/>
                <a:gd name="connsiteY8" fmla="*/ 266491 h 431218"/>
                <a:gd name="connsiteX9" fmla="*/ 346992 w 431218"/>
                <a:gd name="connsiteY9" fmla="*/ 194578 h 431218"/>
                <a:gd name="connsiteX10" fmla="*/ 308878 w 431218"/>
                <a:gd name="connsiteY10" fmla="*/ 162396 h 431218"/>
                <a:gd name="connsiteX11" fmla="*/ 215609 w 431218"/>
                <a:gd name="connsiteY11" fmla="*/ 0 h 431218"/>
                <a:gd name="connsiteX12" fmla="*/ 431218 w 431218"/>
                <a:gd name="connsiteY12" fmla="*/ 215609 h 431218"/>
                <a:gd name="connsiteX13" fmla="*/ 215609 w 431218"/>
                <a:gd name="connsiteY13" fmla="*/ 431218 h 431218"/>
                <a:gd name="connsiteX14" fmla="*/ 0 w 431218"/>
                <a:gd name="connsiteY14" fmla="*/ 215609 h 431218"/>
                <a:gd name="connsiteX15" fmla="*/ 215609 w 431218"/>
                <a:gd name="connsiteY15"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218" h="431218">
                  <a:moveTo>
                    <a:pt x="308878" y="162396"/>
                  </a:moveTo>
                  <a:cubicBezTo>
                    <a:pt x="295777" y="187029"/>
                    <a:pt x="283866" y="196962"/>
                    <a:pt x="268780" y="196962"/>
                  </a:cubicBezTo>
                  <a:cubicBezTo>
                    <a:pt x="259251" y="196962"/>
                    <a:pt x="255281" y="195373"/>
                    <a:pt x="226299" y="182659"/>
                  </a:cubicBezTo>
                  <a:cubicBezTo>
                    <a:pt x="194934" y="169150"/>
                    <a:pt x="178657" y="164383"/>
                    <a:pt x="164761" y="164383"/>
                  </a:cubicBezTo>
                  <a:cubicBezTo>
                    <a:pt x="130617" y="164383"/>
                    <a:pt x="104017" y="188221"/>
                    <a:pt x="84563" y="237090"/>
                  </a:cubicBezTo>
                  <a:lnTo>
                    <a:pt x="122677" y="268477"/>
                  </a:lnTo>
                  <a:cubicBezTo>
                    <a:pt x="136176" y="244242"/>
                    <a:pt x="146895" y="234706"/>
                    <a:pt x="161585" y="234706"/>
                  </a:cubicBezTo>
                  <a:cubicBezTo>
                    <a:pt x="170716" y="234706"/>
                    <a:pt x="182230" y="238679"/>
                    <a:pt x="201684" y="246625"/>
                  </a:cubicBezTo>
                  <a:cubicBezTo>
                    <a:pt x="240988" y="264107"/>
                    <a:pt x="247341" y="266491"/>
                    <a:pt x="262030" y="266491"/>
                  </a:cubicBezTo>
                  <a:cubicBezTo>
                    <a:pt x="301732" y="266491"/>
                    <a:pt x="325156" y="246228"/>
                    <a:pt x="346992" y="194578"/>
                  </a:cubicBezTo>
                  <a:cubicBezTo>
                    <a:pt x="346992" y="194578"/>
                    <a:pt x="346992" y="194578"/>
                    <a:pt x="308878" y="162396"/>
                  </a:cubicBez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76" name="tilde">
            <a:extLst>
              <a:ext uri="{FF2B5EF4-FFF2-40B4-BE49-F238E27FC236}">
                <a16:creationId xmlns:a16="http://schemas.microsoft.com/office/drawing/2014/main" id="{BD8C7E59-ED88-4D26-9DE0-5138E3F120CF}"/>
              </a:ext>
            </a:extLst>
          </p:cNvPr>
          <p:cNvGrpSpPr/>
          <p:nvPr/>
        </p:nvGrpSpPr>
        <p:grpSpPr>
          <a:xfrm>
            <a:off x="6937292" y="5639975"/>
            <a:ext cx="180000" cy="180000"/>
            <a:chOff x="5385139" y="4399233"/>
            <a:chExt cx="432000" cy="432000"/>
          </a:xfrm>
        </p:grpSpPr>
        <p:sp>
          <p:nvSpPr>
            <p:cNvPr id="80" name="white_circle">
              <a:extLst>
                <a:ext uri="{FF2B5EF4-FFF2-40B4-BE49-F238E27FC236}">
                  <a16:creationId xmlns:a16="http://schemas.microsoft.com/office/drawing/2014/main" id="{2D1D3B36-59F9-4A2D-A35F-945B6C099CB8}"/>
                </a:ext>
              </a:extLst>
            </p:cNvPr>
            <p:cNvSpPr/>
            <p:nvPr/>
          </p:nvSpPr>
          <p:spPr>
            <a:xfrm>
              <a:off x="5385139" y="4399233"/>
              <a:ext cx="432000" cy="432000"/>
            </a:xfrm>
            <a:prstGeom prst="ellipse">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176129" algn="ctr"/>
              <a:endParaRPr lang="en-GB" sz="1400" b="1">
                <a:solidFill>
                  <a:schemeClr val="tx1"/>
                </a:solidFill>
              </a:endParaRPr>
            </a:p>
          </p:txBody>
        </p:sp>
        <p:sp>
          <p:nvSpPr>
            <p:cNvPr id="81" name="tilde1">
              <a:extLst>
                <a:ext uri="{FF2B5EF4-FFF2-40B4-BE49-F238E27FC236}">
                  <a16:creationId xmlns:a16="http://schemas.microsoft.com/office/drawing/2014/main" id="{E5BEFE1D-5ABC-4EBA-854B-624E4063EF92}"/>
                </a:ext>
              </a:extLst>
            </p:cNvPr>
            <p:cNvSpPr>
              <a:spLocks noChangeAspect="1" noChangeArrowheads="1"/>
            </p:cNvSpPr>
            <p:nvPr/>
          </p:nvSpPr>
          <p:spPr bwMode="auto">
            <a:xfrm>
              <a:off x="5385139" y="4399233"/>
              <a:ext cx="432000" cy="432000"/>
            </a:xfrm>
            <a:custGeom>
              <a:avLst/>
              <a:gdLst>
                <a:gd name="connsiteX0" fmla="*/ 308878 w 431218"/>
                <a:gd name="connsiteY0" fmla="*/ 162396 h 431218"/>
                <a:gd name="connsiteX1" fmla="*/ 268780 w 431218"/>
                <a:gd name="connsiteY1" fmla="*/ 196962 h 431218"/>
                <a:gd name="connsiteX2" fmla="*/ 226299 w 431218"/>
                <a:gd name="connsiteY2" fmla="*/ 182659 h 431218"/>
                <a:gd name="connsiteX3" fmla="*/ 164761 w 431218"/>
                <a:gd name="connsiteY3" fmla="*/ 164383 h 431218"/>
                <a:gd name="connsiteX4" fmla="*/ 84563 w 431218"/>
                <a:gd name="connsiteY4" fmla="*/ 237090 h 431218"/>
                <a:gd name="connsiteX5" fmla="*/ 122677 w 431218"/>
                <a:gd name="connsiteY5" fmla="*/ 268477 h 431218"/>
                <a:gd name="connsiteX6" fmla="*/ 161585 w 431218"/>
                <a:gd name="connsiteY6" fmla="*/ 234706 h 431218"/>
                <a:gd name="connsiteX7" fmla="*/ 201684 w 431218"/>
                <a:gd name="connsiteY7" fmla="*/ 246625 h 431218"/>
                <a:gd name="connsiteX8" fmla="*/ 262030 w 431218"/>
                <a:gd name="connsiteY8" fmla="*/ 266491 h 431218"/>
                <a:gd name="connsiteX9" fmla="*/ 346992 w 431218"/>
                <a:gd name="connsiteY9" fmla="*/ 194578 h 431218"/>
                <a:gd name="connsiteX10" fmla="*/ 308878 w 431218"/>
                <a:gd name="connsiteY10" fmla="*/ 162396 h 431218"/>
                <a:gd name="connsiteX11" fmla="*/ 215609 w 431218"/>
                <a:gd name="connsiteY11" fmla="*/ 0 h 431218"/>
                <a:gd name="connsiteX12" fmla="*/ 431218 w 431218"/>
                <a:gd name="connsiteY12" fmla="*/ 215609 h 431218"/>
                <a:gd name="connsiteX13" fmla="*/ 215609 w 431218"/>
                <a:gd name="connsiteY13" fmla="*/ 431218 h 431218"/>
                <a:gd name="connsiteX14" fmla="*/ 0 w 431218"/>
                <a:gd name="connsiteY14" fmla="*/ 215609 h 431218"/>
                <a:gd name="connsiteX15" fmla="*/ 215609 w 431218"/>
                <a:gd name="connsiteY15" fmla="*/ 0 h 431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1218" h="431218">
                  <a:moveTo>
                    <a:pt x="308878" y="162396"/>
                  </a:moveTo>
                  <a:cubicBezTo>
                    <a:pt x="295777" y="187029"/>
                    <a:pt x="283866" y="196962"/>
                    <a:pt x="268780" y="196962"/>
                  </a:cubicBezTo>
                  <a:cubicBezTo>
                    <a:pt x="259251" y="196962"/>
                    <a:pt x="255281" y="195373"/>
                    <a:pt x="226299" y="182659"/>
                  </a:cubicBezTo>
                  <a:cubicBezTo>
                    <a:pt x="194934" y="169150"/>
                    <a:pt x="178657" y="164383"/>
                    <a:pt x="164761" y="164383"/>
                  </a:cubicBezTo>
                  <a:cubicBezTo>
                    <a:pt x="130617" y="164383"/>
                    <a:pt x="104017" y="188221"/>
                    <a:pt x="84563" y="237090"/>
                  </a:cubicBezTo>
                  <a:lnTo>
                    <a:pt x="122677" y="268477"/>
                  </a:lnTo>
                  <a:cubicBezTo>
                    <a:pt x="136176" y="244242"/>
                    <a:pt x="146895" y="234706"/>
                    <a:pt x="161585" y="234706"/>
                  </a:cubicBezTo>
                  <a:cubicBezTo>
                    <a:pt x="170716" y="234706"/>
                    <a:pt x="182230" y="238679"/>
                    <a:pt x="201684" y="246625"/>
                  </a:cubicBezTo>
                  <a:cubicBezTo>
                    <a:pt x="240988" y="264107"/>
                    <a:pt x="247341" y="266491"/>
                    <a:pt x="262030" y="266491"/>
                  </a:cubicBezTo>
                  <a:cubicBezTo>
                    <a:pt x="301732" y="266491"/>
                    <a:pt x="325156" y="246228"/>
                    <a:pt x="346992" y="194578"/>
                  </a:cubicBezTo>
                  <a:cubicBezTo>
                    <a:pt x="346992" y="194578"/>
                    <a:pt x="346992" y="194578"/>
                    <a:pt x="308878" y="162396"/>
                  </a:cubicBezTo>
                  <a:close/>
                  <a:moveTo>
                    <a:pt x="215609" y="0"/>
                  </a:moveTo>
                  <a:cubicBezTo>
                    <a:pt x="334687" y="0"/>
                    <a:pt x="431218" y="96531"/>
                    <a:pt x="431218" y="215609"/>
                  </a:cubicBezTo>
                  <a:cubicBezTo>
                    <a:pt x="431218" y="334687"/>
                    <a:pt x="334687" y="431218"/>
                    <a:pt x="215609" y="431218"/>
                  </a:cubicBezTo>
                  <a:cubicBezTo>
                    <a:pt x="96531" y="431218"/>
                    <a:pt x="0" y="334687"/>
                    <a:pt x="0" y="215609"/>
                  </a:cubicBezTo>
                  <a:cubicBezTo>
                    <a:pt x="0" y="96531"/>
                    <a:pt x="96531" y="0"/>
                    <a:pt x="215609" y="0"/>
                  </a:cubicBezTo>
                  <a:close/>
                </a:path>
              </a:pathLst>
            </a:custGeom>
            <a:solidFill>
              <a:srgbClr val="FFC000"/>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30" name="Slide Number Placeholder 29">
            <a:extLst>
              <a:ext uri="{FF2B5EF4-FFF2-40B4-BE49-F238E27FC236}">
                <a16:creationId xmlns:a16="http://schemas.microsoft.com/office/drawing/2014/main" id="{83BE86A1-4EF1-4569-8034-A0D98C25D929}"/>
              </a:ext>
            </a:extLst>
          </p:cNvPr>
          <p:cNvSpPr>
            <a:spLocks noGrp="1"/>
          </p:cNvSpPr>
          <p:nvPr>
            <p:ph type="sldNum" sz="quarter" idx="11"/>
          </p:nvPr>
        </p:nvSpPr>
        <p:spPr/>
        <p:txBody>
          <a:bodyPr/>
          <a:lstStyle/>
          <a:p>
            <a:fld id="{07AB412F-5F68-FF4B-85B7-62534E294F92}" type="slidenum">
              <a:rPr lang="de-DE" smtClean="0"/>
              <a:pPr/>
              <a:t>27</a:t>
            </a:fld>
            <a:endParaRPr lang="de-DE"/>
          </a:p>
        </p:txBody>
      </p:sp>
    </p:spTree>
    <p:extLst>
      <p:ext uri="{BB962C8B-B14F-4D97-AF65-F5344CB8AC3E}">
        <p14:creationId xmlns:p14="http://schemas.microsoft.com/office/powerpoint/2010/main" val="33444023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68975"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2206854" y="2803847"/>
            <a:ext cx="7465556"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err="1">
                <a:solidFill>
                  <a:schemeClr val="bg1"/>
                </a:solidFill>
              </a:rPr>
              <a:t>Nächste</a:t>
            </a:r>
            <a:r>
              <a:rPr lang="en-US" sz="4443" b="1" spc="-23" dirty="0">
                <a:solidFill>
                  <a:schemeClr val="bg1"/>
                </a:solidFill>
              </a:rPr>
              <a:t> </a:t>
            </a:r>
            <a:r>
              <a:rPr lang="en-US" sz="4443" b="1" spc="-23" dirty="0" err="1">
                <a:solidFill>
                  <a:schemeClr val="bg1"/>
                </a:solidFill>
              </a:rPr>
              <a:t>Schritte</a:t>
            </a:r>
            <a:br>
              <a:rPr lang="en-US" sz="4443" b="1" spc="-23" dirty="0">
                <a:solidFill>
                  <a:schemeClr val="bg1"/>
                </a:solidFill>
              </a:rPr>
            </a:br>
            <a:r>
              <a:rPr lang="en-US" sz="4443" b="1" spc="-23" dirty="0">
                <a:solidFill>
                  <a:schemeClr val="bg1"/>
                </a:solidFill>
              </a:rPr>
              <a:t>und </a:t>
            </a:r>
            <a:r>
              <a:rPr lang="en-US" sz="4443" b="1" spc="-23" dirty="0" err="1">
                <a:solidFill>
                  <a:schemeClr val="bg1"/>
                </a:solidFill>
              </a:rPr>
              <a:t>Limitationen</a:t>
            </a:r>
            <a:endParaRPr lang="en-US" sz="4443" b="1" spc="-23" dirty="0">
              <a:solidFill>
                <a:schemeClr val="bg1"/>
              </a:solidFill>
            </a:endParaRPr>
          </a:p>
        </p:txBody>
      </p:sp>
      <p:sp>
        <p:nvSpPr>
          <p:cNvPr id="4" name="TextBox 3">
            <a:extLst>
              <a:ext uri="{FF2B5EF4-FFF2-40B4-BE49-F238E27FC236}">
                <a16:creationId xmlns:a16="http://schemas.microsoft.com/office/drawing/2014/main" id="{61CF5569-957D-4476-B47A-0B393586B5AA}"/>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08</a:t>
            </a:r>
          </a:p>
        </p:txBody>
      </p:sp>
    </p:spTree>
    <p:extLst>
      <p:ext uri="{BB962C8B-B14F-4D97-AF65-F5344CB8AC3E}">
        <p14:creationId xmlns:p14="http://schemas.microsoft.com/office/powerpoint/2010/main" val="1245665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C6AC0E90-6434-4136-BD39-07E9A75A8982}"/>
              </a:ext>
            </a:extLst>
          </p:cNvPr>
          <p:cNvGraphicFramePr>
            <a:graphicFrameLocks noChangeAspect="1"/>
          </p:cNvGraphicFramePr>
          <p:nvPr>
            <p:custDataLst>
              <p:tags r:id="rId2"/>
            </p:custDataLst>
            <p:extLst>
              <p:ext uri="{D42A27DB-BD31-4B8C-83A1-F6EECF244321}">
                <p14:modId xmlns:p14="http://schemas.microsoft.com/office/powerpoint/2010/main" val="3316070897"/>
              </p:ext>
            </p:extLst>
          </p:nvPr>
        </p:nvGraphicFramePr>
        <p:xfrm>
          <a:off x="1765" y="80495"/>
          <a:ext cx="1764" cy="1764"/>
        </p:xfrm>
        <a:graphic>
          <a:graphicData uri="http://schemas.openxmlformats.org/presentationml/2006/ole">
            <mc:AlternateContent xmlns:mc="http://schemas.openxmlformats.org/markup-compatibility/2006">
              <mc:Choice xmlns:v="urn:schemas-microsoft-com:vml" Requires="v">
                <p:oleObj spid="_x0000_s170013" name="think-cell Slide" r:id="rId9" imgW="526" imgH="526" progId="TCLayout.ActiveDocument.1">
                  <p:embed/>
                </p:oleObj>
              </mc:Choice>
              <mc:Fallback>
                <p:oleObj name="think-cell Slide" r:id="rId9" imgW="526" imgH="526" progId="TCLayout.ActiveDocument.1">
                  <p:embed/>
                  <p:pic>
                    <p:nvPicPr>
                      <p:cNvPr id="5" name="Objekt 4" hidden="1">
                        <a:extLst>
                          <a:ext uri="{FF2B5EF4-FFF2-40B4-BE49-F238E27FC236}">
                            <a16:creationId xmlns:a16="http://schemas.microsoft.com/office/drawing/2014/main" id="{C6AC0E90-6434-4136-BD39-07E9A75A8982}"/>
                          </a:ext>
                        </a:extLst>
                      </p:cNvPr>
                      <p:cNvPicPr/>
                      <p:nvPr/>
                    </p:nvPicPr>
                    <p:blipFill>
                      <a:blip r:embed="rId10"/>
                      <a:stretch>
                        <a:fillRect/>
                      </a:stretch>
                    </p:blipFill>
                    <p:spPr>
                      <a:xfrm>
                        <a:off x="1765" y="80495"/>
                        <a:ext cx="1764" cy="1764"/>
                      </a:xfrm>
                      <a:prstGeom prst="rect">
                        <a:avLst/>
                      </a:prstGeom>
                    </p:spPr>
                  </p:pic>
                </p:oleObj>
              </mc:Fallback>
            </mc:AlternateContent>
          </a:graphicData>
        </a:graphic>
      </p:graphicFrame>
      <p:grpSp>
        <p:nvGrpSpPr>
          <p:cNvPr id="216" name="Gruppierung 732">
            <a:extLst>
              <a:ext uri="{FF2B5EF4-FFF2-40B4-BE49-F238E27FC236}">
                <a16:creationId xmlns:a16="http://schemas.microsoft.com/office/drawing/2014/main" id="{2CE681C2-0801-4DAC-A254-DABF9628F056}"/>
              </a:ext>
            </a:extLst>
          </p:cNvPr>
          <p:cNvGrpSpPr>
            <a:grpSpLocks noChangeAspect="1"/>
          </p:cNvGrpSpPr>
          <p:nvPr/>
        </p:nvGrpSpPr>
        <p:grpSpPr>
          <a:xfrm>
            <a:off x="11412060" y="258509"/>
            <a:ext cx="310323" cy="310323"/>
            <a:chOff x="2635250" y="15719425"/>
            <a:chExt cx="1971675" cy="1971675"/>
          </a:xfrm>
        </p:grpSpPr>
        <p:sp>
          <p:nvSpPr>
            <p:cNvPr id="217" name="Freeform 59">
              <a:extLst>
                <a:ext uri="{FF2B5EF4-FFF2-40B4-BE49-F238E27FC236}">
                  <a16:creationId xmlns:a16="http://schemas.microsoft.com/office/drawing/2014/main" id="{42AA7496-1EFB-4DF3-8B9D-6E12640EE681}"/>
                </a:ext>
              </a:extLst>
            </p:cNvPr>
            <p:cNvSpPr>
              <a:spLocks noChangeArrowheads="1"/>
            </p:cNvSpPr>
            <p:nvPr/>
          </p:nvSpPr>
          <p:spPr bwMode="auto">
            <a:xfrm>
              <a:off x="2635250" y="15719425"/>
              <a:ext cx="1543050" cy="1543050"/>
            </a:xfrm>
            <a:custGeom>
              <a:avLst/>
              <a:gdLst>
                <a:gd name="T0" fmla="*/ 4287 w 4288"/>
                <a:gd name="T1" fmla="*/ 2140 h 4287"/>
                <a:gd name="T2" fmla="*/ 4287 w 4288"/>
                <a:gd name="T3" fmla="*/ 2140 h 4287"/>
                <a:gd name="T4" fmla="*/ 2140 w 4288"/>
                <a:gd name="T5" fmla="*/ 4286 h 4287"/>
                <a:gd name="T6" fmla="*/ 0 w 4288"/>
                <a:gd name="T7" fmla="*/ 2140 h 4287"/>
                <a:gd name="T8" fmla="*/ 2140 w 4288"/>
                <a:gd name="T9" fmla="*/ 0 h 4287"/>
                <a:gd name="T10" fmla="*/ 4287 w 4288"/>
                <a:gd name="T11" fmla="*/ 2140 h 4287"/>
              </a:gdLst>
              <a:ahLst/>
              <a:cxnLst>
                <a:cxn ang="0">
                  <a:pos x="T0" y="T1"/>
                </a:cxn>
                <a:cxn ang="0">
                  <a:pos x="T2" y="T3"/>
                </a:cxn>
                <a:cxn ang="0">
                  <a:pos x="T4" y="T5"/>
                </a:cxn>
                <a:cxn ang="0">
                  <a:pos x="T6" y="T7"/>
                </a:cxn>
                <a:cxn ang="0">
                  <a:pos x="T8" y="T9"/>
                </a:cxn>
                <a:cxn ang="0">
                  <a:pos x="T10" y="T11"/>
                </a:cxn>
              </a:cxnLst>
              <a:rect l="0" t="0" r="r" b="b"/>
              <a:pathLst>
                <a:path w="4288" h="4287">
                  <a:moveTo>
                    <a:pt x="4287" y="2140"/>
                  </a:moveTo>
                  <a:lnTo>
                    <a:pt x="4287" y="2140"/>
                  </a:lnTo>
                  <a:cubicBezTo>
                    <a:pt x="4287" y="3325"/>
                    <a:pt x="3325" y="4286"/>
                    <a:pt x="2140" y="4286"/>
                  </a:cubicBezTo>
                  <a:cubicBezTo>
                    <a:pt x="956" y="4286"/>
                    <a:pt x="0" y="3325"/>
                    <a:pt x="0" y="2140"/>
                  </a:cubicBezTo>
                  <a:cubicBezTo>
                    <a:pt x="0" y="962"/>
                    <a:pt x="956" y="0"/>
                    <a:pt x="2140" y="0"/>
                  </a:cubicBezTo>
                  <a:cubicBezTo>
                    <a:pt x="3325" y="0"/>
                    <a:pt x="4287" y="962"/>
                    <a:pt x="4287" y="2140"/>
                  </a:cubicBezTo>
                </a:path>
              </a:pathLst>
            </a:custGeom>
            <a:noFill/>
            <a:ln w="19050" cap="rnd">
              <a:solidFill>
                <a:schemeClr val="bg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0998">
                <a:defRPr/>
              </a:pPr>
              <a:endParaRPr lang="de-DE" sz="1391">
                <a:solidFill>
                  <a:srgbClr val="141E28"/>
                </a:solidFill>
                <a:latin typeface="Arial" panose="020B0604020202020204"/>
                <a:ea typeface="Arial" charset="0"/>
                <a:cs typeface="Arial" charset="0"/>
              </a:endParaRPr>
            </a:p>
          </p:txBody>
        </p:sp>
        <p:sp>
          <p:nvSpPr>
            <p:cNvPr id="218" name="Line 60">
              <a:extLst>
                <a:ext uri="{FF2B5EF4-FFF2-40B4-BE49-F238E27FC236}">
                  <a16:creationId xmlns:a16="http://schemas.microsoft.com/office/drawing/2014/main" id="{D762BFEA-C9AA-4D7B-95DA-B5BD8AB07A3B}"/>
                </a:ext>
              </a:extLst>
            </p:cNvPr>
            <p:cNvSpPr>
              <a:spLocks noChangeShapeType="1"/>
            </p:cNvSpPr>
            <p:nvPr/>
          </p:nvSpPr>
          <p:spPr bwMode="auto">
            <a:xfrm>
              <a:off x="3951288" y="17035463"/>
              <a:ext cx="655637" cy="655637"/>
            </a:xfrm>
            <a:prstGeom prst="line">
              <a:avLst/>
            </a:prstGeom>
            <a:noFill/>
            <a:ln w="1905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890998">
                <a:defRPr/>
              </a:pPr>
              <a:endParaRPr lang="de-DE" sz="1391">
                <a:solidFill>
                  <a:srgbClr val="141E28"/>
                </a:solidFill>
                <a:latin typeface="Arial" panose="020B0604020202020204"/>
                <a:ea typeface="Arial" charset="0"/>
                <a:cs typeface="Arial" charset="0"/>
              </a:endParaRPr>
            </a:p>
          </p:txBody>
        </p:sp>
      </p:grpSp>
      <p:sp>
        <p:nvSpPr>
          <p:cNvPr id="48" name="ee4pHeader2">
            <a:extLst>
              <a:ext uri="{FF2B5EF4-FFF2-40B4-BE49-F238E27FC236}">
                <a16:creationId xmlns:a16="http://schemas.microsoft.com/office/drawing/2014/main" id="{98F3F590-C827-455D-8FDF-5C3CD0008511}"/>
              </a:ext>
            </a:extLst>
          </p:cNvPr>
          <p:cNvSpPr/>
          <p:nvPr>
            <p:custDataLst>
              <p:tags r:id="rId3"/>
            </p:custDataLst>
          </p:nvPr>
        </p:nvSpPr>
        <p:spPr bwMode="auto">
          <a:xfrm>
            <a:off x="2697072" y="1100802"/>
            <a:ext cx="2196000" cy="720000"/>
          </a:xfrm>
          <a:prstGeom prst="chevron">
            <a:avLst>
              <a:gd name="adj" fmla="val 19696"/>
            </a:avLst>
          </a:prstGeom>
          <a:solidFill>
            <a:srgbClr val="B0C5E0"/>
          </a:solidFill>
          <a:ln w="11887">
            <a:noFill/>
            <a:miter lim="800000"/>
            <a:headEnd/>
            <a:tailEnd/>
          </a:ln>
          <a:effectLst/>
        </p:spPr>
        <p:txBody>
          <a:bodyPr lIns="126791" tIns="63396" rIns="126791" bIns="63396" anchor="ctr"/>
          <a:lstStyle/>
          <a:p>
            <a:pPr algn="ctr">
              <a:spcBef>
                <a:spcPct val="0"/>
              </a:spcBef>
              <a:spcAft>
                <a:spcPct val="0"/>
              </a:spcAft>
              <a:buClrTx/>
            </a:pPr>
            <a:r>
              <a:rPr lang="de-DE" sz="1400" b="1" dirty="0">
                <a:solidFill>
                  <a:srgbClr val="000000"/>
                </a:solidFill>
                <a:latin typeface="Arial" panose="020B0604020202020204" pitchFamily="34" charset="0"/>
              </a:rPr>
              <a:t>Erstellung der</a:t>
            </a:r>
            <a:br>
              <a:rPr lang="de-DE" sz="1400" b="1" dirty="0">
                <a:solidFill>
                  <a:srgbClr val="000000"/>
                </a:solidFill>
                <a:latin typeface="Arial" panose="020B0604020202020204" pitchFamily="34" charset="0"/>
              </a:rPr>
            </a:br>
            <a:r>
              <a:rPr lang="de-DE" sz="1400" b="1" dirty="0">
                <a:solidFill>
                  <a:srgbClr val="000000"/>
                </a:solidFill>
                <a:latin typeface="Arial" panose="020B0604020202020204" pitchFamily="34" charset="0"/>
              </a:rPr>
              <a:t>Kandidatenliste</a:t>
            </a:r>
          </a:p>
        </p:txBody>
      </p:sp>
      <p:sp>
        <p:nvSpPr>
          <p:cNvPr id="49" name="Rechteck 48">
            <a:extLst>
              <a:ext uri="{FF2B5EF4-FFF2-40B4-BE49-F238E27FC236}">
                <a16:creationId xmlns:a16="http://schemas.microsoft.com/office/drawing/2014/main" id="{6F50DAD3-A88C-4C68-8BDA-BE4BD1A2F80A}"/>
              </a:ext>
            </a:extLst>
          </p:cNvPr>
          <p:cNvSpPr/>
          <p:nvPr/>
        </p:nvSpPr>
        <p:spPr>
          <a:xfrm>
            <a:off x="563658" y="3409003"/>
            <a:ext cx="2052000" cy="1442829"/>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0"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Tätigkeiten u.a.:</a:t>
            </a:r>
          </a:p>
          <a:p>
            <a:pPr marL="180975" indent="-180975">
              <a:spcAft>
                <a:spcPts val="222"/>
              </a:spcAft>
              <a:buClr>
                <a:schemeClr val="tx2"/>
              </a:buClr>
              <a:buFont typeface="Wingdings" panose="05000000000000000000" pitchFamily="2" charset="2"/>
              <a:buChar char="§"/>
              <a:tabLst>
                <a:tab pos="180975" algn="l"/>
              </a:tabLst>
            </a:pPr>
            <a:r>
              <a:rPr lang="de-DE" sz="1200" dirty="0">
                <a:solidFill>
                  <a:srgbClr val="000000"/>
                </a:solidFill>
                <a:sym typeface="Wingdings" panose="05000000000000000000" pitchFamily="2" charset="2"/>
              </a:rPr>
              <a:t>Definition der Aufgaben in der gesuchten Rolle </a:t>
            </a:r>
          </a:p>
          <a:p>
            <a:pPr marL="180975" indent="-180975">
              <a:spcAft>
                <a:spcPts val="222"/>
              </a:spcAft>
              <a:buClr>
                <a:schemeClr val="tx2"/>
              </a:buClr>
              <a:buFont typeface="Wingdings" panose="05000000000000000000" pitchFamily="2" charset="2"/>
              <a:buChar char="§"/>
              <a:tabLst>
                <a:tab pos="180975" algn="l"/>
              </a:tabLst>
            </a:pPr>
            <a:r>
              <a:rPr lang="de-DE" sz="1200" dirty="0">
                <a:solidFill>
                  <a:srgbClr val="000000"/>
                </a:solidFill>
                <a:sym typeface="Wingdings" panose="05000000000000000000" pitchFamily="2" charset="2"/>
              </a:rPr>
              <a:t>Definition Anforderungs-profil inkl. Gewichtung</a:t>
            </a:r>
          </a:p>
          <a:p>
            <a:pPr marL="180975" indent="-180975">
              <a:spcAft>
                <a:spcPts val="222"/>
              </a:spcAft>
              <a:buClr>
                <a:schemeClr val="tx2"/>
              </a:buClr>
              <a:buFont typeface="Wingdings" panose="05000000000000000000" pitchFamily="2" charset="2"/>
              <a:buChar char="§"/>
              <a:tabLst>
                <a:tab pos="180975" algn="l"/>
              </a:tabLst>
            </a:pPr>
            <a:r>
              <a:rPr lang="de-DE" sz="1200" dirty="0">
                <a:solidFill>
                  <a:srgbClr val="000000"/>
                </a:solidFill>
                <a:sym typeface="Wingdings" panose="05000000000000000000" pitchFamily="2" charset="2"/>
              </a:rPr>
              <a:t>Übersetzung in statistische Kriterien</a:t>
            </a:r>
          </a:p>
        </p:txBody>
      </p:sp>
      <p:sp>
        <p:nvSpPr>
          <p:cNvPr id="52" name="Rechteck 51">
            <a:extLst>
              <a:ext uri="{FF2B5EF4-FFF2-40B4-BE49-F238E27FC236}">
                <a16:creationId xmlns:a16="http://schemas.microsoft.com/office/drawing/2014/main" id="{7733EAA0-607F-4C94-8D69-6B9F6863F0E0}"/>
              </a:ext>
            </a:extLst>
          </p:cNvPr>
          <p:cNvSpPr/>
          <p:nvPr/>
        </p:nvSpPr>
        <p:spPr>
          <a:xfrm>
            <a:off x="563658" y="4980276"/>
            <a:ext cx="2052000" cy="1236053"/>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99836"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Ergebnis:</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Klar definiertes </a:t>
            </a:r>
            <a:r>
              <a:rPr lang="de-DE" sz="1200" dirty="0" err="1">
                <a:solidFill>
                  <a:srgbClr val="000000"/>
                </a:solidFill>
                <a:sym typeface="Wingdings" panose="05000000000000000000" pitchFamily="2" charset="2"/>
              </a:rPr>
              <a:t>Anforde-rungsprofil</a:t>
            </a:r>
            <a:r>
              <a:rPr lang="de-DE" sz="1200" dirty="0">
                <a:solidFill>
                  <a:srgbClr val="000000"/>
                </a:solidFill>
                <a:sym typeface="Wingdings" panose="05000000000000000000" pitchFamily="2" charset="2"/>
              </a:rPr>
              <a:t>, das zur quantitativen sowie ggf. qualitativen Suche genutzt werden kann</a:t>
            </a:r>
          </a:p>
        </p:txBody>
      </p:sp>
      <p:sp>
        <p:nvSpPr>
          <p:cNvPr id="61" name="ee4pHeader1">
            <a:extLst>
              <a:ext uri="{FF2B5EF4-FFF2-40B4-BE49-F238E27FC236}">
                <a16:creationId xmlns:a16="http://schemas.microsoft.com/office/drawing/2014/main" id="{6E701E23-19B8-49A0-9F4E-2B685AC6D8FC}"/>
              </a:ext>
            </a:extLst>
          </p:cNvPr>
          <p:cNvSpPr/>
          <p:nvPr>
            <p:custDataLst>
              <p:tags r:id="rId4"/>
            </p:custDataLst>
          </p:nvPr>
        </p:nvSpPr>
        <p:spPr bwMode="auto">
          <a:xfrm>
            <a:off x="560893" y="1100802"/>
            <a:ext cx="2196000" cy="720000"/>
          </a:xfrm>
          <a:prstGeom prst="homePlate">
            <a:avLst>
              <a:gd name="adj" fmla="val 19696"/>
            </a:avLst>
          </a:prstGeom>
          <a:solidFill>
            <a:srgbClr val="F1F1F1"/>
          </a:solidFill>
          <a:ln w="11887">
            <a:noFill/>
            <a:miter lim="800000"/>
            <a:headEnd/>
            <a:tailEnd/>
          </a:ln>
          <a:effectLst/>
        </p:spPr>
        <p:txBody>
          <a:bodyPr lIns="0" tIns="56907" rIns="0" bIns="56907" anchor="ctr"/>
          <a:lstStyle/>
          <a:p>
            <a:pPr algn="ctr">
              <a:spcBef>
                <a:spcPct val="0"/>
              </a:spcBef>
              <a:spcAft>
                <a:spcPct val="0"/>
              </a:spcAft>
              <a:buClrTx/>
            </a:pPr>
            <a:r>
              <a:rPr lang="de-DE" sz="1400" b="1" dirty="0">
                <a:solidFill>
                  <a:srgbClr val="000000"/>
                </a:solidFill>
                <a:latin typeface="Arial" panose="020B0604020202020204" pitchFamily="34" charset="0"/>
              </a:rPr>
              <a:t>Definition </a:t>
            </a:r>
            <a:br>
              <a:rPr lang="de-DE" sz="1400" b="1" dirty="0">
                <a:solidFill>
                  <a:srgbClr val="000000"/>
                </a:solidFill>
                <a:latin typeface="Arial" panose="020B0604020202020204" pitchFamily="34" charset="0"/>
              </a:rPr>
            </a:br>
            <a:r>
              <a:rPr lang="de-DE" sz="1400" b="1" dirty="0">
                <a:solidFill>
                  <a:srgbClr val="000000"/>
                </a:solidFill>
                <a:latin typeface="Arial" panose="020B0604020202020204" pitchFamily="34" charset="0"/>
              </a:rPr>
              <a:t>der Rolle</a:t>
            </a:r>
          </a:p>
        </p:txBody>
      </p:sp>
      <p:sp>
        <p:nvSpPr>
          <p:cNvPr id="116" name="ee4pHeader2">
            <a:extLst>
              <a:ext uri="{FF2B5EF4-FFF2-40B4-BE49-F238E27FC236}">
                <a16:creationId xmlns:a16="http://schemas.microsoft.com/office/drawing/2014/main" id="{59B9C5EE-8E44-4AAD-96BE-BD6EBCDBC0EF}"/>
              </a:ext>
            </a:extLst>
          </p:cNvPr>
          <p:cNvSpPr/>
          <p:nvPr>
            <p:custDataLst>
              <p:tags r:id="rId5"/>
            </p:custDataLst>
          </p:nvPr>
        </p:nvSpPr>
        <p:spPr bwMode="auto">
          <a:xfrm>
            <a:off x="4833251" y="1100802"/>
            <a:ext cx="2196000" cy="720000"/>
          </a:xfrm>
          <a:prstGeom prst="chevron">
            <a:avLst>
              <a:gd name="adj" fmla="val 19696"/>
            </a:avLst>
          </a:prstGeom>
          <a:solidFill>
            <a:srgbClr val="779ED0"/>
          </a:solidFill>
          <a:ln w="11887">
            <a:noFill/>
            <a:miter lim="800000"/>
            <a:headEnd/>
            <a:tailEnd/>
          </a:ln>
          <a:effectLst/>
        </p:spPr>
        <p:txBody>
          <a:bodyPr lIns="126791" tIns="63396" rIns="126791" bIns="63396" anchor="ctr"/>
          <a:lstStyle/>
          <a:p>
            <a:pPr algn="ctr">
              <a:spcBef>
                <a:spcPct val="0"/>
              </a:spcBef>
              <a:spcAft>
                <a:spcPct val="0"/>
              </a:spcAft>
              <a:buClrTx/>
            </a:pPr>
            <a:r>
              <a:rPr lang="de-DE" sz="1400" b="1" dirty="0">
                <a:solidFill>
                  <a:schemeClr val="bg1"/>
                </a:solidFill>
                <a:latin typeface="Arial" panose="020B0604020202020204" pitchFamily="34" charset="0"/>
              </a:rPr>
              <a:t>Analyse der </a:t>
            </a:r>
            <a:br>
              <a:rPr lang="de-DE" sz="1400" b="1" dirty="0">
                <a:solidFill>
                  <a:schemeClr val="bg1"/>
                </a:solidFill>
                <a:latin typeface="Arial" panose="020B0604020202020204" pitchFamily="34" charset="0"/>
              </a:rPr>
            </a:br>
            <a:r>
              <a:rPr lang="de-DE" sz="1400" b="1" dirty="0">
                <a:solidFill>
                  <a:schemeClr val="bg1"/>
                </a:solidFill>
                <a:latin typeface="Arial" panose="020B0604020202020204" pitchFamily="34" charset="0"/>
              </a:rPr>
              <a:t>Kandidatenliste</a:t>
            </a:r>
          </a:p>
        </p:txBody>
      </p:sp>
      <p:sp>
        <p:nvSpPr>
          <p:cNvPr id="117" name="ee4pHeader2">
            <a:extLst>
              <a:ext uri="{FF2B5EF4-FFF2-40B4-BE49-F238E27FC236}">
                <a16:creationId xmlns:a16="http://schemas.microsoft.com/office/drawing/2014/main" id="{7C6A4344-5FE3-468B-86F2-39A351294F93}"/>
              </a:ext>
            </a:extLst>
          </p:cNvPr>
          <p:cNvSpPr/>
          <p:nvPr>
            <p:custDataLst>
              <p:tags r:id="rId6"/>
            </p:custDataLst>
          </p:nvPr>
        </p:nvSpPr>
        <p:spPr bwMode="auto">
          <a:xfrm>
            <a:off x="6969430" y="1100802"/>
            <a:ext cx="2196000" cy="720000"/>
          </a:xfrm>
          <a:prstGeom prst="chevron">
            <a:avLst>
              <a:gd name="adj" fmla="val 19696"/>
            </a:avLst>
          </a:prstGeom>
          <a:solidFill>
            <a:srgbClr val="457BC0"/>
          </a:solidFill>
          <a:ln w="11887">
            <a:noFill/>
            <a:miter lim="800000"/>
            <a:headEnd/>
            <a:tailEnd/>
          </a:ln>
          <a:effectLst/>
        </p:spPr>
        <p:txBody>
          <a:bodyPr lIns="126791" tIns="63396" rIns="126791" bIns="63396" anchor="ctr"/>
          <a:lstStyle/>
          <a:p>
            <a:pPr algn="ctr">
              <a:spcBef>
                <a:spcPct val="0"/>
              </a:spcBef>
              <a:spcAft>
                <a:spcPct val="0"/>
              </a:spcAft>
              <a:buClrTx/>
            </a:pPr>
            <a:r>
              <a:rPr lang="de-DE" sz="1400" b="1" dirty="0">
                <a:solidFill>
                  <a:schemeClr val="bg1"/>
                </a:solidFill>
                <a:latin typeface="Arial" panose="020B0604020202020204" pitchFamily="34" charset="0"/>
              </a:rPr>
              <a:t> Live-Sichtung </a:t>
            </a:r>
            <a:br>
              <a:rPr lang="de-DE" sz="1400" b="1" dirty="0">
                <a:solidFill>
                  <a:schemeClr val="bg1"/>
                </a:solidFill>
                <a:latin typeface="Arial" panose="020B0604020202020204" pitchFamily="34" charset="0"/>
              </a:rPr>
            </a:br>
            <a:r>
              <a:rPr lang="de-DE" sz="1400" b="1" dirty="0">
                <a:solidFill>
                  <a:schemeClr val="bg1"/>
                </a:solidFill>
                <a:latin typeface="Arial" panose="020B0604020202020204" pitchFamily="34" charset="0"/>
              </a:rPr>
              <a:t>und persönliche Gespräche </a:t>
            </a:r>
          </a:p>
        </p:txBody>
      </p:sp>
      <p:cxnSp>
        <p:nvCxnSpPr>
          <p:cNvPr id="65" name="Gerader Verbinder 64">
            <a:extLst>
              <a:ext uri="{FF2B5EF4-FFF2-40B4-BE49-F238E27FC236}">
                <a16:creationId xmlns:a16="http://schemas.microsoft.com/office/drawing/2014/main" id="{4F095D92-CF70-4ECB-BB48-940AC239B74A}"/>
              </a:ext>
            </a:extLst>
          </p:cNvPr>
          <p:cNvCxnSpPr>
            <a:cxnSpLocks/>
          </p:cNvCxnSpPr>
          <p:nvPr/>
        </p:nvCxnSpPr>
        <p:spPr>
          <a:xfrm>
            <a:off x="2679474" y="2221883"/>
            <a:ext cx="0" cy="848609"/>
          </a:xfrm>
          <a:prstGeom prst="line">
            <a:avLst/>
          </a:prstGeom>
          <a:ln w="9525" cap="rnd">
            <a:solidFill>
              <a:srgbClr val="1A5CB0"/>
            </a:solidFill>
            <a:round/>
          </a:ln>
        </p:spPr>
        <p:style>
          <a:lnRef idx="1">
            <a:schemeClr val="accent1"/>
          </a:lnRef>
          <a:fillRef idx="0">
            <a:schemeClr val="accent1"/>
          </a:fillRef>
          <a:effectRef idx="0">
            <a:schemeClr val="accent1"/>
          </a:effectRef>
          <a:fontRef idx="minor">
            <a:schemeClr val="tx1"/>
          </a:fontRef>
        </p:style>
      </p:cxnSp>
      <p:sp>
        <p:nvSpPr>
          <p:cNvPr id="152" name="Title 1">
            <a:extLst>
              <a:ext uri="{FF2B5EF4-FFF2-40B4-BE49-F238E27FC236}">
                <a16:creationId xmlns:a16="http://schemas.microsoft.com/office/drawing/2014/main" id="{BCCCA2CC-4B51-421D-9474-B5283377F8C9}"/>
              </a:ext>
            </a:extLst>
          </p:cNvPr>
          <p:cNvSpPr>
            <a:spLocks noGrp="1"/>
          </p:cNvSpPr>
          <p:nvPr>
            <p:ph type="title"/>
          </p:nvPr>
        </p:nvSpPr>
        <p:spPr>
          <a:xfrm>
            <a:off x="559975" y="0"/>
            <a:ext cx="10759520" cy="1133733"/>
          </a:xfrm>
        </p:spPr>
        <p:txBody>
          <a:bodyPr vert="horz"/>
          <a:lstStyle/>
          <a:p>
            <a:r>
              <a:rPr lang="en-US" sz="2400" dirty="0" err="1">
                <a:solidFill>
                  <a:srgbClr val="1A5CB0"/>
                </a:solidFill>
              </a:rPr>
              <a:t>Nächste</a:t>
            </a:r>
            <a:r>
              <a:rPr lang="en-US" sz="2400" dirty="0">
                <a:solidFill>
                  <a:srgbClr val="1A5CB0"/>
                </a:solidFill>
              </a:rPr>
              <a:t> </a:t>
            </a:r>
            <a:r>
              <a:rPr lang="en-US" sz="2400" dirty="0" err="1">
                <a:solidFill>
                  <a:srgbClr val="1A5CB0"/>
                </a:solidFill>
              </a:rPr>
              <a:t>Schritte</a:t>
            </a:r>
            <a:r>
              <a:rPr lang="en-US" sz="2400" dirty="0">
                <a:solidFill>
                  <a:srgbClr val="1A5CB0"/>
                </a:solidFill>
              </a:rPr>
              <a:t>:</a:t>
            </a:r>
            <a:r>
              <a:rPr lang="en-US" sz="2400" dirty="0"/>
              <a:t> </a:t>
            </a:r>
            <a:r>
              <a:rPr lang="en-US" sz="2400" b="0" dirty="0"/>
              <a:t>Die </a:t>
            </a:r>
            <a:r>
              <a:rPr lang="en-US" sz="2400" b="0" dirty="0" err="1"/>
              <a:t>Kandidatenliste</a:t>
            </a:r>
            <a:r>
              <a:rPr lang="en-US" sz="2400" b="0" dirty="0"/>
              <a:t> </a:t>
            </a:r>
            <a:r>
              <a:rPr lang="en-US" sz="2400" b="0" dirty="0" err="1"/>
              <a:t>wird</a:t>
            </a:r>
            <a:r>
              <a:rPr lang="en-US" sz="2400" b="0" dirty="0"/>
              <a:t> </a:t>
            </a:r>
            <a:r>
              <a:rPr lang="en-US" sz="2400" b="0" dirty="0" err="1"/>
              <a:t>durch</a:t>
            </a:r>
            <a:r>
              <a:rPr lang="en-US" sz="2400" b="0" dirty="0"/>
              <a:t> </a:t>
            </a:r>
            <a:r>
              <a:rPr lang="en-US" sz="2400" b="0" dirty="0" err="1"/>
              <a:t>tiefergehende</a:t>
            </a:r>
            <a:r>
              <a:rPr lang="en-US" sz="2400" b="0" dirty="0"/>
              <a:t> quantitative und qualitative </a:t>
            </a:r>
            <a:r>
              <a:rPr lang="en-US" sz="2400" b="0" dirty="0" err="1"/>
              <a:t>Analysen</a:t>
            </a:r>
            <a:r>
              <a:rPr lang="en-US" sz="2400" b="0" dirty="0"/>
              <a:t> </a:t>
            </a:r>
            <a:r>
              <a:rPr lang="en-US" sz="2400" b="0" dirty="0" err="1"/>
              <a:t>weiter</a:t>
            </a:r>
            <a:r>
              <a:rPr lang="en-US" sz="2400" b="0" dirty="0"/>
              <a:t> </a:t>
            </a:r>
            <a:r>
              <a:rPr lang="en-US" sz="2400" b="0" dirty="0" err="1"/>
              <a:t>reduziert</a:t>
            </a:r>
            <a:r>
              <a:rPr lang="en-US" sz="2400" b="0" dirty="0"/>
              <a:t>, um </a:t>
            </a:r>
            <a:r>
              <a:rPr lang="en-US" sz="2400" b="0" dirty="0" err="1"/>
              <a:t>schlussendlich</a:t>
            </a:r>
            <a:r>
              <a:rPr lang="en-US" sz="2400" b="0" dirty="0"/>
              <a:t> </a:t>
            </a:r>
            <a:r>
              <a:rPr lang="en-US" sz="2400" b="0" dirty="0" err="1"/>
              <a:t>einen</a:t>
            </a:r>
            <a:r>
              <a:rPr lang="en-US" sz="2400" b="0" dirty="0"/>
              <a:t> Spieler </a:t>
            </a:r>
            <a:r>
              <a:rPr lang="en-US" sz="2400" b="0" dirty="0" err="1"/>
              <a:t>zu</a:t>
            </a:r>
            <a:r>
              <a:rPr lang="en-US" sz="2400" b="0" dirty="0"/>
              <a:t> </a:t>
            </a:r>
            <a:r>
              <a:rPr lang="en-US" sz="2400" b="0" dirty="0" err="1"/>
              <a:t>verpflichten</a:t>
            </a:r>
            <a:endParaRPr lang="en-US" sz="2400" b="0" dirty="0"/>
          </a:p>
        </p:txBody>
      </p:sp>
      <p:sp>
        <p:nvSpPr>
          <p:cNvPr id="153" name="ee4pHeader2">
            <a:extLst>
              <a:ext uri="{FF2B5EF4-FFF2-40B4-BE49-F238E27FC236}">
                <a16:creationId xmlns:a16="http://schemas.microsoft.com/office/drawing/2014/main" id="{78A5A993-192E-48B0-AC5A-110933146E3D}"/>
              </a:ext>
            </a:extLst>
          </p:cNvPr>
          <p:cNvSpPr/>
          <p:nvPr>
            <p:custDataLst>
              <p:tags r:id="rId7"/>
            </p:custDataLst>
          </p:nvPr>
        </p:nvSpPr>
        <p:spPr bwMode="auto">
          <a:xfrm>
            <a:off x="9105608" y="1100802"/>
            <a:ext cx="2196000" cy="720000"/>
          </a:xfrm>
          <a:prstGeom prst="chevron">
            <a:avLst>
              <a:gd name="adj" fmla="val 19696"/>
            </a:avLst>
          </a:prstGeom>
          <a:solidFill>
            <a:srgbClr val="1A5CB0"/>
          </a:solidFill>
          <a:ln w="11887">
            <a:noFill/>
            <a:miter lim="800000"/>
            <a:headEnd/>
            <a:tailEnd/>
          </a:ln>
          <a:effectLst/>
        </p:spPr>
        <p:txBody>
          <a:bodyPr lIns="126791" tIns="63396" rIns="126791" bIns="63396" anchor="ctr"/>
          <a:lstStyle/>
          <a:p>
            <a:pPr algn="ctr">
              <a:spcBef>
                <a:spcPct val="0"/>
              </a:spcBef>
              <a:spcAft>
                <a:spcPct val="0"/>
              </a:spcAft>
              <a:buClrTx/>
            </a:pPr>
            <a:r>
              <a:rPr lang="de-DE" sz="1400" b="1" dirty="0">
                <a:solidFill>
                  <a:schemeClr val="bg1"/>
                </a:solidFill>
                <a:latin typeface="Arial" panose="020B0604020202020204" pitchFamily="34" charset="0"/>
              </a:rPr>
              <a:t>Vertrags- und Ablöseverhandlung</a:t>
            </a:r>
          </a:p>
        </p:txBody>
      </p:sp>
      <p:sp>
        <p:nvSpPr>
          <p:cNvPr id="154" name="Rechteck 48">
            <a:extLst>
              <a:ext uri="{FF2B5EF4-FFF2-40B4-BE49-F238E27FC236}">
                <a16:creationId xmlns:a16="http://schemas.microsoft.com/office/drawing/2014/main" id="{BB1E89E8-C123-417B-A1A4-344E8B05B5BE}"/>
              </a:ext>
            </a:extLst>
          </p:cNvPr>
          <p:cNvSpPr/>
          <p:nvPr/>
        </p:nvSpPr>
        <p:spPr>
          <a:xfrm>
            <a:off x="2743290" y="3409003"/>
            <a:ext cx="2052000" cy="1442829"/>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0"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Tätigkeiten u.a.:</a:t>
            </a:r>
          </a:p>
          <a:p>
            <a:pPr marL="180975" indent="-180975">
              <a:spcAft>
                <a:spcPts val="222"/>
              </a:spcAft>
              <a:buClr>
                <a:schemeClr val="tx2"/>
              </a:buClr>
              <a:buFont typeface="Wingdings" panose="05000000000000000000" pitchFamily="2" charset="2"/>
              <a:buChar char="§"/>
              <a:tabLst>
                <a:tab pos="180975" algn="l"/>
                <a:tab pos="266700" algn="l"/>
              </a:tabLst>
            </a:pPr>
            <a:r>
              <a:rPr lang="de-DE" sz="1200" dirty="0">
                <a:solidFill>
                  <a:srgbClr val="000000"/>
                </a:solidFill>
                <a:sym typeface="Wingdings" panose="05000000000000000000" pitchFamily="2" charset="2"/>
              </a:rPr>
              <a:t>Analyse vorhandener Datenbanken mit statistischen Methoden</a:t>
            </a:r>
          </a:p>
          <a:p>
            <a:pPr marL="180975" indent="-180975">
              <a:spcAft>
                <a:spcPts val="222"/>
              </a:spcAft>
              <a:buClr>
                <a:schemeClr val="tx2"/>
              </a:buClr>
              <a:buFont typeface="Wingdings" panose="05000000000000000000" pitchFamily="2" charset="2"/>
              <a:buChar char="§"/>
              <a:tabLst>
                <a:tab pos="180975" algn="l"/>
                <a:tab pos="266700" algn="l"/>
              </a:tabLst>
            </a:pPr>
            <a:r>
              <a:rPr lang="de-DE" sz="1200" dirty="0">
                <a:solidFill>
                  <a:srgbClr val="000000"/>
                </a:solidFill>
                <a:sym typeface="Wingdings" panose="05000000000000000000" pitchFamily="2" charset="2"/>
              </a:rPr>
              <a:t>Eingrenzung der Kandidatenliste bzgl. Alter, Marktwert, etc. </a:t>
            </a:r>
          </a:p>
          <a:p>
            <a:pPr marL="180975" indent="-180975">
              <a:spcAft>
                <a:spcPts val="222"/>
              </a:spcAft>
              <a:buClr>
                <a:schemeClr val="tx2"/>
              </a:buClr>
              <a:buFont typeface="Wingdings" panose="05000000000000000000" pitchFamily="2" charset="2"/>
              <a:buChar char="§"/>
              <a:tabLst>
                <a:tab pos="180975" algn="l"/>
              </a:tabLst>
            </a:pPr>
            <a:endParaRPr lang="de-DE" sz="1200" dirty="0">
              <a:solidFill>
                <a:srgbClr val="000000"/>
              </a:solidFill>
              <a:sym typeface="Wingdings" panose="05000000000000000000" pitchFamily="2" charset="2"/>
            </a:endParaRPr>
          </a:p>
        </p:txBody>
      </p:sp>
      <p:sp>
        <p:nvSpPr>
          <p:cNvPr id="155" name="Rechteck 51">
            <a:extLst>
              <a:ext uri="{FF2B5EF4-FFF2-40B4-BE49-F238E27FC236}">
                <a16:creationId xmlns:a16="http://schemas.microsoft.com/office/drawing/2014/main" id="{A8F2A15B-579D-4157-B4B5-D5C7499B56EF}"/>
              </a:ext>
            </a:extLst>
          </p:cNvPr>
          <p:cNvSpPr/>
          <p:nvPr/>
        </p:nvSpPr>
        <p:spPr>
          <a:xfrm>
            <a:off x="2743290" y="4980276"/>
            <a:ext cx="2052000" cy="1236053"/>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99836"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Ergebnis:</a:t>
            </a:r>
          </a:p>
          <a:p>
            <a:pPr marL="237742" indent="-237742">
              <a:spcAft>
                <a:spcPts val="222"/>
              </a:spcAft>
              <a:buClr>
                <a:schemeClr val="tx2"/>
              </a:buClr>
              <a:buFont typeface="Wingdings" panose="05000000000000000000" pitchFamily="2" charset="2"/>
              <a:buChar char="§"/>
              <a:tabLst>
                <a:tab pos="87313" algn="l"/>
              </a:tabLst>
            </a:pPr>
            <a:r>
              <a:rPr lang="de-DE" sz="1200" dirty="0">
                <a:solidFill>
                  <a:srgbClr val="000000"/>
                </a:solidFill>
                <a:sym typeface="Wingdings" panose="05000000000000000000" pitchFamily="2" charset="2"/>
              </a:rPr>
              <a:t>Kandidatenliste von 10-20 Spielern, die das Anforderungsprofil erfüllen zur weiteren Analyse</a:t>
            </a:r>
          </a:p>
        </p:txBody>
      </p:sp>
      <p:sp>
        <p:nvSpPr>
          <p:cNvPr id="156" name="Rechteck 48">
            <a:extLst>
              <a:ext uri="{FF2B5EF4-FFF2-40B4-BE49-F238E27FC236}">
                <a16:creationId xmlns:a16="http://schemas.microsoft.com/office/drawing/2014/main" id="{0A463985-4873-4E5E-AC42-7C8DCCE23CB9}"/>
              </a:ext>
            </a:extLst>
          </p:cNvPr>
          <p:cNvSpPr/>
          <p:nvPr/>
        </p:nvSpPr>
        <p:spPr>
          <a:xfrm>
            <a:off x="4922922" y="3409003"/>
            <a:ext cx="2052000" cy="1442829"/>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0"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Tätigkeiten u.a.:</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Tiefergehende Daten-analyse jedes Spielers</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Videoanalyse inkl. Scout Report Erstellung</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Leistungen in Kontext der Teams einordnen</a:t>
            </a:r>
          </a:p>
        </p:txBody>
      </p:sp>
      <p:sp>
        <p:nvSpPr>
          <p:cNvPr id="157" name="Rechteck 51">
            <a:extLst>
              <a:ext uri="{FF2B5EF4-FFF2-40B4-BE49-F238E27FC236}">
                <a16:creationId xmlns:a16="http://schemas.microsoft.com/office/drawing/2014/main" id="{550E1522-1891-4056-A458-B414CF16A83F}"/>
              </a:ext>
            </a:extLst>
          </p:cNvPr>
          <p:cNvSpPr/>
          <p:nvPr/>
        </p:nvSpPr>
        <p:spPr>
          <a:xfrm>
            <a:off x="4922922" y="4980276"/>
            <a:ext cx="2052000" cy="1236053"/>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99836"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Ergebnis:</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Kandidatenliste von 3-5 Spielern, die am meisten überzeugen und für eine Verpflichtung in Frage kommen</a:t>
            </a:r>
          </a:p>
        </p:txBody>
      </p:sp>
      <p:sp>
        <p:nvSpPr>
          <p:cNvPr id="158" name="Rechteck 48">
            <a:extLst>
              <a:ext uri="{FF2B5EF4-FFF2-40B4-BE49-F238E27FC236}">
                <a16:creationId xmlns:a16="http://schemas.microsoft.com/office/drawing/2014/main" id="{0F3A3051-6C4D-40A4-B112-12EACF4ACDA5}"/>
              </a:ext>
            </a:extLst>
          </p:cNvPr>
          <p:cNvSpPr/>
          <p:nvPr/>
        </p:nvSpPr>
        <p:spPr>
          <a:xfrm>
            <a:off x="7102554" y="3409003"/>
            <a:ext cx="2052000" cy="1442829"/>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0"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Tätigkeiten u.a.:</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Live-Sichtung der Spieler </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Referenzchecks (</a:t>
            </a:r>
            <a:r>
              <a:rPr lang="de-DE" sz="1200" dirty="0" err="1">
                <a:solidFill>
                  <a:srgbClr val="000000"/>
                </a:solidFill>
                <a:sym typeface="Wingdings" panose="05000000000000000000" pitchFamily="2" charset="2"/>
              </a:rPr>
              <a:t>Social</a:t>
            </a:r>
            <a:r>
              <a:rPr lang="de-DE" sz="1200" dirty="0">
                <a:solidFill>
                  <a:srgbClr val="000000"/>
                </a:solidFill>
                <a:sym typeface="Wingdings" panose="05000000000000000000" pitchFamily="2" charset="2"/>
              </a:rPr>
              <a:t> Profile, ehemalige Spieler, Verletzungshistorie etc.)</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Persönliche Gespräche mit Agenten und Spielern</a:t>
            </a:r>
          </a:p>
        </p:txBody>
      </p:sp>
      <p:sp>
        <p:nvSpPr>
          <p:cNvPr id="159" name="Rechteck 51">
            <a:extLst>
              <a:ext uri="{FF2B5EF4-FFF2-40B4-BE49-F238E27FC236}">
                <a16:creationId xmlns:a16="http://schemas.microsoft.com/office/drawing/2014/main" id="{D1C7F6A4-360D-4123-BA20-E1FBE074F4A4}"/>
              </a:ext>
            </a:extLst>
          </p:cNvPr>
          <p:cNvSpPr/>
          <p:nvPr/>
        </p:nvSpPr>
        <p:spPr>
          <a:xfrm>
            <a:off x="7102554" y="4980276"/>
            <a:ext cx="2052000" cy="1236053"/>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99836"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Ergebnis:</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Entscheidung für einen Spieler, der verpflichtet werden soll</a:t>
            </a:r>
          </a:p>
        </p:txBody>
      </p:sp>
      <p:sp>
        <p:nvSpPr>
          <p:cNvPr id="160" name="Rechteck 48">
            <a:extLst>
              <a:ext uri="{FF2B5EF4-FFF2-40B4-BE49-F238E27FC236}">
                <a16:creationId xmlns:a16="http://schemas.microsoft.com/office/drawing/2014/main" id="{F9C8932B-113F-44EC-B23A-6C675EBEF2D9}"/>
              </a:ext>
            </a:extLst>
          </p:cNvPr>
          <p:cNvSpPr/>
          <p:nvPr/>
        </p:nvSpPr>
        <p:spPr>
          <a:xfrm>
            <a:off x="9275968" y="3409003"/>
            <a:ext cx="2052000" cy="1442829"/>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0"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Tätigkeiten u.a.:</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Vertragsgespräche mit dem Spieler</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Ablöseverhandlung mit dem abgebenden Verein</a:t>
            </a:r>
          </a:p>
        </p:txBody>
      </p:sp>
      <p:sp>
        <p:nvSpPr>
          <p:cNvPr id="161" name="Rechteck 51">
            <a:extLst>
              <a:ext uri="{FF2B5EF4-FFF2-40B4-BE49-F238E27FC236}">
                <a16:creationId xmlns:a16="http://schemas.microsoft.com/office/drawing/2014/main" id="{21CF07FB-BFF5-4EB0-85BB-AC315A39CCC7}"/>
              </a:ext>
            </a:extLst>
          </p:cNvPr>
          <p:cNvSpPr/>
          <p:nvPr/>
        </p:nvSpPr>
        <p:spPr>
          <a:xfrm>
            <a:off x="9275968" y="4980276"/>
            <a:ext cx="2052000" cy="1236053"/>
          </a:xfrm>
          <a:prstGeom prst="rect">
            <a:avLst/>
          </a:prstGeom>
          <a:solidFill>
            <a:schemeClr val="bg1">
              <a:lumMod val="95000"/>
            </a:schemeClr>
          </a:solidFill>
          <a:ln w="3175">
            <a:solidFill>
              <a:srgbClr val="1D2B3A"/>
            </a:solidFill>
          </a:ln>
        </p:spPr>
        <p:txBody>
          <a:bodyPr rot="0" spcFirstLastPara="0" vertOverflow="overflow" horzOverflow="overflow" vert="horz" wrap="square" lIns="54000" tIns="49918" rIns="99836" bIns="72000" numCol="1" spcCol="0" rtlCol="0" fromWordArt="0" anchor="t" anchorCtr="0" forceAA="0" compatLnSpc="1">
            <a:prstTxWarp prst="textNoShape">
              <a:avLst/>
            </a:prstTxWarp>
            <a:noAutofit/>
          </a:bodyPr>
          <a:lstStyle/>
          <a:p>
            <a:pPr>
              <a:spcAft>
                <a:spcPts val="222"/>
              </a:spcAft>
              <a:buClr>
                <a:schemeClr val="tx2"/>
              </a:buClr>
            </a:pPr>
            <a:r>
              <a:rPr lang="de-DE" sz="1200" b="1" dirty="0">
                <a:solidFill>
                  <a:srgbClr val="000000"/>
                </a:solidFill>
                <a:sym typeface="Wingdings" panose="05000000000000000000" pitchFamily="2" charset="2"/>
              </a:rPr>
              <a:t>Ergebnis:</a:t>
            </a:r>
          </a:p>
          <a:p>
            <a:pPr marL="180975" indent="-180975">
              <a:spcAft>
                <a:spcPts val="222"/>
              </a:spcAft>
              <a:buClr>
                <a:schemeClr val="tx2"/>
              </a:buClr>
              <a:buFont typeface="Wingdings" panose="05000000000000000000" pitchFamily="2" charset="2"/>
              <a:buChar char="§"/>
            </a:pPr>
            <a:r>
              <a:rPr lang="de-DE" sz="1200" dirty="0">
                <a:solidFill>
                  <a:srgbClr val="000000"/>
                </a:solidFill>
                <a:sym typeface="Wingdings" panose="05000000000000000000" pitchFamily="2" charset="2"/>
              </a:rPr>
              <a:t>Unterschriebener Vertrag und Vorstellung im neuen Trikot </a:t>
            </a:r>
          </a:p>
        </p:txBody>
      </p:sp>
      <p:sp>
        <p:nvSpPr>
          <p:cNvPr id="172" name="Ellipse 113">
            <a:extLst>
              <a:ext uri="{FF2B5EF4-FFF2-40B4-BE49-F238E27FC236}">
                <a16:creationId xmlns:a16="http://schemas.microsoft.com/office/drawing/2014/main" id="{12DD4DF7-8D26-4EE1-AFB8-CCEA3263C436}"/>
              </a:ext>
            </a:extLst>
          </p:cNvPr>
          <p:cNvSpPr/>
          <p:nvPr/>
        </p:nvSpPr>
        <p:spPr>
          <a:xfrm>
            <a:off x="9256563" y="1130829"/>
            <a:ext cx="252000" cy="252000"/>
          </a:xfrm>
          <a:prstGeom prst="ellipse">
            <a:avLst/>
          </a:prstGeom>
          <a:solidFill>
            <a:schemeClr val="bg1"/>
          </a:solidFill>
          <a:ln w="11887">
            <a:solidFill>
              <a:srgbClr val="1A5CB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11"/>
              </a:spcBef>
              <a:spcAft>
                <a:spcPts val="111"/>
              </a:spcAft>
            </a:pPr>
            <a:r>
              <a:rPr lang="de-DE" sz="1000" b="1" dirty="0"/>
              <a:t>V</a:t>
            </a:r>
          </a:p>
        </p:txBody>
      </p:sp>
      <p:sp>
        <p:nvSpPr>
          <p:cNvPr id="173" name="Ellipse 113">
            <a:extLst>
              <a:ext uri="{FF2B5EF4-FFF2-40B4-BE49-F238E27FC236}">
                <a16:creationId xmlns:a16="http://schemas.microsoft.com/office/drawing/2014/main" id="{A694E597-BD63-4F11-BED9-732D50D57F4B}"/>
              </a:ext>
            </a:extLst>
          </p:cNvPr>
          <p:cNvSpPr/>
          <p:nvPr/>
        </p:nvSpPr>
        <p:spPr>
          <a:xfrm>
            <a:off x="7102554" y="1130829"/>
            <a:ext cx="252000" cy="252000"/>
          </a:xfrm>
          <a:prstGeom prst="ellipse">
            <a:avLst/>
          </a:prstGeom>
          <a:solidFill>
            <a:schemeClr val="bg1"/>
          </a:solidFill>
          <a:ln w="11887">
            <a:solidFill>
              <a:srgbClr val="457BC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11"/>
              </a:spcBef>
              <a:spcAft>
                <a:spcPts val="111"/>
              </a:spcAft>
            </a:pPr>
            <a:r>
              <a:rPr lang="de-DE" sz="1000" b="1" dirty="0"/>
              <a:t>IV</a:t>
            </a:r>
          </a:p>
        </p:txBody>
      </p:sp>
      <p:sp>
        <p:nvSpPr>
          <p:cNvPr id="174" name="Ellipse 113">
            <a:extLst>
              <a:ext uri="{FF2B5EF4-FFF2-40B4-BE49-F238E27FC236}">
                <a16:creationId xmlns:a16="http://schemas.microsoft.com/office/drawing/2014/main" id="{2AF67570-5351-463E-9540-C775132A5345}"/>
              </a:ext>
            </a:extLst>
          </p:cNvPr>
          <p:cNvSpPr/>
          <p:nvPr/>
        </p:nvSpPr>
        <p:spPr>
          <a:xfrm>
            <a:off x="4940503" y="1130829"/>
            <a:ext cx="252000" cy="252000"/>
          </a:xfrm>
          <a:prstGeom prst="ellipse">
            <a:avLst/>
          </a:prstGeom>
          <a:solidFill>
            <a:schemeClr val="bg1"/>
          </a:solidFill>
          <a:ln w="11887">
            <a:solidFill>
              <a:srgbClr val="779ED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11"/>
              </a:spcBef>
              <a:spcAft>
                <a:spcPts val="111"/>
              </a:spcAft>
            </a:pPr>
            <a:r>
              <a:rPr lang="de-DE" sz="1000" b="1" dirty="0"/>
              <a:t>III</a:t>
            </a:r>
          </a:p>
        </p:txBody>
      </p:sp>
      <p:sp>
        <p:nvSpPr>
          <p:cNvPr id="175" name="Ellipse 113">
            <a:extLst>
              <a:ext uri="{FF2B5EF4-FFF2-40B4-BE49-F238E27FC236}">
                <a16:creationId xmlns:a16="http://schemas.microsoft.com/office/drawing/2014/main" id="{206A9D5A-0085-48A4-AA08-355344079459}"/>
              </a:ext>
            </a:extLst>
          </p:cNvPr>
          <p:cNvSpPr/>
          <p:nvPr/>
        </p:nvSpPr>
        <p:spPr>
          <a:xfrm>
            <a:off x="2807256" y="1130829"/>
            <a:ext cx="252000" cy="252000"/>
          </a:xfrm>
          <a:prstGeom prst="ellipse">
            <a:avLst/>
          </a:prstGeom>
          <a:solidFill>
            <a:schemeClr val="bg1"/>
          </a:solidFill>
          <a:ln w="11887">
            <a:solidFill>
              <a:srgbClr val="B0C5E0"/>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11"/>
              </a:spcBef>
              <a:spcAft>
                <a:spcPts val="111"/>
              </a:spcAft>
            </a:pPr>
            <a:r>
              <a:rPr lang="de-DE" sz="1000" b="1" dirty="0"/>
              <a:t>II</a:t>
            </a:r>
          </a:p>
        </p:txBody>
      </p:sp>
      <p:sp>
        <p:nvSpPr>
          <p:cNvPr id="176" name="Ellipse 113">
            <a:extLst>
              <a:ext uri="{FF2B5EF4-FFF2-40B4-BE49-F238E27FC236}">
                <a16:creationId xmlns:a16="http://schemas.microsoft.com/office/drawing/2014/main" id="{60E5F4A8-A417-49FE-B129-0AFC39FEC4AE}"/>
              </a:ext>
            </a:extLst>
          </p:cNvPr>
          <p:cNvSpPr/>
          <p:nvPr/>
        </p:nvSpPr>
        <p:spPr>
          <a:xfrm>
            <a:off x="614926" y="1130829"/>
            <a:ext cx="252000" cy="252000"/>
          </a:xfrm>
          <a:prstGeom prst="ellipse">
            <a:avLst/>
          </a:prstGeom>
          <a:solidFill>
            <a:schemeClr val="bg1"/>
          </a:solidFill>
          <a:ln w="11887">
            <a:solidFill>
              <a:srgbClr val="F1F1F1"/>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ts val="111"/>
              </a:spcBef>
              <a:spcAft>
                <a:spcPts val="111"/>
              </a:spcAft>
            </a:pPr>
            <a:r>
              <a:rPr lang="de-DE" sz="1000" b="1" dirty="0"/>
              <a:t>I</a:t>
            </a:r>
          </a:p>
        </p:txBody>
      </p:sp>
      <p:cxnSp>
        <p:nvCxnSpPr>
          <p:cNvPr id="177" name="Gerader Verbinder 64">
            <a:extLst>
              <a:ext uri="{FF2B5EF4-FFF2-40B4-BE49-F238E27FC236}">
                <a16:creationId xmlns:a16="http://schemas.microsoft.com/office/drawing/2014/main" id="{38945DED-77AF-4468-B43F-CC21A126BB38}"/>
              </a:ext>
            </a:extLst>
          </p:cNvPr>
          <p:cNvCxnSpPr>
            <a:cxnSpLocks/>
          </p:cNvCxnSpPr>
          <p:nvPr/>
        </p:nvCxnSpPr>
        <p:spPr>
          <a:xfrm>
            <a:off x="4859106" y="2221883"/>
            <a:ext cx="0" cy="848609"/>
          </a:xfrm>
          <a:prstGeom prst="line">
            <a:avLst/>
          </a:prstGeom>
          <a:ln w="9525" cap="rnd">
            <a:solidFill>
              <a:srgbClr val="1A5CB0"/>
            </a:solidFill>
            <a:round/>
          </a:ln>
        </p:spPr>
        <p:style>
          <a:lnRef idx="1">
            <a:schemeClr val="accent1"/>
          </a:lnRef>
          <a:fillRef idx="0">
            <a:schemeClr val="accent1"/>
          </a:fillRef>
          <a:effectRef idx="0">
            <a:schemeClr val="accent1"/>
          </a:effectRef>
          <a:fontRef idx="minor">
            <a:schemeClr val="tx1"/>
          </a:fontRef>
        </p:style>
      </p:cxnSp>
      <p:cxnSp>
        <p:nvCxnSpPr>
          <p:cNvPr id="178" name="Gerader Verbinder 64">
            <a:extLst>
              <a:ext uri="{FF2B5EF4-FFF2-40B4-BE49-F238E27FC236}">
                <a16:creationId xmlns:a16="http://schemas.microsoft.com/office/drawing/2014/main" id="{65598251-E660-4FD8-BA1C-4B7A65FD283D}"/>
              </a:ext>
            </a:extLst>
          </p:cNvPr>
          <p:cNvCxnSpPr>
            <a:cxnSpLocks/>
          </p:cNvCxnSpPr>
          <p:nvPr/>
        </p:nvCxnSpPr>
        <p:spPr>
          <a:xfrm>
            <a:off x="7038738" y="2221883"/>
            <a:ext cx="0" cy="848609"/>
          </a:xfrm>
          <a:prstGeom prst="line">
            <a:avLst/>
          </a:prstGeom>
          <a:ln w="9525" cap="rnd">
            <a:solidFill>
              <a:srgbClr val="1A5CB0"/>
            </a:solidFill>
            <a:round/>
          </a:ln>
        </p:spPr>
        <p:style>
          <a:lnRef idx="1">
            <a:schemeClr val="accent1"/>
          </a:lnRef>
          <a:fillRef idx="0">
            <a:schemeClr val="accent1"/>
          </a:fillRef>
          <a:effectRef idx="0">
            <a:schemeClr val="accent1"/>
          </a:effectRef>
          <a:fontRef idx="minor">
            <a:schemeClr val="tx1"/>
          </a:fontRef>
        </p:style>
      </p:cxnSp>
      <p:cxnSp>
        <p:nvCxnSpPr>
          <p:cNvPr id="179" name="Gerader Verbinder 64">
            <a:extLst>
              <a:ext uri="{FF2B5EF4-FFF2-40B4-BE49-F238E27FC236}">
                <a16:creationId xmlns:a16="http://schemas.microsoft.com/office/drawing/2014/main" id="{20F6E231-7BB9-4FD3-9348-77089F442A75}"/>
              </a:ext>
            </a:extLst>
          </p:cNvPr>
          <p:cNvCxnSpPr>
            <a:cxnSpLocks/>
          </p:cNvCxnSpPr>
          <p:nvPr/>
        </p:nvCxnSpPr>
        <p:spPr>
          <a:xfrm>
            <a:off x="9218370" y="2221883"/>
            <a:ext cx="0" cy="848609"/>
          </a:xfrm>
          <a:prstGeom prst="line">
            <a:avLst/>
          </a:prstGeom>
          <a:ln w="9525" cap="rnd">
            <a:solidFill>
              <a:srgbClr val="1A5CB0"/>
            </a:solidFill>
            <a:round/>
          </a:ln>
        </p:spPr>
        <p:style>
          <a:lnRef idx="1">
            <a:schemeClr val="accent1"/>
          </a:lnRef>
          <a:fillRef idx="0">
            <a:schemeClr val="accent1"/>
          </a:fillRef>
          <a:effectRef idx="0">
            <a:schemeClr val="accent1"/>
          </a:effectRef>
          <a:fontRef idx="minor">
            <a:schemeClr val="tx1"/>
          </a:fontRef>
        </p:style>
      </p:cxnSp>
      <p:grpSp>
        <p:nvGrpSpPr>
          <p:cNvPr id="180" name="Gruppierung 268">
            <a:extLst>
              <a:ext uri="{FF2B5EF4-FFF2-40B4-BE49-F238E27FC236}">
                <a16:creationId xmlns:a16="http://schemas.microsoft.com/office/drawing/2014/main" id="{43B0C790-B9D2-4103-9A55-8328280A6975}"/>
              </a:ext>
            </a:extLst>
          </p:cNvPr>
          <p:cNvGrpSpPr>
            <a:grpSpLocks noChangeAspect="1"/>
          </p:cNvGrpSpPr>
          <p:nvPr/>
        </p:nvGrpSpPr>
        <p:grpSpPr>
          <a:xfrm>
            <a:off x="1163990" y="2190473"/>
            <a:ext cx="851337" cy="848859"/>
            <a:chOff x="7543800" y="9863138"/>
            <a:chExt cx="2179638" cy="2173287"/>
          </a:xfrm>
        </p:grpSpPr>
        <p:sp>
          <p:nvSpPr>
            <p:cNvPr id="181" name="Freeform 261">
              <a:extLst>
                <a:ext uri="{FF2B5EF4-FFF2-40B4-BE49-F238E27FC236}">
                  <a16:creationId xmlns:a16="http://schemas.microsoft.com/office/drawing/2014/main" id="{1998AEB7-ED8C-411E-B9BD-0A8E8B946028}"/>
                </a:ext>
              </a:extLst>
            </p:cNvPr>
            <p:cNvSpPr>
              <a:spLocks noChangeArrowheads="1"/>
            </p:cNvSpPr>
            <p:nvPr/>
          </p:nvSpPr>
          <p:spPr bwMode="auto">
            <a:xfrm>
              <a:off x="7543800" y="10047288"/>
              <a:ext cx="1800225" cy="1989137"/>
            </a:xfrm>
            <a:custGeom>
              <a:avLst/>
              <a:gdLst>
                <a:gd name="T0" fmla="*/ 4998 w 4999"/>
                <a:gd name="T1" fmla="*/ 2365 h 5527"/>
                <a:gd name="T2" fmla="*/ 4998 w 4999"/>
                <a:gd name="T3" fmla="*/ 5526 h 5527"/>
                <a:gd name="T4" fmla="*/ 0 w 4999"/>
                <a:gd name="T5" fmla="*/ 5526 h 5527"/>
                <a:gd name="T6" fmla="*/ 0 w 4999"/>
                <a:gd name="T7" fmla="*/ 0 h 5527"/>
                <a:gd name="T8" fmla="*/ 3682 w 4999"/>
                <a:gd name="T9" fmla="*/ 0 h 5527"/>
              </a:gdLst>
              <a:ahLst/>
              <a:cxnLst>
                <a:cxn ang="0">
                  <a:pos x="T0" y="T1"/>
                </a:cxn>
                <a:cxn ang="0">
                  <a:pos x="T2" y="T3"/>
                </a:cxn>
                <a:cxn ang="0">
                  <a:pos x="T4" y="T5"/>
                </a:cxn>
                <a:cxn ang="0">
                  <a:pos x="T6" y="T7"/>
                </a:cxn>
                <a:cxn ang="0">
                  <a:pos x="T8" y="T9"/>
                </a:cxn>
              </a:cxnLst>
              <a:rect l="0" t="0" r="r" b="b"/>
              <a:pathLst>
                <a:path w="4999" h="5527">
                  <a:moveTo>
                    <a:pt x="4998" y="2365"/>
                  </a:moveTo>
                  <a:lnTo>
                    <a:pt x="4998" y="5526"/>
                  </a:lnTo>
                  <a:lnTo>
                    <a:pt x="0" y="5526"/>
                  </a:lnTo>
                  <a:lnTo>
                    <a:pt x="0" y="0"/>
                  </a:lnTo>
                  <a:lnTo>
                    <a:pt x="3682" y="0"/>
                  </a:ln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b="1">
                <a:ea typeface="Arial" charset="0"/>
                <a:cs typeface="Arial" charset="0"/>
              </a:endParaRPr>
            </a:p>
          </p:txBody>
        </p:sp>
        <p:sp>
          <p:nvSpPr>
            <p:cNvPr id="182" name="Freeform 262">
              <a:extLst>
                <a:ext uri="{FF2B5EF4-FFF2-40B4-BE49-F238E27FC236}">
                  <a16:creationId xmlns:a16="http://schemas.microsoft.com/office/drawing/2014/main" id="{D9EC8209-9F5D-446D-99A6-82C5A1177AF0}"/>
                </a:ext>
              </a:extLst>
            </p:cNvPr>
            <p:cNvSpPr>
              <a:spLocks noChangeArrowheads="1"/>
            </p:cNvSpPr>
            <p:nvPr/>
          </p:nvSpPr>
          <p:spPr bwMode="auto">
            <a:xfrm>
              <a:off x="8240713" y="9863138"/>
              <a:ext cx="1482725" cy="1479550"/>
            </a:xfrm>
            <a:custGeom>
              <a:avLst/>
              <a:gdLst>
                <a:gd name="T0" fmla="*/ 1302 w 4120"/>
                <a:gd name="T1" fmla="*/ 3555 h 4112"/>
                <a:gd name="T2" fmla="*/ 0 w 4120"/>
                <a:gd name="T3" fmla="*/ 4111 h 4112"/>
                <a:gd name="T4" fmla="*/ 563 w 4120"/>
                <a:gd name="T5" fmla="*/ 2809 h 4112"/>
                <a:gd name="T6" fmla="*/ 3372 w 4120"/>
                <a:gd name="T7" fmla="*/ 0 h 4112"/>
                <a:gd name="T8" fmla="*/ 4119 w 4120"/>
                <a:gd name="T9" fmla="*/ 739 h 4112"/>
                <a:gd name="T10" fmla="*/ 1302 w 4120"/>
                <a:gd name="T11" fmla="*/ 3555 h 4112"/>
              </a:gdLst>
              <a:ahLst/>
              <a:cxnLst>
                <a:cxn ang="0">
                  <a:pos x="T0" y="T1"/>
                </a:cxn>
                <a:cxn ang="0">
                  <a:pos x="T2" y="T3"/>
                </a:cxn>
                <a:cxn ang="0">
                  <a:pos x="T4" y="T5"/>
                </a:cxn>
                <a:cxn ang="0">
                  <a:pos x="T6" y="T7"/>
                </a:cxn>
                <a:cxn ang="0">
                  <a:pos x="T8" y="T9"/>
                </a:cxn>
                <a:cxn ang="0">
                  <a:pos x="T10" y="T11"/>
                </a:cxn>
              </a:cxnLst>
              <a:rect l="0" t="0" r="r" b="b"/>
              <a:pathLst>
                <a:path w="4120" h="4112">
                  <a:moveTo>
                    <a:pt x="1302" y="3555"/>
                  </a:moveTo>
                  <a:lnTo>
                    <a:pt x="0" y="4111"/>
                  </a:lnTo>
                  <a:lnTo>
                    <a:pt x="563" y="2809"/>
                  </a:lnTo>
                  <a:lnTo>
                    <a:pt x="3372" y="0"/>
                  </a:lnTo>
                  <a:lnTo>
                    <a:pt x="4119" y="739"/>
                  </a:lnTo>
                  <a:lnTo>
                    <a:pt x="1302" y="3555"/>
                  </a:ln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de-DE" sz="1252" b="1">
                <a:ea typeface="Arial" charset="0"/>
                <a:cs typeface="Arial" charset="0"/>
              </a:endParaRPr>
            </a:p>
          </p:txBody>
        </p:sp>
        <p:sp>
          <p:nvSpPr>
            <p:cNvPr id="183" name="Line 263">
              <a:extLst>
                <a:ext uri="{FF2B5EF4-FFF2-40B4-BE49-F238E27FC236}">
                  <a16:creationId xmlns:a16="http://schemas.microsoft.com/office/drawing/2014/main" id="{1EAC8DD5-FBBD-4D37-9F90-04AD213A96EB}"/>
                </a:ext>
              </a:extLst>
            </p:cNvPr>
            <p:cNvSpPr>
              <a:spLocks noChangeShapeType="1"/>
            </p:cNvSpPr>
            <p:nvPr/>
          </p:nvSpPr>
          <p:spPr bwMode="auto">
            <a:xfrm flipH="1" flipV="1">
              <a:off x="9278938" y="10034588"/>
              <a:ext cx="271462" cy="271462"/>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b="1">
                <a:ea typeface="Arial" charset="0"/>
                <a:cs typeface="Arial" charset="0"/>
              </a:endParaRPr>
            </a:p>
          </p:txBody>
        </p:sp>
        <p:sp>
          <p:nvSpPr>
            <p:cNvPr id="184" name="Line 264">
              <a:extLst>
                <a:ext uri="{FF2B5EF4-FFF2-40B4-BE49-F238E27FC236}">
                  <a16:creationId xmlns:a16="http://schemas.microsoft.com/office/drawing/2014/main" id="{5C94384E-F86E-45A5-95EA-288D9B493AC0}"/>
                </a:ext>
              </a:extLst>
            </p:cNvPr>
            <p:cNvSpPr>
              <a:spLocks noChangeShapeType="1"/>
            </p:cNvSpPr>
            <p:nvPr/>
          </p:nvSpPr>
          <p:spPr bwMode="auto">
            <a:xfrm flipH="1" flipV="1">
              <a:off x="8442325" y="10872788"/>
              <a:ext cx="269875" cy="271462"/>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b="1">
                <a:ea typeface="Arial" charset="0"/>
                <a:cs typeface="Arial" charset="0"/>
              </a:endParaRPr>
            </a:p>
          </p:txBody>
        </p:sp>
      </p:grpSp>
      <p:grpSp>
        <p:nvGrpSpPr>
          <p:cNvPr id="185" name="Gruppierung 598">
            <a:extLst>
              <a:ext uri="{FF2B5EF4-FFF2-40B4-BE49-F238E27FC236}">
                <a16:creationId xmlns:a16="http://schemas.microsoft.com/office/drawing/2014/main" id="{C47F0C3D-EF39-4A7B-9364-012B9F643F76}"/>
              </a:ext>
            </a:extLst>
          </p:cNvPr>
          <p:cNvGrpSpPr>
            <a:grpSpLocks noChangeAspect="1"/>
          </p:cNvGrpSpPr>
          <p:nvPr/>
        </p:nvGrpSpPr>
        <p:grpSpPr>
          <a:xfrm>
            <a:off x="3360832" y="2175332"/>
            <a:ext cx="675925" cy="864000"/>
            <a:chOff x="14885988" y="23890288"/>
            <a:chExt cx="1517650" cy="1939925"/>
          </a:xfrm>
        </p:grpSpPr>
        <p:sp>
          <p:nvSpPr>
            <p:cNvPr id="186" name="Freeform 383">
              <a:extLst>
                <a:ext uri="{FF2B5EF4-FFF2-40B4-BE49-F238E27FC236}">
                  <a16:creationId xmlns:a16="http://schemas.microsoft.com/office/drawing/2014/main" id="{876BBFAA-C6EF-4482-B2FC-B910A54209F1}"/>
                </a:ext>
              </a:extLst>
            </p:cNvPr>
            <p:cNvSpPr>
              <a:spLocks noChangeArrowheads="1"/>
            </p:cNvSpPr>
            <p:nvPr/>
          </p:nvSpPr>
          <p:spPr bwMode="auto">
            <a:xfrm>
              <a:off x="14885988" y="24060150"/>
              <a:ext cx="1517650" cy="1770063"/>
            </a:xfrm>
            <a:custGeom>
              <a:avLst/>
              <a:gdLst>
                <a:gd name="T0" fmla="*/ 3746 w 4217"/>
                <a:gd name="T1" fmla="*/ 0 h 4919"/>
                <a:gd name="T2" fmla="*/ 4216 w 4217"/>
                <a:gd name="T3" fmla="*/ 0 h 4919"/>
                <a:gd name="T4" fmla="*/ 4216 w 4217"/>
                <a:gd name="T5" fmla="*/ 4918 h 4919"/>
                <a:gd name="T6" fmla="*/ 0 w 4217"/>
                <a:gd name="T7" fmla="*/ 4918 h 4919"/>
                <a:gd name="T8" fmla="*/ 0 w 4217"/>
                <a:gd name="T9" fmla="*/ 0 h 4919"/>
                <a:gd name="T10" fmla="*/ 470 w 4217"/>
                <a:gd name="T11" fmla="*/ 0 h 4919"/>
              </a:gdLst>
              <a:ahLst/>
              <a:cxnLst>
                <a:cxn ang="0">
                  <a:pos x="T0" y="T1"/>
                </a:cxn>
                <a:cxn ang="0">
                  <a:pos x="T2" y="T3"/>
                </a:cxn>
                <a:cxn ang="0">
                  <a:pos x="T4" y="T5"/>
                </a:cxn>
                <a:cxn ang="0">
                  <a:pos x="T6" y="T7"/>
                </a:cxn>
                <a:cxn ang="0">
                  <a:pos x="T8" y="T9"/>
                </a:cxn>
                <a:cxn ang="0">
                  <a:pos x="T10" y="T11"/>
                </a:cxn>
              </a:cxnLst>
              <a:rect l="0" t="0" r="r" b="b"/>
              <a:pathLst>
                <a:path w="4217" h="4919">
                  <a:moveTo>
                    <a:pt x="3746" y="0"/>
                  </a:moveTo>
                  <a:lnTo>
                    <a:pt x="4216" y="0"/>
                  </a:lnTo>
                  <a:lnTo>
                    <a:pt x="4216" y="4918"/>
                  </a:lnTo>
                  <a:lnTo>
                    <a:pt x="0" y="4918"/>
                  </a:lnTo>
                  <a:lnTo>
                    <a:pt x="0" y="0"/>
                  </a:lnTo>
                  <a:lnTo>
                    <a:pt x="470" y="0"/>
                  </a:ln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87" name="Freeform 384">
              <a:extLst>
                <a:ext uri="{FF2B5EF4-FFF2-40B4-BE49-F238E27FC236}">
                  <a16:creationId xmlns:a16="http://schemas.microsoft.com/office/drawing/2014/main" id="{0AEE7FFD-C29B-45A6-9EA1-2E22503A9BB1}"/>
                </a:ext>
              </a:extLst>
            </p:cNvPr>
            <p:cNvSpPr>
              <a:spLocks noChangeArrowheads="1"/>
            </p:cNvSpPr>
            <p:nvPr/>
          </p:nvSpPr>
          <p:spPr bwMode="auto">
            <a:xfrm>
              <a:off x="15222542" y="23890288"/>
              <a:ext cx="844213" cy="421893"/>
            </a:xfrm>
            <a:custGeom>
              <a:avLst/>
              <a:gdLst>
                <a:gd name="T0" fmla="*/ 1642 w 2344"/>
                <a:gd name="T1" fmla="*/ 470 h 1173"/>
                <a:gd name="T2" fmla="*/ 1642 w 2344"/>
                <a:gd name="T3" fmla="*/ 470 h 1173"/>
                <a:gd name="T4" fmla="*/ 1172 w 2344"/>
                <a:gd name="T5" fmla="*/ 0 h 1173"/>
                <a:gd name="T6" fmla="*/ 708 w 2344"/>
                <a:gd name="T7" fmla="*/ 470 h 1173"/>
                <a:gd name="T8" fmla="*/ 0 w 2344"/>
                <a:gd name="T9" fmla="*/ 470 h 1173"/>
                <a:gd name="T10" fmla="*/ 0 w 2344"/>
                <a:gd name="T11" fmla="*/ 1172 h 1173"/>
                <a:gd name="T12" fmla="*/ 2343 w 2344"/>
                <a:gd name="T13" fmla="*/ 1172 h 1173"/>
                <a:gd name="T14" fmla="*/ 2343 w 2344"/>
                <a:gd name="T15" fmla="*/ 470 h 1173"/>
                <a:gd name="T16" fmla="*/ 1642 w 2344"/>
                <a:gd name="T17" fmla="*/ 470 h 1173"/>
                <a:gd name="connsiteX0" fmla="*/ 7005 w 9996"/>
                <a:gd name="connsiteY0" fmla="*/ 4007 h 9991"/>
                <a:gd name="connsiteX1" fmla="*/ 7005 w 9996"/>
                <a:gd name="connsiteY1" fmla="*/ 4007 h 9991"/>
                <a:gd name="connsiteX2" fmla="*/ 5000 w 9996"/>
                <a:gd name="connsiteY2" fmla="*/ 0 h 9991"/>
                <a:gd name="connsiteX3" fmla="*/ 3020 w 9996"/>
                <a:gd name="connsiteY3" fmla="*/ 4007 h 9991"/>
                <a:gd name="connsiteX4" fmla="*/ 0 w 9996"/>
                <a:gd name="connsiteY4" fmla="*/ 4007 h 9991"/>
                <a:gd name="connsiteX5" fmla="*/ 0 w 9996"/>
                <a:gd name="connsiteY5" fmla="*/ 9991 h 9991"/>
                <a:gd name="connsiteX6" fmla="*/ 9996 w 9996"/>
                <a:gd name="connsiteY6" fmla="*/ 9991 h 9991"/>
                <a:gd name="connsiteX7" fmla="*/ 9996 w 9996"/>
                <a:gd name="connsiteY7" fmla="*/ 4007 h 9991"/>
                <a:gd name="connsiteX8" fmla="*/ 7005 w 9996"/>
                <a:gd name="connsiteY8" fmla="*/ 4007 h 9991"/>
                <a:gd name="connsiteX9" fmla="*/ 7005 w 9996"/>
                <a:gd name="connsiteY9" fmla="*/ 4007 h 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96" h="9991">
                  <a:moveTo>
                    <a:pt x="7005" y="4007"/>
                  </a:moveTo>
                  <a:lnTo>
                    <a:pt x="7005" y="4007"/>
                  </a:lnTo>
                  <a:cubicBezTo>
                    <a:pt x="7005" y="1816"/>
                    <a:pt x="6122" y="0"/>
                    <a:pt x="5000" y="0"/>
                  </a:cubicBezTo>
                  <a:cubicBezTo>
                    <a:pt x="3904" y="0"/>
                    <a:pt x="3020" y="1816"/>
                    <a:pt x="3020" y="4007"/>
                  </a:cubicBezTo>
                  <a:lnTo>
                    <a:pt x="0" y="4007"/>
                  </a:lnTo>
                  <a:lnTo>
                    <a:pt x="0" y="9991"/>
                  </a:lnTo>
                  <a:lnTo>
                    <a:pt x="9996" y="9991"/>
                  </a:lnTo>
                  <a:lnTo>
                    <a:pt x="9996" y="4007"/>
                  </a:lnTo>
                  <a:lnTo>
                    <a:pt x="7005" y="4007"/>
                  </a:lnTo>
                  <a:lnTo>
                    <a:pt x="7005" y="4007"/>
                  </a:lnTo>
                  <a:close/>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de-DE" sz="1252">
                <a:ea typeface="Arial" charset="0"/>
                <a:cs typeface="Arial" charset="0"/>
              </a:endParaRPr>
            </a:p>
          </p:txBody>
        </p:sp>
        <p:sp>
          <p:nvSpPr>
            <p:cNvPr id="188" name="Freeform 385">
              <a:extLst>
                <a:ext uri="{FF2B5EF4-FFF2-40B4-BE49-F238E27FC236}">
                  <a16:creationId xmlns:a16="http://schemas.microsoft.com/office/drawing/2014/main" id="{30D6B4DE-5568-4B6F-A53D-E958219A71F5}"/>
                </a:ext>
              </a:extLst>
            </p:cNvPr>
            <p:cNvSpPr>
              <a:spLocks noChangeArrowheads="1"/>
            </p:cNvSpPr>
            <p:nvPr/>
          </p:nvSpPr>
          <p:spPr bwMode="auto">
            <a:xfrm>
              <a:off x="15055850" y="24230013"/>
              <a:ext cx="1179513" cy="1431925"/>
            </a:xfrm>
            <a:custGeom>
              <a:avLst/>
              <a:gdLst>
                <a:gd name="T0" fmla="*/ 463 w 3277"/>
                <a:gd name="T1" fmla="*/ 0 h 3979"/>
                <a:gd name="T2" fmla="*/ 0 w 3277"/>
                <a:gd name="T3" fmla="*/ 0 h 3979"/>
                <a:gd name="T4" fmla="*/ 0 w 3277"/>
                <a:gd name="T5" fmla="*/ 3978 h 3979"/>
                <a:gd name="T6" fmla="*/ 2337 w 3277"/>
                <a:gd name="T7" fmla="*/ 3978 h 3979"/>
                <a:gd name="T8" fmla="*/ 2337 w 3277"/>
                <a:gd name="T9" fmla="*/ 3044 h 3979"/>
                <a:gd name="T10" fmla="*/ 3276 w 3277"/>
                <a:gd name="T11" fmla="*/ 3044 h 3979"/>
                <a:gd name="T12" fmla="*/ 3276 w 3277"/>
                <a:gd name="T13" fmla="*/ 0 h 3979"/>
                <a:gd name="T14" fmla="*/ 2806 w 3277"/>
                <a:gd name="T15" fmla="*/ 0 h 3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77" h="3979">
                  <a:moveTo>
                    <a:pt x="463" y="0"/>
                  </a:moveTo>
                  <a:lnTo>
                    <a:pt x="0" y="0"/>
                  </a:lnTo>
                  <a:lnTo>
                    <a:pt x="0" y="3978"/>
                  </a:lnTo>
                  <a:lnTo>
                    <a:pt x="2337" y="3978"/>
                  </a:lnTo>
                  <a:lnTo>
                    <a:pt x="2337" y="3044"/>
                  </a:lnTo>
                  <a:lnTo>
                    <a:pt x="3276" y="3044"/>
                  </a:lnTo>
                  <a:lnTo>
                    <a:pt x="3276" y="0"/>
                  </a:lnTo>
                  <a:lnTo>
                    <a:pt x="2806" y="0"/>
                  </a:ln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89" name="Line 386">
              <a:extLst>
                <a:ext uri="{FF2B5EF4-FFF2-40B4-BE49-F238E27FC236}">
                  <a16:creationId xmlns:a16="http://schemas.microsoft.com/office/drawing/2014/main" id="{F3B78447-317E-42B1-88F5-FBB9BAA40B88}"/>
                </a:ext>
              </a:extLst>
            </p:cNvPr>
            <p:cNvSpPr>
              <a:spLocks noChangeShapeType="1"/>
            </p:cNvSpPr>
            <p:nvPr/>
          </p:nvSpPr>
          <p:spPr bwMode="auto">
            <a:xfrm flipH="1">
              <a:off x="15894050" y="25325388"/>
              <a:ext cx="341313" cy="33655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90" name="Line 387">
              <a:extLst>
                <a:ext uri="{FF2B5EF4-FFF2-40B4-BE49-F238E27FC236}">
                  <a16:creationId xmlns:a16="http://schemas.microsoft.com/office/drawing/2014/main" id="{F1C252ED-34D7-427A-9E72-2FEBF42AC678}"/>
                </a:ext>
              </a:extLst>
            </p:cNvPr>
            <p:cNvSpPr>
              <a:spLocks noChangeShapeType="1"/>
            </p:cNvSpPr>
            <p:nvPr/>
          </p:nvSpPr>
          <p:spPr bwMode="auto">
            <a:xfrm>
              <a:off x="15308263" y="24650700"/>
              <a:ext cx="674687" cy="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91" name="Line 388">
              <a:extLst>
                <a:ext uri="{FF2B5EF4-FFF2-40B4-BE49-F238E27FC236}">
                  <a16:creationId xmlns:a16="http://schemas.microsoft.com/office/drawing/2014/main" id="{DAF0C379-0E86-4342-B528-95439B435CA9}"/>
                </a:ext>
              </a:extLst>
            </p:cNvPr>
            <p:cNvSpPr>
              <a:spLocks noChangeShapeType="1"/>
            </p:cNvSpPr>
            <p:nvPr/>
          </p:nvSpPr>
          <p:spPr bwMode="auto">
            <a:xfrm>
              <a:off x="15308263" y="24817387"/>
              <a:ext cx="674687" cy="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92" name="Line 389">
              <a:extLst>
                <a:ext uri="{FF2B5EF4-FFF2-40B4-BE49-F238E27FC236}">
                  <a16:creationId xmlns:a16="http://schemas.microsoft.com/office/drawing/2014/main" id="{7E63F539-0D03-45C4-8636-9EC25C5D97C9}"/>
                </a:ext>
              </a:extLst>
            </p:cNvPr>
            <p:cNvSpPr>
              <a:spLocks noChangeShapeType="1"/>
            </p:cNvSpPr>
            <p:nvPr/>
          </p:nvSpPr>
          <p:spPr bwMode="auto">
            <a:xfrm>
              <a:off x="15308263" y="24987250"/>
              <a:ext cx="674687" cy="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93" name="Line 390">
              <a:extLst>
                <a:ext uri="{FF2B5EF4-FFF2-40B4-BE49-F238E27FC236}">
                  <a16:creationId xmlns:a16="http://schemas.microsoft.com/office/drawing/2014/main" id="{C647DD8A-EE3C-4276-9073-C86053790F7D}"/>
                </a:ext>
              </a:extLst>
            </p:cNvPr>
            <p:cNvSpPr>
              <a:spLocks noChangeShapeType="1"/>
            </p:cNvSpPr>
            <p:nvPr/>
          </p:nvSpPr>
          <p:spPr bwMode="auto">
            <a:xfrm>
              <a:off x="15308263" y="25155525"/>
              <a:ext cx="379412" cy="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grpSp>
      <p:grpSp>
        <p:nvGrpSpPr>
          <p:cNvPr id="194" name="Gruppierung 871">
            <a:extLst>
              <a:ext uri="{FF2B5EF4-FFF2-40B4-BE49-F238E27FC236}">
                <a16:creationId xmlns:a16="http://schemas.microsoft.com/office/drawing/2014/main" id="{9968E2A3-C141-427D-8B69-0BE61003FD17}"/>
              </a:ext>
            </a:extLst>
          </p:cNvPr>
          <p:cNvGrpSpPr>
            <a:grpSpLocks noChangeAspect="1"/>
          </p:cNvGrpSpPr>
          <p:nvPr/>
        </p:nvGrpSpPr>
        <p:grpSpPr>
          <a:xfrm>
            <a:off x="5382262" y="2175332"/>
            <a:ext cx="862442" cy="864000"/>
            <a:chOff x="720000" y="3967955"/>
            <a:chExt cx="210010" cy="210389"/>
          </a:xfrm>
        </p:grpSpPr>
        <p:sp>
          <p:nvSpPr>
            <p:cNvPr id="195" name="Freeform 2">
              <a:extLst>
                <a:ext uri="{FF2B5EF4-FFF2-40B4-BE49-F238E27FC236}">
                  <a16:creationId xmlns:a16="http://schemas.microsoft.com/office/drawing/2014/main" id="{143CEE82-2FDA-4D45-BAD5-20F3686BA6E6}"/>
                </a:ext>
              </a:extLst>
            </p:cNvPr>
            <p:cNvSpPr>
              <a:spLocks noChangeArrowheads="1"/>
            </p:cNvSpPr>
            <p:nvPr/>
          </p:nvSpPr>
          <p:spPr bwMode="auto">
            <a:xfrm>
              <a:off x="720000" y="3967955"/>
              <a:ext cx="66821" cy="66821"/>
            </a:xfrm>
            <a:custGeom>
              <a:avLst/>
              <a:gdLst>
                <a:gd name="T0" fmla="*/ 1851 w 1852"/>
                <a:gd name="T1" fmla="*/ 0 h 1853"/>
                <a:gd name="T2" fmla="*/ 521 w 1852"/>
                <a:gd name="T3" fmla="*/ 1852 h 1853"/>
                <a:gd name="T4" fmla="*/ 0 w 1852"/>
                <a:gd name="T5" fmla="*/ 1324 h 1853"/>
              </a:gdLst>
              <a:ahLst/>
              <a:cxnLst>
                <a:cxn ang="0">
                  <a:pos x="T0" y="T1"/>
                </a:cxn>
                <a:cxn ang="0">
                  <a:pos x="T2" y="T3"/>
                </a:cxn>
                <a:cxn ang="0">
                  <a:pos x="T4" y="T5"/>
                </a:cxn>
              </a:cxnLst>
              <a:rect l="0" t="0" r="r" b="b"/>
              <a:pathLst>
                <a:path w="1852" h="1853">
                  <a:moveTo>
                    <a:pt x="1851" y="0"/>
                  </a:moveTo>
                  <a:lnTo>
                    <a:pt x="521" y="1852"/>
                  </a:lnTo>
                  <a:lnTo>
                    <a:pt x="0" y="1324"/>
                  </a:ln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grpSp>
          <p:nvGrpSpPr>
            <p:cNvPr id="196" name="Gruppierung 873">
              <a:extLst>
                <a:ext uri="{FF2B5EF4-FFF2-40B4-BE49-F238E27FC236}">
                  <a16:creationId xmlns:a16="http://schemas.microsoft.com/office/drawing/2014/main" id="{6C00D746-47BE-4B37-A920-185A0C5756E1}"/>
                </a:ext>
              </a:extLst>
            </p:cNvPr>
            <p:cNvGrpSpPr/>
            <p:nvPr/>
          </p:nvGrpSpPr>
          <p:grpSpPr>
            <a:xfrm>
              <a:off x="862870" y="3967955"/>
              <a:ext cx="67140" cy="66821"/>
              <a:chOff x="90488" y="16130588"/>
              <a:chExt cx="669925" cy="666750"/>
            </a:xfrm>
          </p:grpSpPr>
          <p:sp>
            <p:nvSpPr>
              <p:cNvPr id="198" name="Line 3">
                <a:extLst>
                  <a:ext uri="{FF2B5EF4-FFF2-40B4-BE49-F238E27FC236}">
                    <a16:creationId xmlns:a16="http://schemas.microsoft.com/office/drawing/2014/main" id="{4A6C73A2-1430-497A-87B6-41DD08B17FA9}"/>
                  </a:ext>
                </a:extLst>
              </p:cNvPr>
              <p:cNvSpPr>
                <a:spLocks noChangeShapeType="1"/>
              </p:cNvSpPr>
              <p:nvPr/>
            </p:nvSpPr>
            <p:spPr bwMode="auto">
              <a:xfrm>
                <a:off x="92075" y="16130588"/>
                <a:ext cx="666750" cy="66675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199" name="Line 4">
                <a:extLst>
                  <a:ext uri="{FF2B5EF4-FFF2-40B4-BE49-F238E27FC236}">
                    <a16:creationId xmlns:a16="http://schemas.microsoft.com/office/drawing/2014/main" id="{9A74D944-FBBE-4B20-AEC1-725732BDA5B1}"/>
                  </a:ext>
                </a:extLst>
              </p:cNvPr>
              <p:cNvSpPr>
                <a:spLocks noChangeShapeType="1"/>
              </p:cNvSpPr>
              <p:nvPr/>
            </p:nvSpPr>
            <p:spPr bwMode="auto">
              <a:xfrm flipH="1">
                <a:off x="90488" y="16130588"/>
                <a:ext cx="669925" cy="666750"/>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grpSp>
        <p:sp>
          <p:nvSpPr>
            <p:cNvPr id="197" name="Freeform 58">
              <a:extLst>
                <a:ext uri="{FF2B5EF4-FFF2-40B4-BE49-F238E27FC236}">
                  <a16:creationId xmlns:a16="http://schemas.microsoft.com/office/drawing/2014/main" id="{5C426870-FB5C-443E-9128-01D0EFC15CCC}"/>
                </a:ext>
              </a:extLst>
            </p:cNvPr>
            <p:cNvSpPr>
              <a:spLocks noChangeAspect="1" noChangeArrowheads="1"/>
            </p:cNvSpPr>
            <p:nvPr/>
          </p:nvSpPr>
          <p:spPr bwMode="auto">
            <a:xfrm>
              <a:off x="762738" y="4016321"/>
              <a:ext cx="127066" cy="162023"/>
            </a:xfrm>
            <a:custGeom>
              <a:avLst/>
              <a:gdLst>
                <a:gd name="T0" fmla="*/ 1316 w 3612"/>
                <a:gd name="T1" fmla="*/ 394 h 4478"/>
                <a:gd name="T2" fmla="*/ 1316 w 3612"/>
                <a:gd name="T3" fmla="*/ 394 h 4478"/>
                <a:gd name="T4" fmla="*/ 1711 w 3612"/>
                <a:gd name="T5" fmla="*/ 0 h 4478"/>
                <a:gd name="T6" fmla="*/ 2105 w 3612"/>
                <a:gd name="T7" fmla="*/ 394 h 4478"/>
                <a:gd name="T8" fmla="*/ 2105 w 3612"/>
                <a:gd name="T9" fmla="*/ 1978 h 4478"/>
                <a:gd name="T10" fmla="*/ 3288 w 3612"/>
                <a:gd name="T11" fmla="*/ 2372 h 4478"/>
                <a:gd name="T12" fmla="*/ 3555 w 3612"/>
                <a:gd name="T13" fmla="*/ 3027 h 4478"/>
                <a:gd name="T14" fmla="*/ 3288 w 3612"/>
                <a:gd name="T15" fmla="*/ 4477 h 4478"/>
                <a:gd name="T16" fmla="*/ 1183 w 3612"/>
                <a:gd name="T17" fmla="*/ 4477 h 4478"/>
                <a:gd name="T18" fmla="*/ 134 w 3612"/>
                <a:gd name="T19" fmla="*/ 2893 h 4478"/>
                <a:gd name="T20" fmla="*/ 260 w 3612"/>
                <a:gd name="T21" fmla="*/ 2372 h 4478"/>
                <a:gd name="T22" fmla="*/ 1316 w 3612"/>
                <a:gd name="T23" fmla="*/ 3288 h 4478"/>
                <a:gd name="T24" fmla="*/ 1316 w 3612"/>
                <a:gd name="T25" fmla="*/ 394 h 4478"/>
                <a:gd name="connsiteX0" fmla="*/ 3501 w 9752"/>
                <a:gd name="connsiteY0" fmla="*/ 880 h 10272"/>
                <a:gd name="connsiteX1" fmla="*/ 3501 w 9752"/>
                <a:gd name="connsiteY1" fmla="*/ 880 h 10272"/>
                <a:gd name="connsiteX2" fmla="*/ 4595 w 9752"/>
                <a:gd name="connsiteY2" fmla="*/ 0 h 10272"/>
                <a:gd name="connsiteX3" fmla="*/ 5686 w 9752"/>
                <a:gd name="connsiteY3" fmla="*/ 880 h 10272"/>
                <a:gd name="connsiteX4" fmla="*/ 5686 w 9752"/>
                <a:gd name="connsiteY4" fmla="*/ 4417 h 10272"/>
                <a:gd name="connsiteX5" fmla="*/ 8961 w 9752"/>
                <a:gd name="connsiteY5" fmla="*/ 5297 h 10272"/>
                <a:gd name="connsiteX6" fmla="*/ 9700 w 9752"/>
                <a:gd name="connsiteY6" fmla="*/ 6760 h 10272"/>
                <a:gd name="connsiteX7" fmla="*/ 8961 w 9752"/>
                <a:gd name="connsiteY7" fmla="*/ 10034 h 10272"/>
                <a:gd name="connsiteX8" fmla="*/ 3133 w 9752"/>
                <a:gd name="connsiteY8" fmla="*/ 9998 h 10272"/>
                <a:gd name="connsiteX9" fmla="*/ 229 w 9752"/>
                <a:gd name="connsiteY9" fmla="*/ 6460 h 10272"/>
                <a:gd name="connsiteX10" fmla="*/ 578 w 9752"/>
                <a:gd name="connsiteY10" fmla="*/ 5297 h 10272"/>
                <a:gd name="connsiteX11" fmla="*/ 3501 w 9752"/>
                <a:gd name="connsiteY11" fmla="*/ 7343 h 10272"/>
                <a:gd name="connsiteX12" fmla="*/ 3501 w 9752"/>
                <a:gd name="connsiteY12" fmla="*/ 880 h 10272"/>
                <a:gd name="connsiteX0" fmla="*/ 3590 w 10000"/>
                <a:gd name="connsiteY0" fmla="*/ 857 h 9768"/>
                <a:gd name="connsiteX1" fmla="*/ 3590 w 10000"/>
                <a:gd name="connsiteY1" fmla="*/ 857 h 9768"/>
                <a:gd name="connsiteX2" fmla="*/ 4712 w 10000"/>
                <a:gd name="connsiteY2" fmla="*/ 0 h 9768"/>
                <a:gd name="connsiteX3" fmla="*/ 5831 w 10000"/>
                <a:gd name="connsiteY3" fmla="*/ 857 h 9768"/>
                <a:gd name="connsiteX4" fmla="*/ 5831 w 10000"/>
                <a:gd name="connsiteY4" fmla="*/ 4300 h 9768"/>
                <a:gd name="connsiteX5" fmla="*/ 9189 w 10000"/>
                <a:gd name="connsiteY5" fmla="*/ 5157 h 9768"/>
                <a:gd name="connsiteX6" fmla="*/ 9947 w 10000"/>
                <a:gd name="connsiteY6" fmla="*/ 6581 h 9768"/>
                <a:gd name="connsiteX7" fmla="*/ 9189 w 10000"/>
                <a:gd name="connsiteY7" fmla="*/ 9768 h 9768"/>
                <a:gd name="connsiteX8" fmla="*/ 3213 w 10000"/>
                <a:gd name="connsiteY8" fmla="*/ 9733 h 9768"/>
                <a:gd name="connsiteX9" fmla="*/ 235 w 10000"/>
                <a:gd name="connsiteY9" fmla="*/ 6289 h 9768"/>
                <a:gd name="connsiteX10" fmla="*/ 593 w 10000"/>
                <a:gd name="connsiteY10" fmla="*/ 5157 h 9768"/>
                <a:gd name="connsiteX11" fmla="*/ 3590 w 10000"/>
                <a:gd name="connsiteY11" fmla="*/ 7149 h 9768"/>
                <a:gd name="connsiteX12" fmla="*/ 3590 w 10000"/>
                <a:gd name="connsiteY12" fmla="*/ 857 h 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768">
                  <a:moveTo>
                    <a:pt x="3590" y="857"/>
                  </a:moveTo>
                  <a:lnTo>
                    <a:pt x="3590" y="857"/>
                  </a:lnTo>
                  <a:cubicBezTo>
                    <a:pt x="3590" y="398"/>
                    <a:pt x="4090" y="0"/>
                    <a:pt x="4712" y="0"/>
                  </a:cubicBezTo>
                  <a:cubicBezTo>
                    <a:pt x="5331" y="0"/>
                    <a:pt x="5831" y="383"/>
                    <a:pt x="5831" y="857"/>
                  </a:cubicBezTo>
                  <a:lnTo>
                    <a:pt x="5831" y="4300"/>
                  </a:lnTo>
                  <a:lnTo>
                    <a:pt x="9189" y="5157"/>
                  </a:lnTo>
                  <a:cubicBezTo>
                    <a:pt x="9927" y="5342"/>
                    <a:pt x="10106" y="6000"/>
                    <a:pt x="9947" y="6581"/>
                  </a:cubicBezTo>
                  <a:cubicBezTo>
                    <a:pt x="9189" y="9733"/>
                    <a:pt x="9189" y="9768"/>
                    <a:pt x="9189" y="9768"/>
                  </a:cubicBezTo>
                  <a:lnTo>
                    <a:pt x="3213" y="9733"/>
                  </a:lnTo>
                  <a:cubicBezTo>
                    <a:pt x="1832" y="8924"/>
                    <a:pt x="235" y="6289"/>
                    <a:pt x="235" y="6289"/>
                  </a:cubicBezTo>
                  <a:cubicBezTo>
                    <a:pt x="-106" y="5892"/>
                    <a:pt x="-146" y="5157"/>
                    <a:pt x="593" y="5157"/>
                  </a:cubicBezTo>
                  <a:cubicBezTo>
                    <a:pt x="1354" y="5157"/>
                    <a:pt x="2092" y="5387"/>
                    <a:pt x="3590" y="7149"/>
                  </a:cubicBezTo>
                  <a:lnTo>
                    <a:pt x="3590" y="857"/>
                  </a:ln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de-DE" sz="1252">
                <a:ea typeface="Arial" charset="0"/>
                <a:cs typeface="Arial" charset="0"/>
              </a:endParaRPr>
            </a:p>
          </p:txBody>
        </p:sp>
      </p:grpSp>
      <p:grpSp>
        <p:nvGrpSpPr>
          <p:cNvPr id="200" name="Gruppierung 180">
            <a:extLst>
              <a:ext uri="{FF2B5EF4-FFF2-40B4-BE49-F238E27FC236}">
                <a16:creationId xmlns:a16="http://schemas.microsoft.com/office/drawing/2014/main" id="{268165DB-32B1-49E8-9A7F-EFF8B4DBD9C2}"/>
              </a:ext>
            </a:extLst>
          </p:cNvPr>
          <p:cNvGrpSpPr>
            <a:grpSpLocks noChangeAspect="1"/>
          </p:cNvGrpSpPr>
          <p:nvPr/>
        </p:nvGrpSpPr>
        <p:grpSpPr>
          <a:xfrm>
            <a:off x="7590210" y="2175332"/>
            <a:ext cx="934808" cy="864000"/>
            <a:chOff x="21185188" y="19027775"/>
            <a:chExt cx="2179637" cy="2014538"/>
          </a:xfrm>
        </p:grpSpPr>
        <p:sp>
          <p:nvSpPr>
            <p:cNvPr id="201" name="Freeform 162">
              <a:extLst>
                <a:ext uri="{FF2B5EF4-FFF2-40B4-BE49-F238E27FC236}">
                  <a16:creationId xmlns:a16="http://schemas.microsoft.com/office/drawing/2014/main" id="{2CFFBDB6-C8D1-4F25-A1E4-AFC1E0B84FD0}"/>
                </a:ext>
              </a:extLst>
            </p:cNvPr>
            <p:cNvSpPr>
              <a:spLocks noChangeArrowheads="1"/>
            </p:cNvSpPr>
            <p:nvPr/>
          </p:nvSpPr>
          <p:spPr bwMode="auto">
            <a:xfrm>
              <a:off x="21185188" y="20094575"/>
              <a:ext cx="947737" cy="947738"/>
            </a:xfrm>
            <a:custGeom>
              <a:avLst/>
              <a:gdLst>
                <a:gd name="T0" fmla="*/ 2633 w 2634"/>
                <a:gd name="T1" fmla="*/ 1316 h 2634"/>
                <a:gd name="T2" fmla="*/ 2633 w 2634"/>
                <a:gd name="T3" fmla="*/ 1316 h 2634"/>
                <a:gd name="T4" fmla="*/ 1317 w 2634"/>
                <a:gd name="T5" fmla="*/ 2633 h 2634"/>
                <a:gd name="T6" fmla="*/ 0 w 2634"/>
                <a:gd name="T7" fmla="*/ 1316 h 2634"/>
                <a:gd name="T8" fmla="*/ 1317 w 2634"/>
                <a:gd name="T9" fmla="*/ 0 h 2634"/>
                <a:gd name="T10" fmla="*/ 2633 w 2634"/>
                <a:gd name="T11" fmla="*/ 1316 h 2634"/>
              </a:gdLst>
              <a:ahLst/>
              <a:cxnLst>
                <a:cxn ang="0">
                  <a:pos x="T0" y="T1"/>
                </a:cxn>
                <a:cxn ang="0">
                  <a:pos x="T2" y="T3"/>
                </a:cxn>
                <a:cxn ang="0">
                  <a:pos x="T4" y="T5"/>
                </a:cxn>
                <a:cxn ang="0">
                  <a:pos x="T6" y="T7"/>
                </a:cxn>
                <a:cxn ang="0">
                  <a:pos x="T8" y="T9"/>
                </a:cxn>
                <a:cxn ang="0">
                  <a:pos x="T10" y="T11"/>
                </a:cxn>
              </a:cxnLst>
              <a:rect l="0" t="0" r="r" b="b"/>
              <a:pathLst>
                <a:path w="2634" h="2634">
                  <a:moveTo>
                    <a:pt x="2633" y="1316"/>
                  </a:moveTo>
                  <a:lnTo>
                    <a:pt x="2633" y="1316"/>
                  </a:lnTo>
                  <a:cubicBezTo>
                    <a:pt x="2633" y="2041"/>
                    <a:pt x="2042" y="2633"/>
                    <a:pt x="1317" y="2633"/>
                  </a:cubicBezTo>
                  <a:cubicBezTo>
                    <a:pt x="591" y="2633"/>
                    <a:pt x="0" y="2041"/>
                    <a:pt x="0" y="1316"/>
                  </a:cubicBezTo>
                  <a:cubicBezTo>
                    <a:pt x="0" y="591"/>
                    <a:pt x="591" y="0"/>
                    <a:pt x="1317" y="0"/>
                  </a:cubicBezTo>
                  <a:cubicBezTo>
                    <a:pt x="2042" y="0"/>
                    <a:pt x="2633" y="591"/>
                    <a:pt x="2633" y="1316"/>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de-DE" sz="1252">
                <a:ea typeface="Arial" charset="0"/>
                <a:cs typeface="Arial" charset="0"/>
              </a:endParaRPr>
            </a:p>
          </p:txBody>
        </p:sp>
        <p:sp>
          <p:nvSpPr>
            <p:cNvPr id="202" name="Freeform 163">
              <a:extLst>
                <a:ext uri="{FF2B5EF4-FFF2-40B4-BE49-F238E27FC236}">
                  <a16:creationId xmlns:a16="http://schemas.microsoft.com/office/drawing/2014/main" id="{1C8427A4-9BD0-4DF2-BD99-1E1EB0BA9952}"/>
                </a:ext>
              </a:extLst>
            </p:cNvPr>
            <p:cNvSpPr>
              <a:spLocks noChangeArrowheads="1"/>
            </p:cNvSpPr>
            <p:nvPr/>
          </p:nvSpPr>
          <p:spPr bwMode="auto">
            <a:xfrm>
              <a:off x="21280438" y="19027775"/>
              <a:ext cx="852487" cy="1257300"/>
            </a:xfrm>
            <a:custGeom>
              <a:avLst/>
              <a:gdLst>
                <a:gd name="T0" fmla="*/ 2365 w 2366"/>
                <a:gd name="T1" fmla="*/ 1253 h 3493"/>
                <a:gd name="T2" fmla="*/ 2365 w 2366"/>
                <a:gd name="T3" fmla="*/ 1253 h 3493"/>
                <a:gd name="T4" fmla="*/ 2365 w 2366"/>
                <a:gd name="T5" fmla="*/ 197 h 3493"/>
                <a:gd name="T6" fmla="*/ 1577 w 2366"/>
                <a:gd name="T7" fmla="*/ 197 h 3493"/>
                <a:gd name="T8" fmla="*/ 1182 w 2366"/>
                <a:gd name="T9" fmla="*/ 1253 h 3493"/>
                <a:gd name="T10" fmla="*/ 788 w 2366"/>
                <a:gd name="T11" fmla="*/ 1647 h 3493"/>
                <a:gd name="T12" fmla="*/ 0 w 2366"/>
                <a:gd name="T13" fmla="*/ 3492 h 3493"/>
              </a:gdLst>
              <a:ahLst/>
              <a:cxnLst>
                <a:cxn ang="0">
                  <a:pos x="T0" y="T1"/>
                </a:cxn>
                <a:cxn ang="0">
                  <a:pos x="T2" y="T3"/>
                </a:cxn>
                <a:cxn ang="0">
                  <a:pos x="T4" y="T5"/>
                </a:cxn>
                <a:cxn ang="0">
                  <a:pos x="T6" y="T7"/>
                </a:cxn>
                <a:cxn ang="0">
                  <a:pos x="T8" y="T9"/>
                </a:cxn>
                <a:cxn ang="0">
                  <a:pos x="T10" y="T11"/>
                </a:cxn>
                <a:cxn ang="0">
                  <a:pos x="T12" y="T13"/>
                </a:cxn>
              </a:cxnLst>
              <a:rect l="0" t="0" r="r" b="b"/>
              <a:pathLst>
                <a:path w="2366" h="3493">
                  <a:moveTo>
                    <a:pt x="2365" y="1253"/>
                  </a:moveTo>
                  <a:lnTo>
                    <a:pt x="2365" y="1253"/>
                  </a:lnTo>
                  <a:cubicBezTo>
                    <a:pt x="2365" y="197"/>
                    <a:pt x="2365" y="197"/>
                    <a:pt x="2365" y="197"/>
                  </a:cubicBezTo>
                  <a:cubicBezTo>
                    <a:pt x="2168" y="0"/>
                    <a:pt x="1774" y="0"/>
                    <a:pt x="1577" y="197"/>
                  </a:cubicBezTo>
                  <a:cubicBezTo>
                    <a:pt x="1182" y="1253"/>
                    <a:pt x="1182" y="1253"/>
                    <a:pt x="1182" y="1253"/>
                  </a:cubicBezTo>
                  <a:cubicBezTo>
                    <a:pt x="788" y="1647"/>
                    <a:pt x="788" y="1647"/>
                    <a:pt x="788" y="1647"/>
                  </a:cubicBezTo>
                  <a:cubicBezTo>
                    <a:pt x="0" y="3492"/>
                    <a:pt x="0" y="3492"/>
                    <a:pt x="0" y="3492"/>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03" name="Freeform 164">
              <a:extLst>
                <a:ext uri="{FF2B5EF4-FFF2-40B4-BE49-F238E27FC236}">
                  <a16:creationId xmlns:a16="http://schemas.microsoft.com/office/drawing/2014/main" id="{E792CBB3-B2F6-4D2C-959D-BF39483E5E39}"/>
                </a:ext>
              </a:extLst>
            </p:cNvPr>
            <p:cNvSpPr>
              <a:spLocks noChangeArrowheads="1"/>
            </p:cNvSpPr>
            <p:nvPr/>
          </p:nvSpPr>
          <p:spPr bwMode="auto">
            <a:xfrm>
              <a:off x="22417088" y="20094575"/>
              <a:ext cx="947737" cy="947738"/>
            </a:xfrm>
            <a:custGeom>
              <a:avLst/>
              <a:gdLst>
                <a:gd name="T0" fmla="*/ 0 w 2634"/>
                <a:gd name="T1" fmla="*/ 1316 h 2634"/>
                <a:gd name="T2" fmla="*/ 0 w 2634"/>
                <a:gd name="T3" fmla="*/ 1316 h 2634"/>
                <a:gd name="T4" fmla="*/ 1316 w 2634"/>
                <a:gd name="T5" fmla="*/ 2633 h 2634"/>
                <a:gd name="T6" fmla="*/ 2633 w 2634"/>
                <a:gd name="T7" fmla="*/ 1316 h 2634"/>
                <a:gd name="T8" fmla="*/ 1316 w 2634"/>
                <a:gd name="T9" fmla="*/ 0 h 2634"/>
                <a:gd name="T10" fmla="*/ 0 w 2634"/>
                <a:gd name="T11" fmla="*/ 1316 h 2634"/>
              </a:gdLst>
              <a:ahLst/>
              <a:cxnLst>
                <a:cxn ang="0">
                  <a:pos x="T0" y="T1"/>
                </a:cxn>
                <a:cxn ang="0">
                  <a:pos x="T2" y="T3"/>
                </a:cxn>
                <a:cxn ang="0">
                  <a:pos x="T4" y="T5"/>
                </a:cxn>
                <a:cxn ang="0">
                  <a:pos x="T6" y="T7"/>
                </a:cxn>
                <a:cxn ang="0">
                  <a:pos x="T8" y="T9"/>
                </a:cxn>
                <a:cxn ang="0">
                  <a:pos x="T10" y="T11"/>
                </a:cxn>
              </a:cxnLst>
              <a:rect l="0" t="0" r="r" b="b"/>
              <a:pathLst>
                <a:path w="2634" h="2634">
                  <a:moveTo>
                    <a:pt x="0" y="1316"/>
                  </a:moveTo>
                  <a:lnTo>
                    <a:pt x="0" y="1316"/>
                  </a:lnTo>
                  <a:cubicBezTo>
                    <a:pt x="0" y="2041"/>
                    <a:pt x="591" y="2633"/>
                    <a:pt x="1316" y="2633"/>
                  </a:cubicBezTo>
                  <a:cubicBezTo>
                    <a:pt x="2041" y="2633"/>
                    <a:pt x="2633" y="2041"/>
                    <a:pt x="2633" y="1316"/>
                  </a:cubicBezTo>
                  <a:cubicBezTo>
                    <a:pt x="2633" y="591"/>
                    <a:pt x="2041" y="0"/>
                    <a:pt x="1316" y="0"/>
                  </a:cubicBezTo>
                  <a:cubicBezTo>
                    <a:pt x="591" y="0"/>
                    <a:pt x="0" y="591"/>
                    <a:pt x="0" y="1316"/>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de-DE" sz="1252">
                <a:ea typeface="Arial" charset="0"/>
                <a:cs typeface="Arial" charset="0"/>
              </a:endParaRPr>
            </a:p>
          </p:txBody>
        </p:sp>
        <p:sp>
          <p:nvSpPr>
            <p:cNvPr id="204" name="Freeform 165">
              <a:extLst>
                <a:ext uri="{FF2B5EF4-FFF2-40B4-BE49-F238E27FC236}">
                  <a16:creationId xmlns:a16="http://schemas.microsoft.com/office/drawing/2014/main" id="{25F8D959-5627-4775-BCF2-53593B9D211E}"/>
                </a:ext>
              </a:extLst>
            </p:cNvPr>
            <p:cNvSpPr>
              <a:spLocks noChangeArrowheads="1"/>
            </p:cNvSpPr>
            <p:nvPr/>
          </p:nvSpPr>
          <p:spPr bwMode="auto">
            <a:xfrm>
              <a:off x="22417088" y="19034125"/>
              <a:ext cx="854075" cy="1249363"/>
            </a:xfrm>
            <a:custGeom>
              <a:avLst/>
              <a:gdLst>
                <a:gd name="T0" fmla="*/ 0 w 2373"/>
                <a:gd name="T1" fmla="*/ 1232 h 3472"/>
                <a:gd name="T2" fmla="*/ 0 w 2373"/>
                <a:gd name="T3" fmla="*/ 1232 h 3472"/>
                <a:gd name="T4" fmla="*/ 0 w 2373"/>
                <a:gd name="T5" fmla="*/ 197 h 3472"/>
                <a:gd name="T6" fmla="*/ 788 w 2373"/>
                <a:gd name="T7" fmla="*/ 197 h 3472"/>
                <a:gd name="T8" fmla="*/ 1182 w 2373"/>
                <a:gd name="T9" fmla="*/ 1232 h 3472"/>
                <a:gd name="T10" fmla="*/ 1577 w 2373"/>
                <a:gd name="T11" fmla="*/ 1626 h 3472"/>
                <a:gd name="T12" fmla="*/ 2372 w 2373"/>
                <a:gd name="T13" fmla="*/ 3471 h 3472"/>
              </a:gdLst>
              <a:ahLst/>
              <a:cxnLst>
                <a:cxn ang="0">
                  <a:pos x="T0" y="T1"/>
                </a:cxn>
                <a:cxn ang="0">
                  <a:pos x="T2" y="T3"/>
                </a:cxn>
                <a:cxn ang="0">
                  <a:pos x="T4" y="T5"/>
                </a:cxn>
                <a:cxn ang="0">
                  <a:pos x="T6" y="T7"/>
                </a:cxn>
                <a:cxn ang="0">
                  <a:pos x="T8" y="T9"/>
                </a:cxn>
                <a:cxn ang="0">
                  <a:pos x="T10" y="T11"/>
                </a:cxn>
                <a:cxn ang="0">
                  <a:pos x="T12" y="T13"/>
                </a:cxn>
              </a:cxnLst>
              <a:rect l="0" t="0" r="r" b="b"/>
              <a:pathLst>
                <a:path w="2373" h="3472">
                  <a:moveTo>
                    <a:pt x="0" y="1232"/>
                  </a:moveTo>
                  <a:lnTo>
                    <a:pt x="0" y="1232"/>
                  </a:lnTo>
                  <a:cubicBezTo>
                    <a:pt x="0" y="197"/>
                    <a:pt x="0" y="197"/>
                    <a:pt x="0" y="197"/>
                  </a:cubicBezTo>
                  <a:cubicBezTo>
                    <a:pt x="197" y="0"/>
                    <a:pt x="591" y="0"/>
                    <a:pt x="788" y="197"/>
                  </a:cubicBezTo>
                  <a:cubicBezTo>
                    <a:pt x="1182" y="1232"/>
                    <a:pt x="1182" y="1232"/>
                    <a:pt x="1182" y="1232"/>
                  </a:cubicBezTo>
                  <a:cubicBezTo>
                    <a:pt x="1577" y="1626"/>
                    <a:pt x="1577" y="1626"/>
                    <a:pt x="1577" y="1626"/>
                  </a:cubicBezTo>
                  <a:cubicBezTo>
                    <a:pt x="2372" y="3471"/>
                    <a:pt x="2372" y="3471"/>
                    <a:pt x="2372" y="3471"/>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06" name="Freeform 166">
              <a:extLst>
                <a:ext uri="{FF2B5EF4-FFF2-40B4-BE49-F238E27FC236}">
                  <a16:creationId xmlns:a16="http://schemas.microsoft.com/office/drawing/2014/main" id="{6E1AAA0D-C091-4872-8B05-3B633E696BE9}"/>
                </a:ext>
              </a:extLst>
            </p:cNvPr>
            <p:cNvSpPr>
              <a:spLocks noChangeArrowheads="1"/>
            </p:cNvSpPr>
            <p:nvPr/>
          </p:nvSpPr>
          <p:spPr bwMode="auto">
            <a:xfrm>
              <a:off x="21896388" y="19667538"/>
              <a:ext cx="758825" cy="187325"/>
            </a:xfrm>
            <a:custGeom>
              <a:avLst/>
              <a:gdLst>
                <a:gd name="T0" fmla="*/ 0 w 2106"/>
                <a:gd name="T1" fmla="*/ 521 h 522"/>
                <a:gd name="T2" fmla="*/ 0 w 2106"/>
                <a:gd name="T3" fmla="*/ 521 h 522"/>
                <a:gd name="T4" fmla="*/ 1049 w 2106"/>
                <a:gd name="T5" fmla="*/ 0 h 522"/>
                <a:gd name="T6" fmla="*/ 2105 w 2106"/>
                <a:gd name="T7" fmla="*/ 521 h 522"/>
              </a:gdLst>
              <a:ahLst/>
              <a:cxnLst>
                <a:cxn ang="0">
                  <a:pos x="T0" y="T1"/>
                </a:cxn>
                <a:cxn ang="0">
                  <a:pos x="T2" y="T3"/>
                </a:cxn>
                <a:cxn ang="0">
                  <a:pos x="T4" y="T5"/>
                </a:cxn>
                <a:cxn ang="0">
                  <a:pos x="T6" y="T7"/>
                </a:cxn>
              </a:cxnLst>
              <a:rect l="0" t="0" r="r" b="b"/>
              <a:pathLst>
                <a:path w="2106" h="522">
                  <a:moveTo>
                    <a:pt x="0" y="521"/>
                  </a:moveTo>
                  <a:lnTo>
                    <a:pt x="0" y="521"/>
                  </a:lnTo>
                  <a:cubicBezTo>
                    <a:pt x="0" y="232"/>
                    <a:pt x="472" y="0"/>
                    <a:pt x="1049" y="0"/>
                  </a:cubicBezTo>
                  <a:cubicBezTo>
                    <a:pt x="1634" y="0"/>
                    <a:pt x="2105" y="232"/>
                    <a:pt x="2105" y="521"/>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07" name="Line 167">
              <a:extLst>
                <a:ext uri="{FF2B5EF4-FFF2-40B4-BE49-F238E27FC236}">
                  <a16:creationId xmlns:a16="http://schemas.microsoft.com/office/drawing/2014/main" id="{A605B1C7-3CA0-4003-AD03-2C94F324ED06}"/>
                </a:ext>
              </a:extLst>
            </p:cNvPr>
            <p:cNvSpPr>
              <a:spLocks noChangeShapeType="1"/>
            </p:cNvSpPr>
            <p:nvPr/>
          </p:nvSpPr>
          <p:spPr bwMode="auto">
            <a:xfrm flipV="1">
              <a:off x="22132925" y="19678650"/>
              <a:ext cx="1588" cy="890588"/>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08" name="Line 168">
              <a:extLst>
                <a:ext uri="{FF2B5EF4-FFF2-40B4-BE49-F238E27FC236}">
                  <a16:creationId xmlns:a16="http://schemas.microsoft.com/office/drawing/2014/main" id="{9CBCFF0C-A0BA-4E30-9A11-D394157E9338}"/>
                </a:ext>
              </a:extLst>
            </p:cNvPr>
            <p:cNvSpPr>
              <a:spLocks noChangeShapeType="1"/>
            </p:cNvSpPr>
            <p:nvPr/>
          </p:nvSpPr>
          <p:spPr bwMode="auto">
            <a:xfrm flipV="1">
              <a:off x="22417088" y="19678650"/>
              <a:ext cx="1587" cy="890588"/>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09" name="Freeform 169">
              <a:extLst>
                <a:ext uri="{FF2B5EF4-FFF2-40B4-BE49-F238E27FC236}">
                  <a16:creationId xmlns:a16="http://schemas.microsoft.com/office/drawing/2014/main" id="{08B7F3C4-B026-44F3-ADD6-3C32D8C0B7F9}"/>
                </a:ext>
              </a:extLst>
            </p:cNvPr>
            <p:cNvSpPr>
              <a:spLocks noChangeArrowheads="1"/>
            </p:cNvSpPr>
            <p:nvPr/>
          </p:nvSpPr>
          <p:spPr bwMode="auto">
            <a:xfrm>
              <a:off x="21374100" y="20283488"/>
              <a:ext cx="284163" cy="284162"/>
            </a:xfrm>
            <a:custGeom>
              <a:avLst/>
              <a:gdLst>
                <a:gd name="T0" fmla="*/ 0 w 790"/>
                <a:gd name="T1" fmla="*/ 788 h 789"/>
                <a:gd name="T2" fmla="*/ 0 w 790"/>
                <a:gd name="T3" fmla="*/ 788 h 789"/>
                <a:gd name="T4" fmla="*/ 789 w 790"/>
                <a:gd name="T5" fmla="*/ 0 h 789"/>
              </a:gdLst>
              <a:ahLst/>
              <a:cxnLst>
                <a:cxn ang="0">
                  <a:pos x="T0" y="T1"/>
                </a:cxn>
                <a:cxn ang="0">
                  <a:pos x="T2" y="T3"/>
                </a:cxn>
                <a:cxn ang="0">
                  <a:pos x="T4" y="T5"/>
                </a:cxn>
              </a:cxnLst>
              <a:rect l="0" t="0" r="r" b="b"/>
              <a:pathLst>
                <a:path w="790" h="789">
                  <a:moveTo>
                    <a:pt x="0" y="788"/>
                  </a:moveTo>
                  <a:lnTo>
                    <a:pt x="0" y="788"/>
                  </a:lnTo>
                  <a:cubicBezTo>
                    <a:pt x="0" y="352"/>
                    <a:pt x="352" y="0"/>
                    <a:pt x="789" y="0"/>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10" name="Freeform 170">
              <a:extLst>
                <a:ext uri="{FF2B5EF4-FFF2-40B4-BE49-F238E27FC236}">
                  <a16:creationId xmlns:a16="http://schemas.microsoft.com/office/drawing/2014/main" id="{08F67247-1770-49C4-8B74-2EE15231E9C6}"/>
                </a:ext>
              </a:extLst>
            </p:cNvPr>
            <p:cNvSpPr>
              <a:spLocks noChangeArrowheads="1"/>
            </p:cNvSpPr>
            <p:nvPr/>
          </p:nvSpPr>
          <p:spPr bwMode="auto">
            <a:xfrm>
              <a:off x="22606000" y="20283488"/>
              <a:ext cx="284163" cy="284162"/>
            </a:xfrm>
            <a:custGeom>
              <a:avLst/>
              <a:gdLst>
                <a:gd name="T0" fmla="*/ 0 w 789"/>
                <a:gd name="T1" fmla="*/ 788 h 789"/>
                <a:gd name="T2" fmla="*/ 0 w 789"/>
                <a:gd name="T3" fmla="*/ 788 h 789"/>
                <a:gd name="T4" fmla="*/ 788 w 789"/>
                <a:gd name="T5" fmla="*/ 0 h 789"/>
              </a:gdLst>
              <a:ahLst/>
              <a:cxnLst>
                <a:cxn ang="0">
                  <a:pos x="T0" y="T1"/>
                </a:cxn>
                <a:cxn ang="0">
                  <a:pos x="T2" y="T3"/>
                </a:cxn>
                <a:cxn ang="0">
                  <a:pos x="T4" y="T5"/>
                </a:cxn>
              </a:cxnLst>
              <a:rect l="0" t="0" r="r" b="b"/>
              <a:pathLst>
                <a:path w="789" h="789">
                  <a:moveTo>
                    <a:pt x="0" y="788"/>
                  </a:moveTo>
                  <a:lnTo>
                    <a:pt x="0" y="788"/>
                  </a:lnTo>
                  <a:cubicBezTo>
                    <a:pt x="0" y="352"/>
                    <a:pt x="352" y="0"/>
                    <a:pt x="788" y="0"/>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grpSp>
      <p:grpSp>
        <p:nvGrpSpPr>
          <p:cNvPr id="211" name="Gruppierung 149">
            <a:extLst>
              <a:ext uri="{FF2B5EF4-FFF2-40B4-BE49-F238E27FC236}">
                <a16:creationId xmlns:a16="http://schemas.microsoft.com/office/drawing/2014/main" id="{7CD8286E-C3B8-4E64-99F0-FE220925DBE4}"/>
              </a:ext>
            </a:extLst>
          </p:cNvPr>
          <p:cNvGrpSpPr>
            <a:grpSpLocks noChangeAspect="1"/>
          </p:cNvGrpSpPr>
          <p:nvPr/>
        </p:nvGrpSpPr>
        <p:grpSpPr>
          <a:xfrm>
            <a:off x="9870524" y="2175332"/>
            <a:ext cx="875328" cy="864000"/>
            <a:chOff x="12093575" y="9859963"/>
            <a:chExt cx="2208213" cy="2179637"/>
          </a:xfrm>
        </p:grpSpPr>
        <p:sp>
          <p:nvSpPr>
            <p:cNvPr id="212" name="Freeform 135">
              <a:extLst>
                <a:ext uri="{FF2B5EF4-FFF2-40B4-BE49-F238E27FC236}">
                  <a16:creationId xmlns:a16="http://schemas.microsoft.com/office/drawing/2014/main" id="{617E489C-E758-467E-A5C3-07DE70E131B0}"/>
                </a:ext>
              </a:extLst>
            </p:cNvPr>
            <p:cNvSpPr>
              <a:spLocks noChangeArrowheads="1"/>
            </p:cNvSpPr>
            <p:nvPr/>
          </p:nvSpPr>
          <p:spPr bwMode="auto">
            <a:xfrm>
              <a:off x="12093575" y="11185525"/>
              <a:ext cx="1236663" cy="854075"/>
            </a:xfrm>
            <a:custGeom>
              <a:avLst/>
              <a:gdLst>
                <a:gd name="T0" fmla="*/ 2105 w 3437"/>
                <a:gd name="T1" fmla="*/ 1056 h 2373"/>
                <a:gd name="T2" fmla="*/ 2105 w 3437"/>
                <a:gd name="T3" fmla="*/ 1056 h 2373"/>
                <a:gd name="T4" fmla="*/ 2105 w 3437"/>
                <a:gd name="T5" fmla="*/ 528 h 2373"/>
                <a:gd name="T6" fmla="*/ 2365 w 3437"/>
                <a:gd name="T7" fmla="*/ 528 h 2373"/>
                <a:gd name="T8" fmla="*/ 2365 w 3437"/>
                <a:gd name="T9" fmla="*/ 0 h 2373"/>
                <a:gd name="T10" fmla="*/ 1049 w 3437"/>
                <a:gd name="T11" fmla="*/ 0 h 2373"/>
                <a:gd name="T12" fmla="*/ 1049 w 3437"/>
                <a:gd name="T13" fmla="*/ 528 h 2373"/>
                <a:gd name="T14" fmla="*/ 1310 w 3437"/>
                <a:gd name="T15" fmla="*/ 528 h 2373"/>
                <a:gd name="T16" fmla="*/ 1310 w 3437"/>
                <a:gd name="T17" fmla="*/ 1056 h 2373"/>
                <a:gd name="T18" fmla="*/ 0 w 3437"/>
                <a:gd name="T19" fmla="*/ 2372 h 2373"/>
                <a:gd name="T20" fmla="*/ 3436 w 3437"/>
                <a:gd name="T21" fmla="*/ 2372 h 2373"/>
                <a:gd name="T22" fmla="*/ 2105 w 3437"/>
                <a:gd name="T23" fmla="*/ 1056 h 2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37" h="2373">
                  <a:moveTo>
                    <a:pt x="2105" y="1056"/>
                  </a:moveTo>
                  <a:lnTo>
                    <a:pt x="2105" y="1056"/>
                  </a:lnTo>
                  <a:cubicBezTo>
                    <a:pt x="2105" y="528"/>
                    <a:pt x="2105" y="528"/>
                    <a:pt x="2105" y="528"/>
                  </a:cubicBezTo>
                  <a:cubicBezTo>
                    <a:pt x="2365" y="528"/>
                    <a:pt x="2365" y="528"/>
                    <a:pt x="2365" y="528"/>
                  </a:cubicBezTo>
                  <a:cubicBezTo>
                    <a:pt x="2365" y="0"/>
                    <a:pt x="2365" y="0"/>
                    <a:pt x="2365" y="0"/>
                  </a:cubicBezTo>
                  <a:cubicBezTo>
                    <a:pt x="1049" y="0"/>
                    <a:pt x="1049" y="0"/>
                    <a:pt x="1049" y="0"/>
                  </a:cubicBezTo>
                  <a:cubicBezTo>
                    <a:pt x="1049" y="528"/>
                    <a:pt x="1049" y="528"/>
                    <a:pt x="1049" y="528"/>
                  </a:cubicBezTo>
                  <a:cubicBezTo>
                    <a:pt x="1310" y="528"/>
                    <a:pt x="1310" y="528"/>
                    <a:pt x="1310" y="528"/>
                  </a:cubicBezTo>
                  <a:cubicBezTo>
                    <a:pt x="1310" y="1056"/>
                    <a:pt x="1310" y="1056"/>
                    <a:pt x="1310" y="1056"/>
                  </a:cubicBezTo>
                  <a:cubicBezTo>
                    <a:pt x="507" y="1161"/>
                    <a:pt x="56" y="1549"/>
                    <a:pt x="0" y="2372"/>
                  </a:cubicBezTo>
                  <a:cubicBezTo>
                    <a:pt x="3436" y="2372"/>
                    <a:pt x="3436" y="2372"/>
                    <a:pt x="3436" y="2372"/>
                  </a:cubicBezTo>
                  <a:cubicBezTo>
                    <a:pt x="3372" y="1549"/>
                    <a:pt x="2908" y="1161"/>
                    <a:pt x="2105" y="1056"/>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de-DE" sz="1252">
                <a:ea typeface="Arial" charset="0"/>
                <a:cs typeface="Arial" charset="0"/>
              </a:endParaRPr>
            </a:p>
          </p:txBody>
        </p:sp>
        <p:sp>
          <p:nvSpPr>
            <p:cNvPr id="213" name="Line 136">
              <a:extLst>
                <a:ext uri="{FF2B5EF4-FFF2-40B4-BE49-F238E27FC236}">
                  <a16:creationId xmlns:a16="http://schemas.microsoft.com/office/drawing/2014/main" id="{BC95A1C4-C968-4CE4-B46B-7AE162799A3A}"/>
                </a:ext>
              </a:extLst>
            </p:cNvPr>
            <p:cNvSpPr>
              <a:spLocks noChangeShapeType="1"/>
            </p:cNvSpPr>
            <p:nvPr/>
          </p:nvSpPr>
          <p:spPr bwMode="auto">
            <a:xfrm flipH="1">
              <a:off x="13065125" y="9888538"/>
              <a:ext cx="1149350" cy="1147762"/>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14" name="Freeform 137">
              <a:extLst>
                <a:ext uri="{FF2B5EF4-FFF2-40B4-BE49-F238E27FC236}">
                  <a16:creationId xmlns:a16="http://schemas.microsoft.com/office/drawing/2014/main" id="{E74233D2-324F-48B7-9EC9-AEB38CC8D3CE}"/>
                </a:ext>
              </a:extLst>
            </p:cNvPr>
            <p:cNvSpPr>
              <a:spLocks noChangeArrowheads="1"/>
            </p:cNvSpPr>
            <p:nvPr/>
          </p:nvSpPr>
          <p:spPr bwMode="auto">
            <a:xfrm>
              <a:off x="13104813" y="9859963"/>
              <a:ext cx="788987" cy="1022350"/>
            </a:xfrm>
            <a:custGeom>
              <a:avLst/>
              <a:gdLst>
                <a:gd name="T0" fmla="*/ 310 w 2191"/>
                <a:gd name="T1" fmla="*/ 2837 h 2838"/>
                <a:gd name="T2" fmla="*/ 310 w 2191"/>
                <a:gd name="T3" fmla="*/ 2837 h 2838"/>
                <a:gd name="T4" fmla="*/ 1091 w 2191"/>
                <a:gd name="T5" fmla="*/ 810 h 2838"/>
                <a:gd name="T6" fmla="*/ 2190 w 2191"/>
                <a:gd name="T7" fmla="*/ 0 h 2838"/>
                <a:gd name="T8" fmla="*/ 2190 w 2191"/>
                <a:gd name="T9" fmla="*/ 971 h 2838"/>
              </a:gdLst>
              <a:ahLst/>
              <a:cxnLst>
                <a:cxn ang="0">
                  <a:pos x="T0" y="T1"/>
                </a:cxn>
                <a:cxn ang="0">
                  <a:pos x="T2" y="T3"/>
                </a:cxn>
                <a:cxn ang="0">
                  <a:pos x="T4" y="T5"/>
                </a:cxn>
                <a:cxn ang="0">
                  <a:pos x="T6" y="T7"/>
                </a:cxn>
                <a:cxn ang="0">
                  <a:pos x="T8" y="T9"/>
                </a:cxn>
              </a:cxnLst>
              <a:rect l="0" t="0" r="r" b="b"/>
              <a:pathLst>
                <a:path w="2191" h="2838">
                  <a:moveTo>
                    <a:pt x="310" y="2837"/>
                  </a:moveTo>
                  <a:lnTo>
                    <a:pt x="310" y="2837"/>
                  </a:lnTo>
                  <a:cubicBezTo>
                    <a:pt x="0" y="2527"/>
                    <a:pt x="324" y="1584"/>
                    <a:pt x="1091" y="810"/>
                  </a:cubicBezTo>
                  <a:cubicBezTo>
                    <a:pt x="1493" y="415"/>
                    <a:pt x="1922" y="126"/>
                    <a:pt x="2190" y="0"/>
                  </a:cubicBezTo>
                  <a:cubicBezTo>
                    <a:pt x="2190" y="971"/>
                    <a:pt x="2190" y="971"/>
                    <a:pt x="2190" y="971"/>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19" name="Line 138">
              <a:extLst>
                <a:ext uri="{FF2B5EF4-FFF2-40B4-BE49-F238E27FC236}">
                  <a16:creationId xmlns:a16="http://schemas.microsoft.com/office/drawing/2014/main" id="{5E348D75-0300-4EA7-9215-5ECA4317FED0}"/>
                </a:ext>
              </a:extLst>
            </p:cNvPr>
            <p:cNvSpPr>
              <a:spLocks noChangeShapeType="1"/>
            </p:cNvSpPr>
            <p:nvPr/>
          </p:nvSpPr>
          <p:spPr bwMode="auto">
            <a:xfrm>
              <a:off x="13579475" y="10521950"/>
              <a:ext cx="455613" cy="1588"/>
            </a:xfrm>
            <a:prstGeom prst="line">
              <a:avLst/>
            </a:prstGeom>
            <a:noFill/>
            <a:ln w="9525" cap="rnd">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20" name="Freeform 139">
              <a:extLst>
                <a:ext uri="{FF2B5EF4-FFF2-40B4-BE49-F238E27FC236}">
                  <a16:creationId xmlns:a16="http://schemas.microsoft.com/office/drawing/2014/main" id="{8A23B22C-804B-45BC-8B72-DD7889F9D903}"/>
                </a:ext>
              </a:extLst>
            </p:cNvPr>
            <p:cNvSpPr>
              <a:spLocks noChangeArrowheads="1"/>
            </p:cNvSpPr>
            <p:nvPr/>
          </p:nvSpPr>
          <p:spPr bwMode="auto">
            <a:xfrm>
              <a:off x="13215938" y="10712450"/>
              <a:ext cx="677862" cy="268288"/>
            </a:xfrm>
            <a:custGeom>
              <a:avLst/>
              <a:gdLst>
                <a:gd name="T0" fmla="*/ 485 w 1881"/>
                <a:gd name="T1" fmla="*/ 0 h 747"/>
                <a:gd name="T2" fmla="*/ 485 w 1881"/>
                <a:gd name="T3" fmla="*/ 0 h 747"/>
                <a:gd name="T4" fmla="*/ 1880 w 1881"/>
                <a:gd name="T5" fmla="*/ 0 h 747"/>
                <a:gd name="T6" fmla="*/ 0 w 1881"/>
                <a:gd name="T7" fmla="*/ 479 h 747"/>
              </a:gdLst>
              <a:ahLst/>
              <a:cxnLst>
                <a:cxn ang="0">
                  <a:pos x="T0" y="T1"/>
                </a:cxn>
                <a:cxn ang="0">
                  <a:pos x="T2" y="T3"/>
                </a:cxn>
                <a:cxn ang="0">
                  <a:pos x="T4" y="T5"/>
                </a:cxn>
                <a:cxn ang="0">
                  <a:pos x="T6" y="T7"/>
                </a:cxn>
              </a:cxnLst>
              <a:rect l="0" t="0" r="r" b="b"/>
              <a:pathLst>
                <a:path w="1881" h="747">
                  <a:moveTo>
                    <a:pt x="485" y="0"/>
                  </a:moveTo>
                  <a:lnTo>
                    <a:pt x="485" y="0"/>
                  </a:lnTo>
                  <a:cubicBezTo>
                    <a:pt x="1880" y="0"/>
                    <a:pt x="1880" y="0"/>
                    <a:pt x="1880" y="0"/>
                  </a:cubicBezTo>
                  <a:cubicBezTo>
                    <a:pt x="1140" y="669"/>
                    <a:pt x="267" y="746"/>
                    <a:pt x="0" y="479"/>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sp>
          <p:nvSpPr>
            <p:cNvPr id="221" name="Freeform 140">
              <a:extLst>
                <a:ext uri="{FF2B5EF4-FFF2-40B4-BE49-F238E27FC236}">
                  <a16:creationId xmlns:a16="http://schemas.microsoft.com/office/drawing/2014/main" id="{D0272C9D-D4EB-4EC1-BF85-ED340D69DDB9}"/>
                </a:ext>
              </a:extLst>
            </p:cNvPr>
            <p:cNvSpPr>
              <a:spLocks noChangeArrowheads="1"/>
            </p:cNvSpPr>
            <p:nvPr/>
          </p:nvSpPr>
          <p:spPr bwMode="auto">
            <a:xfrm>
              <a:off x="13769975" y="9885363"/>
              <a:ext cx="531813" cy="449262"/>
            </a:xfrm>
            <a:custGeom>
              <a:avLst/>
              <a:gdLst>
                <a:gd name="T0" fmla="*/ 1239 w 1479"/>
                <a:gd name="T1" fmla="*/ 0 h 1247"/>
                <a:gd name="T2" fmla="*/ 1239 w 1479"/>
                <a:gd name="T3" fmla="*/ 0 h 1247"/>
                <a:gd name="T4" fmla="*/ 1119 w 1479"/>
                <a:gd name="T5" fmla="*/ 1246 h 1247"/>
                <a:gd name="T6" fmla="*/ 0 w 1479"/>
                <a:gd name="T7" fmla="*/ 1246 h 1247"/>
              </a:gdLst>
              <a:ahLst/>
              <a:cxnLst>
                <a:cxn ang="0">
                  <a:pos x="T0" y="T1"/>
                </a:cxn>
                <a:cxn ang="0">
                  <a:pos x="T2" y="T3"/>
                </a:cxn>
                <a:cxn ang="0">
                  <a:pos x="T4" y="T5"/>
                </a:cxn>
                <a:cxn ang="0">
                  <a:pos x="T6" y="T7"/>
                </a:cxn>
              </a:cxnLst>
              <a:rect l="0" t="0" r="r" b="b"/>
              <a:pathLst>
                <a:path w="1479" h="1247">
                  <a:moveTo>
                    <a:pt x="1239" y="0"/>
                  </a:moveTo>
                  <a:lnTo>
                    <a:pt x="1239" y="0"/>
                  </a:lnTo>
                  <a:cubicBezTo>
                    <a:pt x="1478" y="240"/>
                    <a:pt x="1422" y="718"/>
                    <a:pt x="1119" y="1246"/>
                  </a:cubicBezTo>
                  <a:cubicBezTo>
                    <a:pt x="0" y="1246"/>
                    <a:pt x="0" y="1246"/>
                    <a:pt x="0" y="1246"/>
                  </a:cubicBezTo>
                </a:path>
              </a:pathLst>
            </a:custGeom>
            <a:noFill/>
            <a:ln w="9525" cap="rnd">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de-DE" sz="1252">
                <a:ea typeface="Arial" charset="0"/>
                <a:cs typeface="Arial" charset="0"/>
              </a:endParaRPr>
            </a:p>
          </p:txBody>
        </p:sp>
      </p:grpSp>
      <p:grpSp>
        <p:nvGrpSpPr>
          <p:cNvPr id="15" name="Group 14">
            <a:extLst>
              <a:ext uri="{FF2B5EF4-FFF2-40B4-BE49-F238E27FC236}">
                <a16:creationId xmlns:a16="http://schemas.microsoft.com/office/drawing/2014/main" id="{6E97B0FD-2B2D-499C-81C7-7EB850864BF7}"/>
              </a:ext>
            </a:extLst>
          </p:cNvPr>
          <p:cNvGrpSpPr/>
          <p:nvPr/>
        </p:nvGrpSpPr>
        <p:grpSpPr>
          <a:xfrm>
            <a:off x="2387497" y="4911928"/>
            <a:ext cx="9033708" cy="309575"/>
            <a:chOff x="2387497" y="4911928"/>
            <a:chExt cx="9033708" cy="309575"/>
          </a:xfrm>
        </p:grpSpPr>
        <p:grpSp>
          <p:nvGrpSpPr>
            <p:cNvPr id="225" name="Gruppieren 4">
              <a:extLst>
                <a:ext uri="{FF2B5EF4-FFF2-40B4-BE49-F238E27FC236}">
                  <a16:creationId xmlns:a16="http://schemas.microsoft.com/office/drawing/2014/main" id="{F79E3565-7775-4DD9-B548-BB34489E2B6A}"/>
                </a:ext>
              </a:extLst>
            </p:cNvPr>
            <p:cNvGrpSpPr/>
            <p:nvPr/>
          </p:nvGrpSpPr>
          <p:grpSpPr>
            <a:xfrm>
              <a:off x="2387497" y="4911928"/>
              <a:ext cx="309575" cy="309575"/>
              <a:chOff x="5141720" y="897393"/>
              <a:chExt cx="400516" cy="400516"/>
            </a:xfrm>
          </p:grpSpPr>
          <p:sp>
            <p:nvSpPr>
              <p:cNvPr id="226" name="Ellipse 232">
                <a:extLst>
                  <a:ext uri="{FF2B5EF4-FFF2-40B4-BE49-F238E27FC236}">
                    <a16:creationId xmlns:a16="http://schemas.microsoft.com/office/drawing/2014/main" id="{AFA1C259-16FD-47B8-80EA-39691ECA6F4D}"/>
                  </a:ext>
                </a:extLst>
              </p:cNvPr>
              <p:cNvSpPr/>
              <p:nvPr/>
            </p:nvSpPr>
            <p:spPr>
              <a:xfrm>
                <a:off x="5141720" y="897393"/>
                <a:ext cx="400516" cy="400516"/>
              </a:xfrm>
              <a:prstGeom prst="ellipse">
                <a:avLst/>
              </a:prstGeom>
              <a:solidFill>
                <a:srgbClr val="00B050"/>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dirty="0">
                  <a:solidFill>
                    <a:schemeClr val="tx1"/>
                  </a:solidFill>
                </a:endParaRPr>
              </a:p>
            </p:txBody>
          </p:sp>
          <p:sp>
            <p:nvSpPr>
              <p:cNvPr id="227" name="Freihandform 6">
                <a:extLst>
                  <a:ext uri="{FF2B5EF4-FFF2-40B4-BE49-F238E27FC236}">
                    <a16:creationId xmlns:a16="http://schemas.microsoft.com/office/drawing/2014/main" id="{FA46EAE8-F8FF-4E67-8702-A195D7126818}"/>
                  </a:ext>
                </a:extLst>
              </p:cNvPr>
              <p:cNvSpPr/>
              <p:nvPr/>
            </p:nvSpPr>
            <p:spPr>
              <a:xfrm>
                <a:off x="5232662" y="1004778"/>
                <a:ext cx="218633" cy="185744"/>
              </a:xfrm>
              <a:custGeom>
                <a:avLst/>
                <a:gdLst>
                  <a:gd name="connsiteX0" fmla="*/ 0 w 2499720"/>
                  <a:gd name="connsiteY0" fmla="*/ 1460875 h 2277884"/>
                  <a:gd name="connsiteX1" fmla="*/ 389567 w 2499720"/>
                  <a:gd name="connsiteY1" fmla="*/ 963095 h 2277884"/>
                  <a:gd name="connsiteX2" fmla="*/ 968506 w 2499720"/>
                  <a:gd name="connsiteY2" fmla="*/ 1385126 h 2277884"/>
                  <a:gd name="connsiteX3" fmla="*/ 2023583 w 2499720"/>
                  <a:gd name="connsiteY3" fmla="*/ 0 h 2277884"/>
                  <a:gd name="connsiteX4" fmla="*/ 2499720 w 2499720"/>
                  <a:gd name="connsiteY4" fmla="*/ 384156 h 2277884"/>
                  <a:gd name="connsiteX5" fmla="*/ 1038845 w 2499720"/>
                  <a:gd name="connsiteY5" fmla="*/ 2277884 h 2277884"/>
                  <a:gd name="connsiteX6" fmla="*/ 0 w 2499720"/>
                  <a:gd name="connsiteY6" fmla="*/ 1460875 h 22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9720" h="2277884">
                    <a:moveTo>
                      <a:pt x="0" y="1460875"/>
                    </a:moveTo>
                    <a:lnTo>
                      <a:pt x="389567" y="963095"/>
                    </a:lnTo>
                    <a:lnTo>
                      <a:pt x="968506" y="1385126"/>
                    </a:lnTo>
                    <a:lnTo>
                      <a:pt x="2023583" y="0"/>
                    </a:lnTo>
                    <a:lnTo>
                      <a:pt x="2499720" y="384156"/>
                    </a:lnTo>
                    <a:lnTo>
                      <a:pt x="1038845" y="2277884"/>
                    </a:lnTo>
                    <a:lnTo>
                      <a:pt x="0" y="1460875"/>
                    </a:lnTo>
                    <a:close/>
                  </a:path>
                </a:pathLst>
              </a:cu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lIns="378844" tIns="109444" rIns="210469" bIns="109444" rtlCol="0" anchor="ctr" anchorCtr="0"/>
              <a:lstStyle/>
              <a:p>
                <a:pPr algn="ctr">
                  <a:spcAft>
                    <a:spcPts val="702"/>
                  </a:spcAft>
                  <a:buClr>
                    <a:schemeClr val="accent1"/>
                  </a:buClr>
                  <a:buSzPct val="160000"/>
                </a:pPr>
                <a:endParaRPr lang="de-DE" sz="1169">
                  <a:solidFill>
                    <a:srgbClr val="FFFFFF"/>
                  </a:solidFill>
                </a:endParaRPr>
              </a:p>
            </p:txBody>
          </p:sp>
        </p:grpSp>
        <p:grpSp>
          <p:nvGrpSpPr>
            <p:cNvPr id="228" name="Gruppieren 4">
              <a:extLst>
                <a:ext uri="{FF2B5EF4-FFF2-40B4-BE49-F238E27FC236}">
                  <a16:creationId xmlns:a16="http://schemas.microsoft.com/office/drawing/2014/main" id="{B07E4BB9-D889-47D4-96D3-EF632250797E}"/>
                </a:ext>
              </a:extLst>
            </p:cNvPr>
            <p:cNvGrpSpPr/>
            <p:nvPr/>
          </p:nvGrpSpPr>
          <p:grpSpPr>
            <a:xfrm>
              <a:off x="4568530" y="4911928"/>
              <a:ext cx="309575" cy="309575"/>
              <a:chOff x="5141720" y="897393"/>
              <a:chExt cx="400516" cy="400516"/>
            </a:xfrm>
          </p:grpSpPr>
          <p:sp>
            <p:nvSpPr>
              <p:cNvPr id="229" name="Ellipse 232">
                <a:extLst>
                  <a:ext uri="{FF2B5EF4-FFF2-40B4-BE49-F238E27FC236}">
                    <a16:creationId xmlns:a16="http://schemas.microsoft.com/office/drawing/2014/main" id="{2D1D16DD-7D7B-4E2D-B027-9D389E7D8D17}"/>
                  </a:ext>
                </a:extLst>
              </p:cNvPr>
              <p:cNvSpPr/>
              <p:nvPr/>
            </p:nvSpPr>
            <p:spPr>
              <a:xfrm>
                <a:off x="5141720" y="897393"/>
                <a:ext cx="400516" cy="400516"/>
              </a:xfrm>
              <a:prstGeom prst="ellipse">
                <a:avLst/>
              </a:prstGeom>
              <a:solidFill>
                <a:srgbClr val="00B050"/>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dirty="0">
                  <a:solidFill>
                    <a:schemeClr val="tx1"/>
                  </a:solidFill>
                </a:endParaRPr>
              </a:p>
            </p:txBody>
          </p:sp>
          <p:sp>
            <p:nvSpPr>
              <p:cNvPr id="230" name="Freihandform 6">
                <a:extLst>
                  <a:ext uri="{FF2B5EF4-FFF2-40B4-BE49-F238E27FC236}">
                    <a16:creationId xmlns:a16="http://schemas.microsoft.com/office/drawing/2014/main" id="{F5ED133E-D45F-405E-84A5-72B65C416FE9}"/>
                  </a:ext>
                </a:extLst>
              </p:cNvPr>
              <p:cNvSpPr/>
              <p:nvPr/>
            </p:nvSpPr>
            <p:spPr>
              <a:xfrm>
                <a:off x="5232662" y="1004778"/>
                <a:ext cx="218633" cy="185744"/>
              </a:xfrm>
              <a:custGeom>
                <a:avLst/>
                <a:gdLst>
                  <a:gd name="connsiteX0" fmla="*/ 0 w 2499720"/>
                  <a:gd name="connsiteY0" fmla="*/ 1460875 h 2277884"/>
                  <a:gd name="connsiteX1" fmla="*/ 389567 w 2499720"/>
                  <a:gd name="connsiteY1" fmla="*/ 963095 h 2277884"/>
                  <a:gd name="connsiteX2" fmla="*/ 968506 w 2499720"/>
                  <a:gd name="connsiteY2" fmla="*/ 1385126 h 2277884"/>
                  <a:gd name="connsiteX3" fmla="*/ 2023583 w 2499720"/>
                  <a:gd name="connsiteY3" fmla="*/ 0 h 2277884"/>
                  <a:gd name="connsiteX4" fmla="*/ 2499720 w 2499720"/>
                  <a:gd name="connsiteY4" fmla="*/ 384156 h 2277884"/>
                  <a:gd name="connsiteX5" fmla="*/ 1038845 w 2499720"/>
                  <a:gd name="connsiteY5" fmla="*/ 2277884 h 2277884"/>
                  <a:gd name="connsiteX6" fmla="*/ 0 w 2499720"/>
                  <a:gd name="connsiteY6" fmla="*/ 1460875 h 22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9720" h="2277884">
                    <a:moveTo>
                      <a:pt x="0" y="1460875"/>
                    </a:moveTo>
                    <a:lnTo>
                      <a:pt x="389567" y="963095"/>
                    </a:lnTo>
                    <a:lnTo>
                      <a:pt x="968506" y="1385126"/>
                    </a:lnTo>
                    <a:lnTo>
                      <a:pt x="2023583" y="0"/>
                    </a:lnTo>
                    <a:lnTo>
                      <a:pt x="2499720" y="384156"/>
                    </a:lnTo>
                    <a:lnTo>
                      <a:pt x="1038845" y="2277884"/>
                    </a:lnTo>
                    <a:lnTo>
                      <a:pt x="0" y="1460875"/>
                    </a:lnTo>
                    <a:close/>
                  </a:path>
                </a:pathLst>
              </a:cu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lIns="378844" tIns="109444" rIns="210469" bIns="109444" rtlCol="0" anchor="ctr" anchorCtr="0"/>
              <a:lstStyle/>
              <a:p>
                <a:pPr algn="ctr">
                  <a:spcAft>
                    <a:spcPts val="702"/>
                  </a:spcAft>
                  <a:buClr>
                    <a:schemeClr val="accent1"/>
                  </a:buClr>
                  <a:buSzPct val="160000"/>
                </a:pPr>
                <a:endParaRPr lang="de-DE" sz="1169">
                  <a:solidFill>
                    <a:srgbClr val="FFFFFF"/>
                  </a:solidFill>
                </a:endParaRPr>
              </a:p>
            </p:txBody>
          </p:sp>
        </p:grpSp>
        <p:sp>
          <p:nvSpPr>
            <p:cNvPr id="231" name="Ellipse 359">
              <a:extLst>
                <a:ext uri="{FF2B5EF4-FFF2-40B4-BE49-F238E27FC236}">
                  <a16:creationId xmlns:a16="http://schemas.microsoft.com/office/drawing/2014/main" id="{1D892D93-48AC-416B-9E00-A904A55B1F6F}"/>
                </a:ext>
              </a:extLst>
            </p:cNvPr>
            <p:cNvSpPr/>
            <p:nvPr/>
          </p:nvSpPr>
          <p:spPr>
            <a:xfrm>
              <a:off x="6749563" y="4911928"/>
              <a:ext cx="309575" cy="309575"/>
            </a:xfrm>
            <a:prstGeom prst="ellipse">
              <a:avLst/>
            </a:prstGeom>
            <a:solidFill>
              <a:schemeClr val="bg1">
                <a:lumMod val="8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a:solidFill>
                  <a:schemeClr val="tx1"/>
                </a:solidFill>
              </a:endParaRPr>
            </a:p>
          </p:txBody>
        </p:sp>
        <p:sp>
          <p:nvSpPr>
            <p:cNvPr id="232" name="Ellipse 359">
              <a:extLst>
                <a:ext uri="{FF2B5EF4-FFF2-40B4-BE49-F238E27FC236}">
                  <a16:creationId xmlns:a16="http://schemas.microsoft.com/office/drawing/2014/main" id="{37DB5212-6918-4463-96F4-DFFDA3BD73D8}"/>
                </a:ext>
              </a:extLst>
            </p:cNvPr>
            <p:cNvSpPr/>
            <p:nvPr/>
          </p:nvSpPr>
          <p:spPr>
            <a:xfrm>
              <a:off x="8930596" y="4911928"/>
              <a:ext cx="309575" cy="309575"/>
            </a:xfrm>
            <a:prstGeom prst="ellipse">
              <a:avLst/>
            </a:prstGeom>
            <a:solidFill>
              <a:schemeClr val="bg1">
                <a:lumMod val="8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a:solidFill>
                  <a:schemeClr val="tx1"/>
                </a:solidFill>
              </a:endParaRPr>
            </a:p>
          </p:txBody>
        </p:sp>
        <p:sp>
          <p:nvSpPr>
            <p:cNvPr id="233" name="Ellipse 359">
              <a:extLst>
                <a:ext uri="{FF2B5EF4-FFF2-40B4-BE49-F238E27FC236}">
                  <a16:creationId xmlns:a16="http://schemas.microsoft.com/office/drawing/2014/main" id="{891B76A1-597A-4A7A-8CE4-B8DF911960BB}"/>
                </a:ext>
              </a:extLst>
            </p:cNvPr>
            <p:cNvSpPr/>
            <p:nvPr/>
          </p:nvSpPr>
          <p:spPr>
            <a:xfrm>
              <a:off x="11111630" y="4911928"/>
              <a:ext cx="309575" cy="309575"/>
            </a:xfrm>
            <a:prstGeom prst="ellipse">
              <a:avLst/>
            </a:prstGeom>
            <a:solidFill>
              <a:schemeClr val="bg1">
                <a:lumMod val="8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a:solidFill>
                  <a:schemeClr val="tx1"/>
                </a:solidFill>
              </a:endParaRPr>
            </a:p>
          </p:txBody>
        </p:sp>
      </p:grpSp>
      <p:grpSp>
        <p:nvGrpSpPr>
          <p:cNvPr id="234" name="Group 233">
            <a:extLst>
              <a:ext uri="{FF2B5EF4-FFF2-40B4-BE49-F238E27FC236}">
                <a16:creationId xmlns:a16="http://schemas.microsoft.com/office/drawing/2014/main" id="{17573891-F99B-4DD0-B691-C6D919E98C4B}"/>
              </a:ext>
            </a:extLst>
          </p:cNvPr>
          <p:cNvGrpSpPr/>
          <p:nvPr/>
        </p:nvGrpSpPr>
        <p:grpSpPr>
          <a:xfrm>
            <a:off x="2387497" y="3290414"/>
            <a:ext cx="9033708" cy="309575"/>
            <a:chOff x="2387497" y="4911928"/>
            <a:chExt cx="9033708" cy="309575"/>
          </a:xfrm>
        </p:grpSpPr>
        <p:grpSp>
          <p:nvGrpSpPr>
            <p:cNvPr id="235" name="Gruppieren 4">
              <a:extLst>
                <a:ext uri="{FF2B5EF4-FFF2-40B4-BE49-F238E27FC236}">
                  <a16:creationId xmlns:a16="http://schemas.microsoft.com/office/drawing/2014/main" id="{2DC432D9-4432-4336-8AC5-610E22BF62C0}"/>
                </a:ext>
              </a:extLst>
            </p:cNvPr>
            <p:cNvGrpSpPr/>
            <p:nvPr/>
          </p:nvGrpSpPr>
          <p:grpSpPr>
            <a:xfrm>
              <a:off x="2387497" y="4911928"/>
              <a:ext cx="309575" cy="309575"/>
              <a:chOff x="5141720" y="897393"/>
              <a:chExt cx="400516" cy="400516"/>
            </a:xfrm>
          </p:grpSpPr>
          <p:sp>
            <p:nvSpPr>
              <p:cNvPr id="242" name="Ellipse 232">
                <a:extLst>
                  <a:ext uri="{FF2B5EF4-FFF2-40B4-BE49-F238E27FC236}">
                    <a16:creationId xmlns:a16="http://schemas.microsoft.com/office/drawing/2014/main" id="{C98C1A34-FEE3-4FCB-A938-AF38A713A252}"/>
                  </a:ext>
                </a:extLst>
              </p:cNvPr>
              <p:cNvSpPr/>
              <p:nvPr/>
            </p:nvSpPr>
            <p:spPr>
              <a:xfrm>
                <a:off x="5141720" y="897393"/>
                <a:ext cx="400516" cy="400516"/>
              </a:xfrm>
              <a:prstGeom prst="ellipse">
                <a:avLst/>
              </a:prstGeom>
              <a:solidFill>
                <a:srgbClr val="00B050"/>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dirty="0">
                  <a:solidFill>
                    <a:schemeClr val="tx1"/>
                  </a:solidFill>
                </a:endParaRPr>
              </a:p>
            </p:txBody>
          </p:sp>
          <p:sp>
            <p:nvSpPr>
              <p:cNvPr id="243" name="Freihandform 6">
                <a:extLst>
                  <a:ext uri="{FF2B5EF4-FFF2-40B4-BE49-F238E27FC236}">
                    <a16:creationId xmlns:a16="http://schemas.microsoft.com/office/drawing/2014/main" id="{ED6655E6-6BDD-4D66-A867-3BB4A97F0432}"/>
                  </a:ext>
                </a:extLst>
              </p:cNvPr>
              <p:cNvSpPr/>
              <p:nvPr/>
            </p:nvSpPr>
            <p:spPr>
              <a:xfrm>
                <a:off x="5232662" y="1004778"/>
                <a:ext cx="218633" cy="185744"/>
              </a:xfrm>
              <a:custGeom>
                <a:avLst/>
                <a:gdLst>
                  <a:gd name="connsiteX0" fmla="*/ 0 w 2499720"/>
                  <a:gd name="connsiteY0" fmla="*/ 1460875 h 2277884"/>
                  <a:gd name="connsiteX1" fmla="*/ 389567 w 2499720"/>
                  <a:gd name="connsiteY1" fmla="*/ 963095 h 2277884"/>
                  <a:gd name="connsiteX2" fmla="*/ 968506 w 2499720"/>
                  <a:gd name="connsiteY2" fmla="*/ 1385126 h 2277884"/>
                  <a:gd name="connsiteX3" fmla="*/ 2023583 w 2499720"/>
                  <a:gd name="connsiteY3" fmla="*/ 0 h 2277884"/>
                  <a:gd name="connsiteX4" fmla="*/ 2499720 w 2499720"/>
                  <a:gd name="connsiteY4" fmla="*/ 384156 h 2277884"/>
                  <a:gd name="connsiteX5" fmla="*/ 1038845 w 2499720"/>
                  <a:gd name="connsiteY5" fmla="*/ 2277884 h 2277884"/>
                  <a:gd name="connsiteX6" fmla="*/ 0 w 2499720"/>
                  <a:gd name="connsiteY6" fmla="*/ 1460875 h 22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9720" h="2277884">
                    <a:moveTo>
                      <a:pt x="0" y="1460875"/>
                    </a:moveTo>
                    <a:lnTo>
                      <a:pt x="389567" y="963095"/>
                    </a:lnTo>
                    <a:lnTo>
                      <a:pt x="968506" y="1385126"/>
                    </a:lnTo>
                    <a:lnTo>
                      <a:pt x="2023583" y="0"/>
                    </a:lnTo>
                    <a:lnTo>
                      <a:pt x="2499720" y="384156"/>
                    </a:lnTo>
                    <a:lnTo>
                      <a:pt x="1038845" y="2277884"/>
                    </a:lnTo>
                    <a:lnTo>
                      <a:pt x="0" y="1460875"/>
                    </a:lnTo>
                    <a:close/>
                  </a:path>
                </a:pathLst>
              </a:cu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lIns="378844" tIns="109444" rIns="210469" bIns="109444" rtlCol="0" anchor="ctr" anchorCtr="0"/>
              <a:lstStyle/>
              <a:p>
                <a:pPr algn="ctr">
                  <a:spcAft>
                    <a:spcPts val="702"/>
                  </a:spcAft>
                  <a:buClr>
                    <a:schemeClr val="accent1"/>
                  </a:buClr>
                  <a:buSzPct val="160000"/>
                </a:pPr>
                <a:endParaRPr lang="de-DE" sz="1169">
                  <a:solidFill>
                    <a:srgbClr val="FFFFFF"/>
                  </a:solidFill>
                </a:endParaRPr>
              </a:p>
            </p:txBody>
          </p:sp>
        </p:grpSp>
        <p:grpSp>
          <p:nvGrpSpPr>
            <p:cNvPr id="236" name="Gruppieren 4">
              <a:extLst>
                <a:ext uri="{FF2B5EF4-FFF2-40B4-BE49-F238E27FC236}">
                  <a16:creationId xmlns:a16="http://schemas.microsoft.com/office/drawing/2014/main" id="{14E05185-8F45-4C97-B7E6-036C0D7FA3CA}"/>
                </a:ext>
              </a:extLst>
            </p:cNvPr>
            <p:cNvGrpSpPr/>
            <p:nvPr/>
          </p:nvGrpSpPr>
          <p:grpSpPr>
            <a:xfrm>
              <a:off x="4568530" y="4911928"/>
              <a:ext cx="309575" cy="309575"/>
              <a:chOff x="5141720" y="897393"/>
              <a:chExt cx="400516" cy="400516"/>
            </a:xfrm>
          </p:grpSpPr>
          <p:sp>
            <p:nvSpPr>
              <p:cNvPr id="240" name="Ellipse 232">
                <a:extLst>
                  <a:ext uri="{FF2B5EF4-FFF2-40B4-BE49-F238E27FC236}">
                    <a16:creationId xmlns:a16="http://schemas.microsoft.com/office/drawing/2014/main" id="{FB1FE5FA-B0AD-4C7B-9AD2-C8488534CE72}"/>
                  </a:ext>
                </a:extLst>
              </p:cNvPr>
              <p:cNvSpPr/>
              <p:nvPr/>
            </p:nvSpPr>
            <p:spPr>
              <a:xfrm>
                <a:off x="5141720" y="897393"/>
                <a:ext cx="400516" cy="400516"/>
              </a:xfrm>
              <a:prstGeom prst="ellipse">
                <a:avLst/>
              </a:prstGeom>
              <a:solidFill>
                <a:srgbClr val="00B050"/>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dirty="0">
                  <a:solidFill>
                    <a:schemeClr val="tx1"/>
                  </a:solidFill>
                </a:endParaRPr>
              </a:p>
            </p:txBody>
          </p:sp>
          <p:sp>
            <p:nvSpPr>
              <p:cNvPr id="241" name="Freihandform 6">
                <a:extLst>
                  <a:ext uri="{FF2B5EF4-FFF2-40B4-BE49-F238E27FC236}">
                    <a16:creationId xmlns:a16="http://schemas.microsoft.com/office/drawing/2014/main" id="{47AC2C34-C41D-4428-8658-50CCD0F2922B}"/>
                  </a:ext>
                </a:extLst>
              </p:cNvPr>
              <p:cNvSpPr/>
              <p:nvPr/>
            </p:nvSpPr>
            <p:spPr>
              <a:xfrm>
                <a:off x="5232662" y="1004778"/>
                <a:ext cx="218633" cy="185744"/>
              </a:xfrm>
              <a:custGeom>
                <a:avLst/>
                <a:gdLst>
                  <a:gd name="connsiteX0" fmla="*/ 0 w 2499720"/>
                  <a:gd name="connsiteY0" fmla="*/ 1460875 h 2277884"/>
                  <a:gd name="connsiteX1" fmla="*/ 389567 w 2499720"/>
                  <a:gd name="connsiteY1" fmla="*/ 963095 h 2277884"/>
                  <a:gd name="connsiteX2" fmla="*/ 968506 w 2499720"/>
                  <a:gd name="connsiteY2" fmla="*/ 1385126 h 2277884"/>
                  <a:gd name="connsiteX3" fmla="*/ 2023583 w 2499720"/>
                  <a:gd name="connsiteY3" fmla="*/ 0 h 2277884"/>
                  <a:gd name="connsiteX4" fmla="*/ 2499720 w 2499720"/>
                  <a:gd name="connsiteY4" fmla="*/ 384156 h 2277884"/>
                  <a:gd name="connsiteX5" fmla="*/ 1038845 w 2499720"/>
                  <a:gd name="connsiteY5" fmla="*/ 2277884 h 2277884"/>
                  <a:gd name="connsiteX6" fmla="*/ 0 w 2499720"/>
                  <a:gd name="connsiteY6" fmla="*/ 1460875 h 2277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9720" h="2277884">
                    <a:moveTo>
                      <a:pt x="0" y="1460875"/>
                    </a:moveTo>
                    <a:lnTo>
                      <a:pt x="389567" y="963095"/>
                    </a:lnTo>
                    <a:lnTo>
                      <a:pt x="968506" y="1385126"/>
                    </a:lnTo>
                    <a:lnTo>
                      <a:pt x="2023583" y="0"/>
                    </a:lnTo>
                    <a:lnTo>
                      <a:pt x="2499720" y="384156"/>
                    </a:lnTo>
                    <a:lnTo>
                      <a:pt x="1038845" y="2277884"/>
                    </a:lnTo>
                    <a:lnTo>
                      <a:pt x="0" y="1460875"/>
                    </a:lnTo>
                    <a:close/>
                  </a:path>
                </a:pathLst>
              </a:custGeom>
              <a:solidFill>
                <a:schemeClr val="bg1"/>
              </a:solidFill>
              <a:ln w="38100" cmpd="sng">
                <a:noFill/>
              </a:ln>
              <a:effectLst/>
            </p:spPr>
            <p:style>
              <a:lnRef idx="1">
                <a:schemeClr val="accent1"/>
              </a:lnRef>
              <a:fillRef idx="3">
                <a:schemeClr val="accent1"/>
              </a:fillRef>
              <a:effectRef idx="2">
                <a:schemeClr val="accent1"/>
              </a:effectRef>
              <a:fontRef idx="minor">
                <a:schemeClr val="lt1"/>
              </a:fontRef>
            </p:style>
            <p:txBody>
              <a:bodyPr lIns="378844" tIns="109444" rIns="210469" bIns="109444" rtlCol="0" anchor="ctr" anchorCtr="0"/>
              <a:lstStyle/>
              <a:p>
                <a:pPr algn="ctr">
                  <a:spcAft>
                    <a:spcPts val="702"/>
                  </a:spcAft>
                  <a:buClr>
                    <a:schemeClr val="accent1"/>
                  </a:buClr>
                  <a:buSzPct val="160000"/>
                </a:pPr>
                <a:endParaRPr lang="de-DE" sz="1169">
                  <a:solidFill>
                    <a:srgbClr val="FFFFFF"/>
                  </a:solidFill>
                </a:endParaRPr>
              </a:p>
            </p:txBody>
          </p:sp>
        </p:grpSp>
        <p:sp>
          <p:nvSpPr>
            <p:cNvPr id="237" name="Ellipse 359">
              <a:extLst>
                <a:ext uri="{FF2B5EF4-FFF2-40B4-BE49-F238E27FC236}">
                  <a16:creationId xmlns:a16="http://schemas.microsoft.com/office/drawing/2014/main" id="{6043D2D9-2FB4-469E-AE63-8624A136EB47}"/>
                </a:ext>
              </a:extLst>
            </p:cNvPr>
            <p:cNvSpPr/>
            <p:nvPr/>
          </p:nvSpPr>
          <p:spPr>
            <a:xfrm>
              <a:off x="6749563" y="4911928"/>
              <a:ext cx="309575" cy="309575"/>
            </a:xfrm>
            <a:prstGeom prst="ellipse">
              <a:avLst/>
            </a:prstGeom>
            <a:solidFill>
              <a:schemeClr val="bg1">
                <a:lumMod val="8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a:solidFill>
                  <a:schemeClr val="tx1"/>
                </a:solidFill>
              </a:endParaRPr>
            </a:p>
          </p:txBody>
        </p:sp>
        <p:sp>
          <p:nvSpPr>
            <p:cNvPr id="238" name="Ellipse 359">
              <a:extLst>
                <a:ext uri="{FF2B5EF4-FFF2-40B4-BE49-F238E27FC236}">
                  <a16:creationId xmlns:a16="http://schemas.microsoft.com/office/drawing/2014/main" id="{97EF465B-F0F0-4AC2-A16A-12B2CE15ABDE}"/>
                </a:ext>
              </a:extLst>
            </p:cNvPr>
            <p:cNvSpPr/>
            <p:nvPr/>
          </p:nvSpPr>
          <p:spPr>
            <a:xfrm>
              <a:off x="8930596" y="4911928"/>
              <a:ext cx="309575" cy="309575"/>
            </a:xfrm>
            <a:prstGeom prst="ellipse">
              <a:avLst/>
            </a:prstGeom>
            <a:solidFill>
              <a:schemeClr val="bg1">
                <a:lumMod val="8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a:solidFill>
                  <a:schemeClr val="tx1"/>
                </a:solidFill>
              </a:endParaRPr>
            </a:p>
          </p:txBody>
        </p:sp>
        <p:sp>
          <p:nvSpPr>
            <p:cNvPr id="239" name="Ellipse 359">
              <a:extLst>
                <a:ext uri="{FF2B5EF4-FFF2-40B4-BE49-F238E27FC236}">
                  <a16:creationId xmlns:a16="http://schemas.microsoft.com/office/drawing/2014/main" id="{3731DAE1-C5E0-4CF6-9E7E-3ECF60EE5AB2}"/>
                </a:ext>
              </a:extLst>
            </p:cNvPr>
            <p:cNvSpPr/>
            <p:nvPr/>
          </p:nvSpPr>
          <p:spPr>
            <a:xfrm>
              <a:off x="11111630" y="4911928"/>
              <a:ext cx="309575" cy="309575"/>
            </a:xfrm>
            <a:prstGeom prst="ellipse">
              <a:avLst/>
            </a:prstGeom>
            <a:solidFill>
              <a:schemeClr val="bg1">
                <a:lumMod val="85000"/>
              </a:schemeClr>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none" lIns="378844" tIns="109444" rIns="210469" bIns="109444" numCol="1" spcCol="0" rtlCol="0" fromWordArt="0" anchor="ctr" anchorCtr="0" forceAA="0" compatLnSpc="1">
              <a:prstTxWarp prst="textNoShape">
                <a:avLst/>
              </a:prstTxWarp>
              <a:noAutofit/>
            </a:bodyPr>
            <a:lstStyle/>
            <a:p>
              <a:pPr algn="ctr">
                <a:spcAft>
                  <a:spcPts val="702"/>
                </a:spcAft>
                <a:buClr>
                  <a:schemeClr val="accent1"/>
                </a:buClr>
                <a:buSzPct val="160000"/>
              </a:pPr>
              <a:endParaRPr lang="de-DE" sz="1169">
                <a:solidFill>
                  <a:schemeClr val="tx1"/>
                </a:solidFill>
              </a:endParaRPr>
            </a:p>
          </p:txBody>
        </p:sp>
      </p:grpSp>
      <p:sp>
        <p:nvSpPr>
          <p:cNvPr id="25" name="Slide Number Placeholder 24">
            <a:extLst>
              <a:ext uri="{FF2B5EF4-FFF2-40B4-BE49-F238E27FC236}">
                <a16:creationId xmlns:a16="http://schemas.microsoft.com/office/drawing/2014/main" id="{6046D8A4-C629-4AD7-8B6D-3161A385F5AA}"/>
              </a:ext>
            </a:extLst>
          </p:cNvPr>
          <p:cNvSpPr>
            <a:spLocks noGrp="1"/>
          </p:cNvSpPr>
          <p:nvPr>
            <p:ph type="sldNum" sz="quarter" idx="11"/>
          </p:nvPr>
        </p:nvSpPr>
        <p:spPr/>
        <p:txBody>
          <a:bodyPr/>
          <a:lstStyle/>
          <a:p>
            <a:fld id="{07AB412F-5F68-FF4B-85B7-62534E294F92}" type="slidenum">
              <a:rPr lang="de-DE" smtClean="0"/>
              <a:pPr/>
              <a:t>29</a:t>
            </a:fld>
            <a:endParaRPr lang="de-DE"/>
          </a:p>
        </p:txBody>
      </p:sp>
    </p:spTree>
    <p:extLst>
      <p:ext uri="{BB962C8B-B14F-4D97-AF65-F5344CB8AC3E}">
        <p14:creationId xmlns:p14="http://schemas.microsoft.com/office/powerpoint/2010/main" val="384476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2866599526"/>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36217"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3342668" y="2803848"/>
            <a:ext cx="5193926"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a:solidFill>
                  <a:schemeClr val="bg1"/>
                </a:solidFill>
              </a:rPr>
              <a:t>Executive</a:t>
            </a:r>
            <a:br>
              <a:rPr lang="en-US" sz="4443" b="1" spc="-23" dirty="0">
                <a:solidFill>
                  <a:schemeClr val="bg1"/>
                </a:solidFill>
              </a:rPr>
            </a:br>
            <a:r>
              <a:rPr lang="en-US" sz="4443" b="1" spc="-23" dirty="0">
                <a:solidFill>
                  <a:schemeClr val="bg1"/>
                </a:solidFill>
              </a:rPr>
              <a:t>Summary</a:t>
            </a:r>
          </a:p>
        </p:txBody>
      </p:sp>
      <p:sp>
        <p:nvSpPr>
          <p:cNvPr id="4" name="TextBox 3">
            <a:extLst>
              <a:ext uri="{FF2B5EF4-FFF2-40B4-BE49-F238E27FC236}">
                <a16:creationId xmlns:a16="http://schemas.microsoft.com/office/drawing/2014/main" id="{9B7A7508-1754-486E-B16C-D2580A951442}"/>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01</a:t>
            </a:r>
          </a:p>
        </p:txBody>
      </p:sp>
    </p:spTree>
    <p:extLst>
      <p:ext uri="{BB962C8B-B14F-4D97-AF65-F5344CB8AC3E}">
        <p14:creationId xmlns:p14="http://schemas.microsoft.com/office/powerpoint/2010/main" val="105580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24C95E-4A0B-409B-BDFC-2B76B1F587F9}"/>
              </a:ext>
            </a:extLst>
          </p:cNvPr>
          <p:cNvGraphicFramePr>
            <a:graphicFrameLocks noChangeAspect="1"/>
          </p:cNvGraphicFramePr>
          <p:nvPr>
            <p:custDataLst>
              <p:tags r:id="rId2"/>
            </p:custDataLst>
            <p:extLst>
              <p:ext uri="{D42A27DB-BD31-4B8C-83A1-F6EECF244321}">
                <p14:modId xmlns:p14="http://schemas.microsoft.com/office/powerpoint/2010/main" val="1282832662"/>
              </p:ext>
            </p:extLst>
          </p:nvPr>
        </p:nvGraphicFramePr>
        <p:xfrm>
          <a:off x="1764" y="80990"/>
          <a:ext cx="1764" cy="1764"/>
        </p:xfrm>
        <a:graphic>
          <a:graphicData uri="http://schemas.openxmlformats.org/presentationml/2006/ole">
            <mc:AlternateContent xmlns:mc="http://schemas.openxmlformats.org/markup-compatibility/2006">
              <mc:Choice xmlns:v="urn:schemas-microsoft-com:vml" Requires="v">
                <p:oleObj spid="_x0000_s165921"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764" y="80990"/>
                        <a:ext cx="1764" cy="1764"/>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511AB73-3245-4502-926C-B1026E2551E5}"/>
              </a:ext>
            </a:extLst>
          </p:cNvPr>
          <p:cNvSpPr>
            <a:spLocks noGrp="1"/>
          </p:cNvSpPr>
          <p:nvPr>
            <p:ph type="title"/>
          </p:nvPr>
        </p:nvSpPr>
        <p:spPr>
          <a:xfrm>
            <a:off x="559976" y="0"/>
            <a:ext cx="10759520" cy="856734"/>
          </a:xfrm>
        </p:spPr>
        <p:txBody>
          <a:bodyPr vert="horz"/>
          <a:lstStyle/>
          <a:p>
            <a:r>
              <a:rPr lang="en-US" sz="2800" dirty="0" err="1">
                <a:solidFill>
                  <a:srgbClr val="1A5CB0"/>
                </a:solidFill>
              </a:rPr>
              <a:t>Limitationen</a:t>
            </a:r>
            <a:r>
              <a:rPr lang="en-US" sz="2800" dirty="0">
                <a:solidFill>
                  <a:srgbClr val="1A5CB0"/>
                </a:solidFill>
              </a:rPr>
              <a:t> (1/2) </a:t>
            </a:r>
          </a:p>
        </p:txBody>
      </p:sp>
      <p:sp>
        <p:nvSpPr>
          <p:cNvPr id="3" name="Footer Placeholder 2">
            <a:extLst>
              <a:ext uri="{FF2B5EF4-FFF2-40B4-BE49-F238E27FC236}">
                <a16:creationId xmlns:a16="http://schemas.microsoft.com/office/drawing/2014/main" id="{CB819868-4207-4255-A2B2-48552AC0C433}"/>
              </a:ext>
            </a:extLst>
          </p:cNvPr>
          <p:cNvSpPr>
            <a:spLocks noGrp="1"/>
          </p:cNvSpPr>
          <p:nvPr>
            <p:ph type="ftr" sz="quarter" idx="10"/>
          </p:nvPr>
        </p:nvSpPr>
        <p:spPr>
          <a:xfrm>
            <a:off x="959373" y="6159166"/>
            <a:ext cx="6001356" cy="602149"/>
          </a:xfrm>
        </p:spPr>
        <p:txBody>
          <a:bodyPr/>
          <a:lstStyle/>
          <a:p>
            <a:endParaRPr lang="de-DE" dirty="0"/>
          </a:p>
        </p:txBody>
      </p:sp>
      <p:sp>
        <p:nvSpPr>
          <p:cNvPr id="5" name="Text Placeholder 4">
            <a:extLst>
              <a:ext uri="{FF2B5EF4-FFF2-40B4-BE49-F238E27FC236}">
                <a16:creationId xmlns:a16="http://schemas.microsoft.com/office/drawing/2014/main" id="{2CC7B940-CA2D-4A91-B6C2-F979E5776A3A}"/>
              </a:ext>
            </a:extLst>
          </p:cNvPr>
          <p:cNvSpPr>
            <a:spLocks noGrp="1"/>
          </p:cNvSpPr>
          <p:nvPr>
            <p:ph type="body" sz="quarter" idx="12"/>
          </p:nvPr>
        </p:nvSpPr>
        <p:spPr>
          <a:xfrm>
            <a:off x="559975" y="1093789"/>
            <a:ext cx="10759520" cy="5129186"/>
          </a:xfrm>
        </p:spPr>
        <p:txBody>
          <a:bodyPr/>
          <a:lstStyle/>
          <a:p>
            <a:pPr marL="0" indent="0">
              <a:spcBef>
                <a:spcPts val="300"/>
              </a:spcBef>
              <a:buNone/>
              <a:tabLst>
                <a:tab pos="809625" algn="l"/>
              </a:tabLst>
            </a:pPr>
            <a:r>
              <a:rPr lang="en-US" sz="1400" b="1" dirty="0" err="1"/>
              <a:t>Qualität</a:t>
            </a:r>
            <a:r>
              <a:rPr lang="en-US" sz="1400" b="1" dirty="0"/>
              <a:t> der </a:t>
            </a:r>
            <a:r>
              <a:rPr lang="en-US" sz="1400" b="1" dirty="0" err="1"/>
              <a:t>Daten</a:t>
            </a:r>
            <a:endParaRPr lang="en-US" sz="1400" b="1" dirty="0"/>
          </a:p>
          <a:p>
            <a:pPr>
              <a:spcBef>
                <a:spcPts val="300"/>
              </a:spcBef>
              <a:buClr>
                <a:srgbClr val="1A5CB0"/>
              </a:buClr>
              <a:buFont typeface="Wingdings" panose="05000000000000000000" pitchFamily="2" charset="2"/>
              <a:buChar char="§"/>
              <a:tabLst>
                <a:tab pos="809625" algn="l"/>
              </a:tabLst>
            </a:pPr>
            <a:r>
              <a:rPr lang="en-US" sz="1400" dirty="0" err="1"/>
              <a:t>Aus</a:t>
            </a:r>
            <a:r>
              <a:rPr lang="en-US" sz="1400" dirty="0"/>
              <a:t> </a:t>
            </a:r>
            <a:r>
              <a:rPr lang="en-US" sz="1400" dirty="0" err="1"/>
              <a:t>einem</a:t>
            </a:r>
            <a:r>
              <a:rPr lang="en-US" sz="1400" dirty="0"/>
              <a:t> </a:t>
            </a:r>
            <a:r>
              <a:rPr lang="en-US" sz="1400" dirty="0" err="1"/>
              <a:t>Mangel</a:t>
            </a:r>
            <a:r>
              <a:rPr lang="en-US" sz="1400" dirty="0"/>
              <a:t> an </a:t>
            </a:r>
            <a:r>
              <a:rPr lang="en-US" sz="1400" dirty="0" err="1"/>
              <a:t>Alternativen</a:t>
            </a:r>
            <a:r>
              <a:rPr lang="en-US" sz="1400" dirty="0"/>
              <a:t> </a:t>
            </a:r>
            <a:r>
              <a:rPr lang="en-US" sz="1400" dirty="0" err="1"/>
              <a:t>stammen</a:t>
            </a:r>
            <a:r>
              <a:rPr lang="en-US" sz="1400" dirty="0"/>
              <a:t> alle </a:t>
            </a:r>
            <a:r>
              <a:rPr lang="en-US" sz="1400" dirty="0" err="1"/>
              <a:t>verwendeten</a:t>
            </a:r>
            <a:r>
              <a:rPr lang="en-US" sz="1400" dirty="0"/>
              <a:t> </a:t>
            </a:r>
            <a:r>
              <a:rPr lang="en-US" sz="1400" dirty="0" err="1"/>
              <a:t>Daten</a:t>
            </a:r>
            <a:r>
              <a:rPr lang="en-US" sz="1400" dirty="0"/>
              <a:t> von Wyscout. </a:t>
            </a:r>
            <a:r>
              <a:rPr lang="en-US" sz="1400" dirty="0" err="1"/>
              <a:t>Diese</a:t>
            </a:r>
            <a:r>
              <a:rPr lang="en-US" sz="1400" dirty="0"/>
              <a:t> </a:t>
            </a:r>
            <a:r>
              <a:rPr lang="en-US" sz="1400" dirty="0" err="1"/>
              <a:t>Daten</a:t>
            </a:r>
            <a:r>
              <a:rPr lang="en-US" sz="1400" dirty="0"/>
              <a:t> </a:t>
            </a:r>
            <a:r>
              <a:rPr lang="en-US" sz="1400" dirty="0" err="1"/>
              <a:t>bereiten</a:t>
            </a:r>
            <a:r>
              <a:rPr lang="en-US" sz="1400" dirty="0"/>
              <a:t> </a:t>
            </a:r>
            <a:r>
              <a:rPr lang="en-US" sz="1400" dirty="0" err="1"/>
              <a:t>einen</a:t>
            </a:r>
            <a:r>
              <a:rPr lang="en-US" sz="1400" dirty="0"/>
              <a:t> </a:t>
            </a:r>
            <a:r>
              <a:rPr lang="en-US" sz="1400" dirty="0" err="1"/>
              <a:t>soliden</a:t>
            </a:r>
            <a:r>
              <a:rPr lang="en-US" sz="1400" dirty="0"/>
              <a:t> </a:t>
            </a:r>
            <a:r>
              <a:rPr lang="en-US" sz="1400" dirty="0" err="1"/>
              <a:t>Startpunkt</a:t>
            </a:r>
            <a:r>
              <a:rPr lang="en-US" sz="1400" dirty="0"/>
              <a:t>, </a:t>
            </a:r>
            <a:r>
              <a:rPr lang="en-US" sz="1400" dirty="0" err="1"/>
              <a:t>sind</a:t>
            </a:r>
            <a:r>
              <a:rPr lang="en-US" sz="1400" dirty="0"/>
              <a:t> </a:t>
            </a:r>
            <a:r>
              <a:rPr lang="en-US" sz="1400" dirty="0" err="1"/>
              <a:t>jedoch</a:t>
            </a:r>
            <a:r>
              <a:rPr lang="en-US" sz="1400" dirty="0"/>
              <a:t> </a:t>
            </a:r>
            <a:r>
              <a:rPr lang="en-US" sz="1400" dirty="0" err="1"/>
              <a:t>nicht</a:t>
            </a:r>
            <a:r>
              <a:rPr lang="en-US" sz="1400" dirty="0"/>
              <a:t> auf dem </a:t>
            </a:r>
            <a:r>
              <a:rPr lang="en-US" sz="1400" dirty="0" err="1"/>
              <a:t>Niveau</a:t>
            </a:r>
            <a:r>
              <a:rPr lang="en-US" sz="1400" dirty="0"/>
              <a:t> </a:t>
            </a:r>
            <a:r>
              <a:rPr lang="en-US" sz="1400" dirty="0" err="1"/>
              <a:t>anderer</a:t>
            </a:r>
            <a:r>
              <a:rPr lang="en-US" sz="1400" dirty="0"/>
              <a:t> Provider, </a:t>
            </a:r>
            <a:r>
              <a:rPr lang="en-US" sz="1400" dirty="0" err="1"/>
              <a:t>wie</a:t>
            </a:r>
            <a:r>
              <a:rPr lang="en-US" sz="1400" dirty="0"/>
              <a:t> </a:t>
            </a:r>
            <a:r>
              <a:rPr lang="en-US" sz="1400" dirty="0" err="1"/>
              <a:t>z.B.</a:t>
            </a:r>
            <a:r>
              <a:rPr lang="en-US" sz="1400" dirty="0"/>
              <a:t> </a:t>
            </a:r>
            <a:r>
              <a:rPr lang="en-US" sz="1400" dirty="0" err="1"/>
              <a:t>Statsbomb</a:t>
            </a:r>
            <a:r>
              <a:rPr lang="en-US" sz="1400" dirty="0"/>
              <a:t>. Dies </a:t>
            </a:r>
            <a:r>
              <a:rPr lang="en-US" sz="1400" dirty="0" err="1"/>
              <a:t>betrifft</a:t>
            </a:r>
            <a:r>
              <a:rPr lang="en-US" sz="1400" dirty="0"/>
              <a:t> </a:t>
            </a:r>
            <a:r>
              <a:rPr lang="en-US" sz="1400" dirty="0" err="1"/>
              <a:t>sowohl</a:t>
            </a:r>
            <a:r>
              <a:rPr lang="en-US" sz="1400" dirty="0"/>
              <a:t> die </a:t>
            </a:r>
            <a:r>
              <a:rPr lang="en-US" sz="1400" dirty="0" err="1"/>
              <a:t>Qualität</a:t>
            </a:r>
            <a:r>
              <a:rPr lang="en-US" sz="1400" dirty="0"/>
              <a:t> der </a:t>
            </a:r>
            <a:r>
              <a:rPr lang="en-US" sz="1400" dirty="0" err="1"/>
              <a:t>Daten</a:t>
            </a:r>
            <a:r>
              <a:rPr lang="en-US" sz="1400" dirty="0"/>
              <a:t> </a:t>
            </a:r>
            <a:r>
              <a:rPr lang="en-US" sz="1400" dirty="0" err="1"/>
              <a:t>als</a:t>
            </a:r>
            <a:r>
              <a:rPr lang="en-US" sz="1400" dirty="0"/>
              <a:t> </a:t>
            </a:r>
            <a:r>
              <a:rPr lang="en-US" sz="1400" dirty="0" err="1"/>
              <a:t>auch</a:t>
            </a:r>
            <a:r>
              <a:rPr lang="en-US" sz="1400" dirty="0"/>
              <a:t> die </a:t>
            </a:r>
            <a:r>
              <a:rPr lang="en-US" sz="1400" dirty="0" err="1"/>
              <a:t>Vielfalt</a:t>
            </a:r>
            <a:r>
              <a:rPr lang="en-US" sz="1400" dirty="0"/>
              <a:t>. So </a:t>
            </a:r>
            <a:r>
              <a:rPr lang="en-US" sz="1400" dirty="0" err="1"/>
              <a:t>könnten</a:t>
            </a:r>
            <a:r>
              <a:rPr lang="en-US" sz="1400" dirty="0"/>
              <a:t> </a:t>
            </a:r>
            <a:r>
              <a:rPr lang="en-US" sz="1400" dirty="0" err="1"/>
              <a:t>wir</a:t>
            </a:r>
            <a:r>
              <a:rPr lang="en-US" sz="1400" dirty="0"/>
              <a:t> </a:t>
            </a:r>
            <a:r>
              <a:rPr lang="en-US" sz="1400" dirty="0" err="1"/>
              <a:t>mit</a:t>
            </a:r>
            <a:r>
              <a:rPr lang="en-US" sz="1400" dirty="0"/>
              <a:t> </a:t>
            </a:r>
            <a:r>
              <a:rPr lang="en-US" sz="1400" dirty="0" err="1"/>
              <a:t>Statsbomb-Daten</a:t>
            </a:r>
            <a:r>
              <a:rPr lang="en-US" sz="1400" dirty="0"/>
              <a:t> </a:t>
            </a:r>
            <a:r>
              <a:rPr lang="en-US" sz="1400" dirty="0" err="1"/>
              <a:t>bspw</a:t>
            </a:r>
            <a:r>
              <a:rPr lang="en-US" sz="1400" dirty="0"/>
              <a:t>. </a:t>
            </a:r>
            <a:r>
              <a:rPr lang="en-US" sz="1400" dirty="0" err="1"/>
              <a:t>untersuchen</a:t>
            </a:r>
            <a:r>
              <a:rPr lang="en-US" sz="1400" dirty="0"/>
              <a:t>, </a:t>
            </a:r>
            <a:r>
              <a:rPr lang="en-US" sz="1400" dirty="0" err="1"/>
              <a:t>wie</a:t>
            </a:r>
            <a:r>
              <a:rPr lang="en-US" sz="1400" dirty="0"/>
              <a:t> </a:t>
            </a:r>
            <a:r>
              <a:rPr lang="en-US" sz="1400" dirty="0" err="1"/>
              <a:t>sich</a:t>
            </a:r>
            <a:r>
              <a:rPr lang="en-US" sz="1400" dirty="0"/>
              <a:t> </a:t>
            </a:r>
            <a:r>
              <a:rPr lang="en-US" sz="1400" dirty="0" err="1"/>
              <a:t>ein</a:t>
            </a:r>
            <a:r>
              <a:rPr lang="en-US" sz="1400" dirty="0"/>
              <a:t> Spieler in </a:t>
            </a:r>
            <a:r>
              <a:rPr lang="en-US" sz="1400" dirty="0" err="1"/>
              <a:t>Pressingsituationen</a:t>
            </a:r>
            <a:r>
              <a:rPr lang="en-US" sz="1400" dirty="0"/>
              <a:t> </a:t>
            </a:r>
            <a:r>
              <a:rPr lang="en-US" sz="1400" dirty="0" err="1"/>
              <a:t>verhält</a:t>
            </a:r>
            <a:r>
              <a:rPr lang="en-US" sz="1400" dirty="0"/>
              <a:t> </a:t>
            </a:r>
            <a:r>
              <a:rPr lang="en-US" sz="1400" dirty="0" err="1"/>
              <a:t>oder</a:t>
            </a:r>
            <a:r>
              <a:rPr lang="en-US" sz="1400" dirty="0"/>
              <a:t> </a:t>
            </a:r>
            <a:r>
              <a:rPr lang="en-US" sz="1400" dirty="0" err="1"/>
              <a:t>wie</a:t>
            </a:r>
            <a:r>
              <a:rPr lang="en-US" sz="1400" dirty="0"/>
              <a:t>  </a:t>
            </a:r>
            <a:r>
              <a:rPr lang="en-US" sz="1400" dirty="0" err="1"/>
              <a:t>wertvoll</a:t>
            </a:r>
            <a:r>
              <a:rPr lang="en-US" sz="1400" dirty="0"/>
              <a:t> sein </a:t>
            </a:r>
            <a:r>
              <a:rPr lang="en-US" sz="1400" dirty="0" err="1"/>
              <a:t>Passspiel</a:t>
            </a:r>
            <a:r>
              <a:rPr lang="en-US" sz="1400" dirty="0"/>
              <a:t> </a:t>
            </a:r>
            <a:r>
              <a:rPr lang="en-US" sz="1400" dirty="0" err="1"/>
              <a:t>für</a:t>
            </a:r>
            <a:r>
              <a:rPr lang="en-US" sz="1400" dirty="0"/>
              <a:t> die </a:t>
            </a:r>
            <a:r>
              <a:rPr lang="en-US" sz="1400" dirty="0" err="1"/>
              <a:t>Kreation</a:t>
            </a:r>
            <a:r>
              <a:rPr lang="en-US" sz="1400" dirty="0"/>
              <a:t> von </a:t>
            </a:r>
            <a:r>
              <a:rPr lang="en-US" sz="1400" dirty="0" err="1"/>
              <a:t>Torchancen</a:t>
            </a:r>
            <a:r>
              <a:rPr lang="en-US" sz="1400" dirty="0"/>
              <a:t> </a:t>
            </a:r>
            <a:r>
              <a:rPr lang="en-US" sz="1400" dirty="0" err="1"/>
              <a:t>ist</a:t>
            </a:r>
            <a:r>
              <a:rPr lang="en-US" sz="1400" dirty="0"/>
              <a:t>. </a:t>
            </a:r>
          </a:p>
          <a:p>
            <a:pPr>
              <a:spcBef>
                <a:spcPts val="300"/>
              </a:spcBef>
              <a:buClr>
                <a:srgbClr val="1A5CB0"/>
              </a:buClr>
              <a:buFont typeface="Wingdings" panose="05000000000000000000" pitchFamily="2" charset="2"/>
              <a:buChar char="§"/>
              <a:tabLst>
                <a:tab pos="809625" algn="l"/>
              </a:tabLst>
            </a:pPr>
            <a:r>
              <a:rPr lang="en-US" sz="1400" dirty="0"/>
              <a:t>Die Percentile-Rankings </a:t>
            </a:r>
            <a:r>
              <a:rPr lang="en-US" sz="1400" dirty="0" err="1"/>
              <a:t>sind</a:t>
            </a:r>
            <a:r>
              <a:rPr lang="en-US" sz="1400" dirty="0"/>
              <a:t> </a:t>
            </a:r>
            <a:r>
              <a:rPr lang="en-US" sz="1400" dirty="0" err="1"/>
              <a:t>mit</a:t>
            </a:r>
            <a:r>
              <a:rPr lang="en-US" sz="1400" dirty="0"/>
              <a:t> </a:t>
            </a:r>
            <a:r>
              <a:rPr lang="en-US" sz="1400" dirty="0" err="1"/>
              <a:t>Vorsicht</a:t>
            </a:r>
            <a:r>
              <a:rPr lang="en-US" sz="1400" dirty="0"/>
              <a:t> </a:t>
            </a:r>
            <a:r>
              <a:rPr lang="en-US" sz="1400" dirty="0" err="1"/>
              <a:t>zu</a:t>
            </a:r>
            <a:r>
              <a:rPr lang="en-US" sz="1400" dirty="0"/>
              <a:t> </a:t>
            </a:r>
            <a:r>
              <a:rPr lang="en-US" sz="1400" dirty="0" err="1"/>
              <a:t>genießen</a:t>
            </a:r>
            <a:r>
              <a:rPr lang="en-US" sz="1400" dirty="0"/>
              <a:t>. So </a:t>
            </a:r>
            <a:r>
              <a:rPr lang="en-US" sz="1400" dirty="0" err="1"/>
              <a:t>habe</a:t>
            </a:r>
            <a:r>
              <a:rPr lang="en-US" sz="1400" dirty="0"/>
              <a:t> ich </a:t>
            </a:r>
            <a:r>
              <a:rPr lang="en-US" sz="1400" dirty="0" err="1"/>
              <a:t>beispielsweise</a:t>
            </a:r>
            <a:r>
              <a:rPr lang="en-US" sz="1400" dirty="0"/>
              <a:t> </a:t>
            </a:r>
            <a:r>
              <a:rPr lang="en-US" sz="1400" dirty="0" err="1"/>
              <a:t>im</a:t>
            </a:r>
            <a:r>
              <a:rPr lang="en-US" sz="1400" dirty="0"/>
              <a:t> </a:t>
            </a:r>
            <a:r>
              <a:rPr lang="en-US" sz="1400" dirty="0" err="1"/>
              <a:t>Nachgang</a:t>
            </a:r>
            <a:r>
              <a:rPr lang="en-US" sz="1400" dirty="0"/>
              <a:t> </a:t>
            </a:r>
            <a:r>
              <a:rPr lang="en-US" sz="1400" dirty="0" err="1"/>
              <a:t>festgestellt</a:t>
            </a:r>
            <a:r>
              <a:rPr lang="en-US" sz="1400" dirty="0"/>
              <a:t>, </a:t>
            </a:r>
            <a:r>
              <a:rPr lang="en-US" sz="1400" dirty="0" err="1"/>
              <a:t>dass</a:t>
            </a:r>
            <a:r>
              <a:rPr lang="en-US" sz="1400" dirty="0"/>
              <a:t> </a:t>
            </a:r>
            <a:r>
              <a:rPr lang="en-US" sz="1400" dirty="0" err="1"/>
              <a:t>viele</a:t>
            </a:r>
            <a:r>
              <a:rPr lang="en-US" sz="1400" dirty="0"/>
              <a:t> </a:t>
            </a:r>
            <a:r>
              <a:rPr lang="en-US" sz="1400" dirty="0" err="1"/>
              <a:t>Innenverteidiger</a:t>
            </a:r>
            <a:r>
              <a:rPr lang="en-US" sz="1400" dirty="0"/>
              <a:t> </a:t>
            </a:r>
            <a:r>
              <a:rPr lang="en-US" sz="1400" dirty="0" err="1"/>
              <a:t>fälschlicherweise</a:t>
            </a:r>
            <a:r>
              <a:rPr lang="en-US" sz="1400" dirty="0"/>
              <a:t> </a:t>
            </a:r>
            <a:r>
              <a:rPr lang="en-US" sz="1400" dirty="0" err="1"/>
              <a:t>als</a:t>
            </a:r>
            <a:r>
              <a:rPr lang="en-US" sz="1400" dirty="0"/>
              <a:t> </a:t>
            </a:r>
            <a:r>
              <a:rPr lang="en-US" sz="1400" dirty="0" err="1"/>
              <a:t>Rechtsverteidiger</a:t>
            </a:r>
            <a:r>
              <a:rPr lang="en-US" sz="1400" dirty="0"/>
              <a:t> </a:t>
            </a:r>
            <a:r>
              <a:rPr lang="en-US" sz="1400" dirty="0" err="1"/>
              <a:t>ausgewiesen</a:t>
            </a:r>
            <a:r>
              <a:rPr lang="en-US" sz="1400" dirty="0"/>
              <a:t> </a:t>
            </a:r>
            <a:r>
              <a:rPr lang="en-US" sz="1400" dirty="0" err="1"/>
              <a:t>werden</a:t>
            </a:r>
            <a:r>
              <a:rPr lang="en-US" sz="1400" dirty="0"/>
              <a:t>. Dies </a:t>
            </a:r>
            <a:r>
              <a:rPr lang="en-US" sz="1400" dirty="0" err="1"/>
              <a:t>führt</a:t>
            </a:r>
            <a:r>
              <a:rPr lang="en-US" sz="1400" dirty="0"/>
              <a:t> </a:t>
            </a:r>
            <a:r>
              <a:rPr lang="en-US" sz="1400" dirty="0" err="1"/>
              <a:t>dazu</a:t>
            </a:r>
            <a:r>
              <a:rPr lang="en-US" sz="1400" dirty="0"/>
              <a:t>, </a:t>
            </a:r>
            <a:r>
              <a:rPr lang="en-US" sz="1400" dirty="0" err="1"/>
              <a:t>dass</a:t>
            </a:r>
            <a:r>
              <a:rPr lang="en-US" sz="1400" dirty="0"/>
              <a:t> </a:t>
            </a:r>
            <a:r>
              <a:rPr lang="en-US" sz="1400" dirty="0" err="1"/>
              <a:t>bei</a:t>
            </a:r>
            <a:r>
              <a:rPr lang="en-US" sz="1400" dirty="0"/>
              <a:t> der </a:t>
            </a:r>
            <a:r>
              <a:rPr lang="en-US" sz="1400" dirty="0" err="1"/>
              <a:t>Berechnung</a:t>
            </a:r>
            <a:r>
              <a:rPr lang="en-US" sz="1400" dirty="0"/>
              <a:t> der </a:t>
            </a:r>
            <a:r>
              <a:rPr lang="en-US" sz="1400" dirty="0" err="1"/>
              <a:t>Perzentile</a:t>
            </a:r>
            <a:r>
              <a:rPr lang="en-US" sz="1400" dirty="0"/>
              <a:t> die Basis </a:t>
            </a:r>
            <a:r>
              <a:rPr lang="en-US" sz="1400" dirty="0" err="1"/>
              <a:t>ein</a:t>
            </a:r>
            <a:r>
              <a:rPr lang="en-US" sz="1400" dirty="0"/>
              <a:t> </a:t>
            </a:r>
            <a:r>
              <a:rPr lang="en-US" sz="1400" dirty="0" err="1"/>
              <a:t>wenig</a:t>
            </a:r>
            <a:r>
              <a:rPr lang="en-US" sz="1400" dirty="0"/>
              <a:t> </a:t>
            </a:r>
            <a:r>
              <a:rPr lang="en-US" sz="1400" dirty="0" err="1"/>
              <a:t>verwässert</a:t>
            </a:r>
            <a:r>
              <a:rPr lang="en-US" sz="1400" dirty="0"/>
              <a:t> </a:t>
            </a:r>
            <a:r>
              <a:rPr lang="en-US" sz="1400" dirty="0" err="1"/>
              <a:t>wird</a:t>
            </a:r>
            <a:r>
              <a:rPr lang="en-US" sz="1400" dirty="0"/>
              <a:t> und Spieler in </a:t>
            </a:r>
            <a:r>
              <a:rPr lang="en-US" sz="1400" dirty="0" err="1"/>
              <a:t>einzelnen</a:t>
            </a:r>
            <a:r>
              <a:rPr lang="en-US" sz="1400" dirty="0"/>
              <a:t> </a:t>
            </a:r>
            <a:r>
              <a:rPr lang="en-US" sz="1400" dirty="0" err="1"/>
              <a:t>Kategorien</a:t>
            </a:r>
            <a:r>
              <a:rPr lang="en-US" sz="1400" dirty="0"/>
              <a:t> </a:t>
            </a:r>
            <a:r>
              <a:rPr lang="en-US" sz="1400" dirty="0" err="1"/>
              <a:t>schlechter</a:t>
            </a:r>
            <a:r>
              <a:rPr lang="en-US" sz="1400" dirty="0"/>
              <a:t> </a:t>
            </a:r>
            <a:r>
              <a:rPr lang="en-US" sz="1400" dirty="0" err="1"/>
              <a:t>oder</a:t>
            </a:r>
            <a:r>
              <a:rPr lang="en-US" sz="1400" dirty="0"/>
              <a:t> </a:t>
            </a:r>
            <a:r>
              <a:rPr lang="en-US" sz="1400" dirty="0" err="1"/>
              <a:t>besser</a:t>
            </a:r>
            <a:r>
              <a:rPr lang="en-US" sz="1400" dirty="0"/>
              <a:t> </a:t>
            </a:r>
            <a:r>
              <a:rPr lang="en-US" sz="1400" dirty="0" err="1"/>
              <a:t>eingeordnet</a:t>
            </a:r>
            <a:r>
              <a:rPr lang="en-US" sz="1400" dirty="0"/>
              <a:t> </a:t>
            </a:r>
            <a:r>
              <a:rPr lang="en-US" sz="1400" dirty="0" err="1"/>
              <a:t>werden</a:t>
            </a:r>
            <a:r>
              <a:rPr lang="en-US" sz="1400" dirty="0"/>
              <a:t>. </a:t>
            </a:r>
          </a:p>
          <a:p>
            <a:pPr>
              <a:spcBef>
                <a:spcPts val="300"/>
              </a:spcBef>
              <a:buClr>
                <a:srgbClr val="1A5CB0"/>
              </a:buClr>
              <a:buFont typeface="Wingdings" panose="05000000000000000000" pitchFamily="2" charset="2"/>
              <a:buChar char="§"/>
              <a:tabLst>
                <a:tab pos="809625" algn="l"/>
              </a:tabLst>
            </a:pPr>
            <a:r>
              <a:rPr lang="en-US" sz="1400" dirty="0"/>
              <a:t>Es </a:t>
            </a:r>
            <a:r>
              <a:rPr lang="en-US" sz="1400" dirty="0" err="1"/>
              <a:t>werden</a:t>
            </a:r>
            <a:r>
              <a:rPr lang="en-US" sz="1400" dirty="0"/>
              <a:t> </a:t>
            </a:r>
            <a:r>
              <a:rPr lang="en-US" sz="1400" dirty="0" err="1"/>
              <a:t>nur</a:t>
            </a:r>
            <a:r>
              <a:rPr lang="en-US" sz="1400" dirty="0"/>
              <a:t> Event-</a:t>
            </a:r>
            <a:r>
              <a:rPr lang="en-US" sz="1400" dirty="0" err="1"/>
              <a:t>Daten</a:t>
            </a:r>
            <a:r>
              <a:rPr lang="en-US" sz="1400" dirty="0"/>
              <a:t> </a:t>
            </a:r>
            <a:r>
              <a:rPr lang="en-US" sz="1400" dirty="0" err="1"/>
              <a:t>verwendet</a:t>
            </a:r>
            <a:r>
              <a:rPr lang="en-US" sz="1400" dirty="0"/>
              <a:t>. </a:t>
            </a:r>
            <a:r>
              <a:rPr lang="en-US" sz="1400" dirty="0" err="1"/>
              <a:t>Besonders</a:t>
            </a:r>
            <a:r>
              <a:rPr lang="en-US" sz="1400" dirty="0"/>
              <a:t> </a:t>
            </a:r>
            <a:r>
              <a:rPr lang="en-US" sz="1400" dirty="0" err="1"/>
              <a:t>im</a:t>
            </a:r>
            <a:r>
              <a:rPr lang="en-US" sz="1400" dirty="0"/>
              <a:t> System von Tim Walter und </a:t>
            </a:r>
            <a:r>
              <a:rPr lang="en-US" sz="1400" dirty="0" err="1"/>
              <a:t>bei</a:t>
            </a:r>
            <a:r>
              <a:rPr lang="en-US" sz="1400" dirty="0"/>
              <a:t> der </a:t>
            </a:r>
            <a:r>
              <a:rPr lang="en-US" sz="1400" dirty="0" err="1"/>
              <a:t>Suche</a:t>
            </a:r>
            <a:r>
              <a:rPr lang="en-US" sz="1400" dirty="0"/>
              <a:t> </a:t>
            </a:r>
            <a:r>
              <a:rPr lang="en-US" sz="1400" dirty="0" err="1"/>
              <a:t>nach</a:t>
            </a:r>
            <a:r>
              <a:rPr lang="en-US" sz="1400" dirty="0"/>
              <a:t> </a:t>
            </a:r>
            <a:r>
              <a:rPr lang="en-US" sz="1400" dirty="0" err="1"/>
              <a:t>einrückenden</a:t>
            </a:r>
            <a:r>
              <a:rPr lang="en-US" sz="1400" dirty="0"/>
              <a:t> </a:t>
            </a:r>
            <a:r>
              <a:rPr lang="en-US" sz="1400" dirty="0" err="1"/>
              <a:t>Außenverteidigern</a:t>
            </a:r>
            <a:r>
              <a:rPr lang="en-US" sz="1400" dirty="0"/>
              <a:t> </a:t>
            </a:r>
            <a:r>
              <a:rPr lang="en-US" sz="1400" dirty="0" err="1"/>
              <a:t>wäre</a:t>
            </a:r>
            <a:r>
              <a:rPr lang="en-US" sz="1400" dirty="0"/>
              <a:t> es </a:t>
            </a:r>
            <a:r>
              <a:rPr lang="en-US" sz="1400" dirty="0" err="1"/>
              <a:t>interessant</a:t>
            </a:r>
            <a:r>
              <a:rPr lang="en-US" sz="1400" dirty="0"/>
              <a:t>, </a:t>
            </a:r>
            <a:r>
              <a:rPr lang="en-US" sz="1400" dirty="0" err="1"/>
              <a:t>mithilfe</a:t>
            </a:r>
            <a:r>
              <a:rPr lang="en-US" sz="1400" dirty="0"/>
              <a:t> von Tracking-</a:t>
            </a:r>
            <a:r>
              <a:rPr lang="en-US" sz="1400" dirty="0" err="1"/>
              <a:t>Daten</a:t>
            </a:r>
            <a:r>
              <a:rPr lang="en-US" sz="1400" dirty="0"/>
              <a:t> </a:t>
            </a:r>
            <a:r>
              <a:rPr lang="en-US" sz="1400" dirty="0" err="1"/>
              <a:t>mehr</a:t>
            </a:r>
            <a:r>
              <a:rPr lang="en-US" sz="1400" dirty="0"/>
              <a:t> </a:t>
            </a:r>
            <a:r>
              <a:rPr lang="en-US" sz="1400" dirty="0" err="1"/>
              <a:t>Informationen</a:t>
            </a:r>
            <a:r>
              <a:rPr lang="en-US" sz="1400" dirty="0"/>
              <a:t> </a:t>
            </a:r>
            <a:r>
              <a:rPr lang="en-US" sz="1400" dirty="0" err="1"/>
              <a:t>über</a:t>
            </a:r>
            <a:r>
              <a:rPr lang="en-US" sz="1400" dirty="0"/>
              <a:t> </a:t>
            </a:r>
            <a:r>
              <a:rPr lang="en-US" sz="1400" dirty="0" err="1"/>
              <a:t>ihre</a:t>
            </a:r>
            <a:r>
              <a:rPr lang="en-US" sz="1400" dirty="0"/>
              <a:t> </a:t>
            </a:r>
            <a:r>
              <a:rPr lang="en-US" sz="1400" dirty="0" err="1"/>
              <a:t>Laufwege</a:t>
            </a:r>
            <a:r>
              <a:rPr lang="en-US" sz="1400" dirty="0"/>
              <a:t> </a:t>
            </a:r>
            <a:r>
              <a:rPr lang="en-US" sz="1400" dirty="0" err="1"/>
              <a:t>zu</a:t>
            </a:r>
            <a:r>
              <a:rPr lang="en-US" sz="1400" dirty="0"/>
              <a:t> </a:t>
            </a:r>
            <a:r>
              <a:rPr lang="en-US" sz="1400" dirty="0" err="1"/>
              <a:t>erhalten</a:t>
            </a:r>
            <a:r>
              <a:rPr lang="en-US" sz="1400" dirty="0"/>
              <a:t>. Auch Event-</a:t>
            </a:r>
            <a:r>
              <a:rPr lang="en-US" sz="1400" dirty="0" err="1"/>
              <a:t>Daten</a:t>
            </a:r>
            <a:r>
              <a:rPr lang="en-US" sz="1400" dirty="0"/>
              <a:t>, die Pass Locations </a:t>
            </a:r>
            <a:r>
              <a:rPr lang="en-US" sz="1400" dirty="0" err="1"/>
              <a:t>beinhalten</a:t>
            </a:r>
            <a:r>
              <a:rPr lang="en-US" sz="1400" dirty="0"/>
              <a:t>, </a:t>
            </a:r>
            <a:r>
              <a:rPr lang="en-US" sz="1400" dirty="0" err="1"/>
              <a:t>könnten</a:t>
            </a:r>
            <a:r>
              <a:rPr lang="en-US" sz="1400" dirty="0"/>
              <a:t> </a:t>
            </a:r>
            <a:r>
              <a:rPr lang="en-US" sz="1400" dirty="0" err="1"/>
              <a:t>hier</a:t>
            </a:r>
            <a:r>
              <a:rPr lang="en-US" sz="1400" dirty="0"/>
              <a:t> </a:t>
            </a:r>
            <a:r>
              <a:rPr lang="en-US" sz="1400" dirty="0" err="1"/>
              <a:t>bereits</a:t>
            </a:r>
            <a:r>
              <a:rPr lang="en-US" sz="1400" dirty="0"/>
              <a:t> </a:t>
            </a:r>
            <a:r>
              <a:rPr lang="en-US" sz="1400" dirty="0" err="1"/>
              <a:t>weiterhelfen</a:t>
            </a:r>
            <a:r>
              <a:rPr lang="en-US" sz="1400" dirty="0"/>
              <a:t>. </a:t>
            </a:r>
            <a:r>
              <a:rPr lang="en-US" sz="1400" dirty="0" err="1"/>
              <a:t>Dadurch</a:t>
            </a:r>
            <a:r>
              <a:rPr lang="en-US" sz="1400" dirty="0"/>
              <a:t> </a:t>
            </a:r>
            <a:r>
              <a:rPr lang="en-US" sz="1400" dirty="0" err="1"/>
              <a:t>könnten</a:t>
            </a:r>
            <a:r>
              <a:rPr lang="en-US" sz="1400" dirty="0"/>
              <a:t> </a:t>
            </a:r>
            <a:r>
              <a:rPr lang="en-US" sz="1400" dirty="0" err="1"/>
              <a:t>wir</a:t>
            </a:r>
            <a:r>
              <a:rPr lang="en-US" sz="1400" dirty="0"/>
              <a:t> </a:t>
            </a:r>
            <a:r>
              <a:rPr lang="en-US" sz="1400" dirty="0" err="1"/>
              <a:t>beispielsweise</a:t>
            </a:r>
            <a:r>
              <a:rPr lang="en-US" sz="1400" dirty="0"/>
              <a:t> </a:t>
            </a:r>
            <a:r>
              <a:rPr lang="en-US" sz="1400" dirty="0" err="1"/>
              <a:t>eine</a:t>
            </a:r>
            <a:r>
              <a:rPr lang="en-US" sz="1400" dirty="0"/>
              <a:t> </a:t>
            </a:r>
            <a:r>
              <a:rPr lang="en-US" sz="1400" dirty="0" err="1"/>
              <a:t>Unterscheidung</a:t>
            </a:r>
            <a:r>
              <a:rPr lang="en-US" sz="1400" dirty="0"/>
              <a:t> </a:t>
            </a:r>
            <a:r>
              <a:rPr lang="en-US" sz="1400" dirty="0" err="1"/>
              <a:t>zwischen</a:t>
            </a:r>
            <a:r>
              <a:rPr lang="en-US" sz="1400" dirty="0"/>
              <a:t> </a:t>
            </a:r>
            <a:r>
              <a:rPr lang="en-US" sz="1400" dirty="0" err="1"/>
              <a:t>Spielern</a:t>
            </a:r>
            <a:r>
              <a:rPr lang="en-US" sz="1400" dirty="0"/>
              <a:t> </a:t>
            </a:r>
            <a:r>
              <a:rPr lang="en-US" sz="1400" dirty="0" err="1"/>
              <a:t>treffen</a:t>
            </a:r>
            <a:r>
              <a:rPr lang="en-US" sz="1400" dirty="0"/>
              <a:t>, die </a:t>
            </a:r>
            <a:r>
              <a:rPr lang="en-US" sz="1400" dirty="0" err="1"/>
              <a:t>ausschließlich</a:t>
            </a:r>
            <a:r>
              <a:rPr lang="en-US" sz="1400" dirty="0"/>
              <a:t> an der </a:t>
            </a:r>
            <a:r>
              <a:rPr lang="en-US" sz="1400" dirty="0" err="1"/>
              <a:t>Linie</a:t>
            </a:r>
            <a:r>
              <a:rPr lang="en-US" sz="1400" dirty="0"/>
              <a:t> </a:t>
            </a:r>
            <a:r>
              <a:rPr lang="en-US" sz="1400" dirty="0" err="1"/>
              <a:t>kleben</a:t>
            </a:r>
            <a:r>
              <a:rPr lang="en-US" sz="1400" dirty="0"/>
              <a:t> </a:t>
            </a:r>
            <a:r>
              <a:rPr lang="en-US" sz="1400" dirty="0" err="1"/>
              <a:t>oder</a:t>
            </a:r>
            <a:r>
              <a:rPr lang="en-US" sz="1400" dirty="0"/>
              <a:t> </a:t>
            </a:r>
            <a:r>
              <a:rPr lang="en-US" sz="1400" dirty="0" err="1"/>
              <a:t>häufig</a:t>
            </a:r>
            <a:r>
              <a:rPr lang="en-US" sz="1400" dirty="0"/>
              <a:t> ins </a:t>
            </a:r>
            <a:r>
              <a:rPr lang="en-US" sz="1400" dirty="0" err="1"/>
              <a:t>Zentrum</a:t>
            </a:r>
            <a:r>
              <a:rPr lang="en-US" sz="1400" dirty="0"/>
              <a:t> </a:t>
            </a:r>
            <a:r>
              <a:rPr lang="en-US" sz="1400" dirty="0" err="1"/>
              <a:t>rücken</a:t>
            </a:r>
            <a:r>
              <a:rPr lang="en-US" sz="1400" dirty="0"/>
              <a:t>. </a:t>
            </a:r>
          </a:p>
          <a:p>
            <a:pPr>
              <a:spcBef>
                <a:spcPts val="300"/>
              </a:spcBef>
              <a:buClr>
                <a:srgbClr val="1A5CB0"/>
              </a:buClr>
              <a:buFont typeface="Wingdings" panose="05000000000000000000" pitchFamily="2" charset="2"/>
              <a:buChar char="§"/>
              <a:tabLst>
                <a:tab pos="809625" algn="l"/>
              </a:tabLst>
            </a:pPr>
            <a:r>
              <a:rPr lang="en-US" sz="1400" dirty="0"/>
              <a:t>Es </a:t>
            </a:r>
            <a:r>
              <a:rPr lang="en-US" sz="1400" dirty="0" err="1"/>
              <a:t>wird</a:t>
            </a:r>
            <a:r>
              <a:rPr lang="en-US" sz="1400" dirty="0"/>
              <a:t> </a:t>
            </a:r>
            <a:r>
              <a:rPr lang="en-US" sz="1400" dirty="0" err="1"/>
              <a:t>nur</a:t>
            </a:r>
            <a:r>
              <a:rPr lang="en-US" sz="1400" dirty="0"/>
              <a:t> die Saison 2021/2022 </a:t>
            </a:r>
            <a:r>
              <a:rPr lang="en-US" sz="1400" dirty="0" err="1"/>
              <a:t>betrachtet</a:t>
            </a:r>
            <a:r>
              <a:rPr lang="en-US" sz="1400" dirty="0"/>
              <a:t>. Es </a:t>
            </a:r>
            <a:r>
              <a:rPr lang="en-US" sz="1400" dirty="0" err="1"/>
              <a:t>könnte</a:t>
            </a:r>
            <a:r>
              <a:rPr lang="en-US" sz="1400" dirty="0"/>
              <a:t> </a:t>
            </a:r>
            <a:r>
              <a:rPr lang="en-US" sz="1400" dirty="0" err="1"/>
              <a:t>auch</a:t>
            </a:r>
            <a:r>
              <a:rPr lang="en-US" sz="1400" dirty="0"/>
              <a:t> </a:t>
            </a:r>
            <a:r>
              <a:rPr lang="en-US" sz="1400" dirty="0" err="1"/>
              <a:t>interessant</a:t>
            </a:r>
            <a:r>
              <a:rPr lang="en-US" sz="1400" dirty="0"/>
              <a:t> sein, </a:t>
            </a:r>
            <a:r>
              <a:rPr lang="en-US" sz="1400" dirty="0" err="1"/>
              <a:t>vorherige</a:t>
            </a:r>
            <a:r>
              <a:rPr lang="en-US" sz="1400" dirty="0"/>
              <a:t> </a:t>
            </a:r>
            <a:r>
              <a:rPr lang="en-US" sz="1400" dirty="0" err="1"/>
              <a:t>Spielzeiten</a:t>
            </a:r>
            <a:r>
              <a:rPr lang="en-US" sz="1400" dirty="0"/>
              <a:t> </a:t>
            </a:r>
            <a:r>
              <a:rPr lang="en-US" sz="1400" dirty="0" err="1"/>
              <a:t>miteinzubeziehen</a:t>
            </a:r>
            <a:r>
              <a:rPr lang="en-US" sz="1400" dirty="0"/>
              <a:t>, um </a:t>
            </a:r>
            <a:r>
              <a:rPr lang="en-US" sz="1400" dirty="0" err="1"/>
              <a:t>Leistungen</a:t>
            </a:r>
            <a:r>
              <a:rPr lang="en-US" sz="1400" dirty="0"/>
              <a:t> in Relation </a:t>
            </a:r>
            <a:r>
              <a:rPr lang="en-US" sz="1400" dirty="0" err="1"/>
              <a:t>setzen</a:t>
            </a:r>
            <a:r>
              <a:rPr lang="en-US" sz="1400" dirty="0"/>
              <a:t> </a:t>
            </a:r>
            <a:r>
              <a:rPr lang="en-US" sz="1400" dirty="0" err="1"/>
              <a:t>zu</a:t>
            </a:r>
            <a:r>
              <a:rPr lang="en-US" sz="1400" dirty="0"/>
              <a:t> </a:t>
            </a:r>
            <a:r>
              <a:rPr lang="en-US" sz="1400" dirty="0" err="1"/>
              <a:t>können</a:t>
            </a:r>
            <a:r>
              <a:rPr lang="en-US" sz="1400" dirty="0"/>
              <a:t>. </a:t>
            </a:r>
            <a:r>
              <a:rPr lang="en-US" sz="1400" dirty="0" err="1"/>
              <a:t>Nehmen</a:t>
            </a:r>
            <a:r>
              <a:rPr lang="en-US" sz="1400" dirty="0"/>
              <a:t> </a:t>
            </a:r>
            <a:r>
              <a:rPr lang="en-US" sz="1400" dirty="0" err="1"/>
              <a:t>wir</a:t>
            </a:r>
            <a:r>
              <a:rPr lang="en-US" sz="1400" dirty="0"/>
              <a:t> an, </a:t>
            </a:r>
            <a:r>
              <a:rPr lang="en-US" sz="1400" dirty="0" err="1"/>
              <a:t>dass</a:t>
            </a:r>
            <a:r>
              <a:rPr lang="en-US" sz="1400" dirty="0"/>
              <a:t> Spieler X </a:t>
            </a:r>
            <a:r>
              <a:rPr lang="en-US" sz="1400" dirty="0" err="1"/>
              <a:t>bspw</a:t>
            </a:r>
            <a:r>
              <a:rPr lang="en-US" sz="1400" dirty="0"/>
              <a:t>. in der Saison 2020/2021 </a:t>
            </a:r>
            <a:r>
              <a:rPr lang="en-US" sz="1400" dirty="0" err="1"/>
              <a:t>herausragende</a:t>
            </a:r>
            <a:r>
              <a:rPr lang="en-US" sz="1400" dirty="0"/>
              <a:t> </a:t>
            </a:r>
            <a:r>
              <a:rPr lang="en-US" sz="1400" dirty="0" err="1"/>
              <a:t>Werte</a:t>
            </a:r>
            <a:r>
              <a:rPr lang="en-US" sz="1400" dirty="0"/>
              <a:t> hat, in 2021/2022 </a:t>
            </a:r>
            <a:r>
              <a:rPr lang="en-US" sz="1400" dirty="0" err="1"/>
              <a:t>aber</a:t>
            </a:r>
            <a:r>
              <a:rPr lang="en-US" sz="1400" dirty="0"/>
              <a:t> </a:t>
            </a:r>
            <a:r>
              <a:rPr lang="en-US" sz="1400" dirty="0" err="1"/>
              <a:t>deutlich</a:t>
            </a:r>
            <a:r>
              <a:rPr lang="en-US" sz="1400" dirty="0"/>
              <a:t> </a:t>
            </a:r>
            <a:r>
              <a:rPr lang="en-US" sz="1400" dirty="0" err="1"/>
              <a:t>schlechtere</a:t>
            </a:r>
            <a:r>
              <a:rPr lang="en-US" sz="1400" dirty="0"/>
              <a:t>. Dies </a:t>
            </a:r>
            <a:r>
              <a:rPr lang="en-US" sz="1400" dirty="0" err="1"/>
              <a:t>kann</a:t>
            </a:r>
            <a:r>
              <a:rPr lang="en-US" sz="1400" dirty="0"/>
              <a:t> </a:t>
            </a:r>
            <a:r>
              <a:rPr lang="en-US" sz="1400" dirty="0" err="1"/>
              <a:t>andeuten</a:t>
            </a:r>
            <a:r>
              <a:rPr lang="en-US" sz="1400" dirty="0"/>
              <a:t>, </a:t>
            </a:r>
            <a:r>
              <a:rPr lang="en-US" sz="1400" dirty="0" err="1"/>
              <a:t>dass</a:t>
            </a:r>
            <a:r>
              <a:rPr lang="en-US" sz="1400" dirty="0"/>
              <a:t> 2020/2021 </a:t>
            </a:r>
            <a:r>
              <a:rPr lang="en-US" sz="1400" dirty="0" err="1"/>
              <a:t>ein</a:t>
            </a:r>
            <a:r>
              <a:rPr lang="en-US" sz="1400" dirty="0"/>
              <a:t> positive </a:t>
            </a:r>
            <a:r>
              <a:rPr lang="en-US" sz="1400" dirty="0" err="1"/>
              <a:t>Ausreißer</a:t>
            </a:r>
            <a:r>
              <a:rPr lang="en-US" sz="1400" dirty="0"/>
              <a:t> war und er nun </a:t>
            </a:r>
            <a:r>
              <a:rPr lang="en-US" sz="1400" dirty="0" err="1"/>
              <a:t>wieder</a:t>
            </a:r>
            <a:r>
              <a:rPr lang="en-US" sz="1400" dirty="0"/>
              <a:t> auf </a:t>
            </a:r>
            <a:r>
              <a:rPr lang="en-US" sz="1400" dirty="0" err="1"/>
              <a:t>Normalniveau</a:t>
            </a:r>
            <a:r>
              <a:rPr lang="en-US" sz="1400" dirty="0"/>
              <a:t> </a:t>
            </a:r>
            <a:r>
              <a:rPr lang="en-US" sz="1400" dirty="0" err="1"/>
              <a:t>performt</a:t>
            </a:r>
            <a:r>
              <a:rPr lang="en-US" sz="1400" dirty="0"/>
              <a:t>. </a:t>
            </a:r>
            <a:r>
              <a:rPr lang="en-US" sz="1400" dirty="0" err="1"/>
              <a:t>Gleichzeitig</a:t>
            </a:r>
            <a:r>
              <a:rPr lang="en-US" sz="1400" dirty="0"/>
              <a:t> </a:t>
            </a:r>
            <a:r>
              <a:rPr lang="en-US" sz="1400" dirty="0" err="1"/>
              <a:t>kann</a:t>
            </a:r>
            <a:r>
              <a:rPr lang="en-US" sz="1400" dirty="0"/>
              <a:t> es </a:t>
            </a:r>
            <a:r>
              <a:rPr lang="en-US" sz="1400" dirty="0" err="1"/>
              <a:t>auch</a:t>
            </a:r>
            <a:r>
              <a:rPr lang="en-US" sz="1400" dirty="0"/>
              <a:t> </a:t>
            </a:r>
            <a:r>
              <a:rPr lang="en-US" sz="1400" dirty="0" err="1"/>
              <a:t>daran</a:t>
            </a:r>
            <a:r>
              <a:rPr lang="en-US" sz="1400" dirty="0"/>
              <a:t> </a:t>
            </a:r>
            <a:r>
              <a:rPr lang="en-US" sz="1400" dirty="0" err="1"/>
              <a:t>liegen</a:t>
            </a:r>
            <a:r>
              <a:rPr lang="en-US" sz="1400" dirty="0"/>
              <a:t>, </a:t>
            </a:r>
            <a:r>
              <a:rPr lang="en-US" sz="1400" dirty="0" err="1"/>
              <a:t>dass</a:t>
            </a:r>
            <a:r>
              <a:rPr lang="en-US" sz="1400" dirty="0"/>
              <a:t> negative </a:t>
            </a:r>
            <a:r>
              <a:rPr lang="en-US" sz="1400" dirty="0" err="1"/>
              <a:t>Umstände</a:t>
            </a:r>
            <a:r>
              <a:rPr lang="en-US" sz="1400" dirty="0"/>
              <a:t> </a:t>
            </a:r>
            <a:r>
              <a:rPr lang="en-US" sz="1400" dirty="0" err="1"/>
              <a:t>zusammen</a:t>
            </a:r>
            <a:r>
              <a:rPr lang="en-US" sz="1400" dirty="0"/>
              <a:t> </a:t>
            </a:r>
            <a:r>
              <a:rPr lang="en-US" sz="1400" dirty="0" err="1"/>
              <a:t>gekommen</a:t>
            </a:r>
            <a:r>
              <a:rPr lang="en-US" sz="1400" dirty="0"/>
              <a:t> </a:t>
            </a:r>
            <a:r>
              <a:rPr lang="en-US" sz="1400" dirty="0" err="1"/>
              <a:t>sind</a:t>
            </a:r>
            <a:r>
              <a:rPr lang="en-US" sz="1400" dirty="0"/>
              <a:t> und der Spieler nun </a:t>
            </a:r>
            <a:r>
              <a:rPr lang="en-US" sz="1400" dirty="0" err="1"/>
              <a:t>günstig</a:t>
            </a:r>
            <a:r>
              <a:rPr lang="en-US" sz="1400" dirty="0"/>
              <a:t> </a:t>
            </a:r>
            <a:r>
              <a:rPr lang="en-US" sz="1400" dirty="0" err="1"/>
              <a:t>zu</a:t>
            </a:r>
            <a:r>
              <a:rPr lang="en-US" sz="1400" dirty="0"/>
              <a:t> </a:t>
            </a:r>
            <a:r>
              <a:rPr lang="en-US" sz="1400" dirty="0" err="1"/>
              <a:t>haben</a:t>
            </a:r>
            <a:r>
              <a:rPr lang="en-US" sz="1400" dirty="0"/>
              <a:t> </a:t>
            </a:r>
            <a:r>
              <a:rPr lang="en-US" sz="1400" dirty="0" err="1"/>
              <a:t>ist</a:t>
            </a:r>
            <a:r>
              <a:rPr lang="en-US" sz="1400" dirty="0"/>
              <a:t>. </a:t>
            </a:r>
            <a:r>
              <a:rPr lang="en-US" sz="1400" dirty="0" err="1"/>
              <a:t>Möglicherweise</a:t>
            </a:r>
            <a:r>
              <a:rPr lang="en-US" sz="1400" dirty="0"/>
              <a:t> </a:t>
            </a:r>
            <a:r>
              <a:rPr lang="en-US" sz="1400" dirty="0" err="1"/>
              <a:t>ist</a:t>
            </a:r>
            <a:r>
              <a:rPr lang="en-US" sz="1400" dirty="0"/>
              <a:t> dies </a:t>
            </a:r>
            <a:r>
              <a:rPr lang="en-US" sz="1400" dirty="0" err="1"/>
              <a:t>auch</a:t>
            </a:r>
            <a:r>
              <a:rPr lang="en-US" sz="1400" dirty="0"/>
              <a:t> </a:t>
            </a:r>
            <a:r>
              <a:rPr lang="en-US" sz="1400" dirty="0" err="1"/>
              <a:t>ein</a:t>
            </a:r>
            <a:r>
              <a:rPr lang="en-US" sz="1400" dirty="0"/>
              <a:t> </a:t>
            </a:r>
            <a:r>
              <a:rPr lang="en-US" sz="1400" dirty="0" err="1"/>
              <a:t>Hinweis</a:t>
            </a:r>
            <a:r>
              <a:rPr lang="en-US" sz="1400" dirty="0"/>
              <a:t> </a:t>
            </a:r>
            <a:r>
              <a:rPr lang="en-US" sz="1400" dirty="0" err="1"/>
              <a:t>darauf</a:t>
            </a:r>
            <a:r>
              <a:rPr lang="en-US" sz="1400" dirty="0"/>
              <a:t>, </a:t>
            </a:r>
            <a:r>
              <a:rPr lang="en-US" sz="1400" dirty="0" err="1"/>
              <a:t>dass</a:t>
            </a:r>
            <a:r>
              <a:rPr lang="en-US" sz="1400" dirty="0"/>
              <a:t> </a:t>
            </a:r>
            <a:r>
              <a:rPr lang="en-US" sz="1400" dirty="0" err="1"/>
              <a:t>sich</a:t>
            </a:r>
            <a:r>
              <a:rPr lang="en-US" sz="1400" dirty="0"/>
              <a:t> seine Rolle nun </a:t>
            </a:r>
            <a:r>
              <a:rPr lang="en-US" sz="1400" dirty="0" err="1"/>
              <a:t>verändert</a:t>
            </a:r>
            <a:r>
              <a:rPr lang="en-US" sz="1400" dirty="0"/>
              <a:t> hat und er </a:t>
            </a:r>
            <a:r>
              <a:rPr lang="en-US" sz="1400" dirty="0" err="1"/>
              <a:t>sich</a:t>
            </a:r>
            <a:r>
              <a:rPr lang="en-US" sz="1400" dirty="0"/>
              <a:t> </a:t>
            </a:r>
            <a:r>
              <a:rPr lang="en-US" sz="1400" dirty="0" err="1"/>
              <a:t>dementsprechend</a:t>
            </a:r>
            <a:r>
              <a:rPr lang="en-US" sz="1400" dirty="0"/>
              <a:t> </a:t>
            </a:r>
            <a:r>
              <a:rPr lang="en-US" sz="1400" dirty="0" err="1"/>
              <a:t>angepasst</a:t>
            </a:r>
            <a:r>
              <a:rPr lang="en-US" sz="1400" dirty="0"/>
              <a:t> hat, was </a:t>
            </a:r>
            <a:r>
              <a:rPr lang="en-US" sz="1400" dirty="0" err="1"/>
              <a:t>wiederum</a:t>
            </a:r>
            <a:r>
              <a:rPr lang="en-US" sz="1400" dirty="0"/>
              <a:t> </a:t>
            </a:r>
            <a:r>
              <a:rPr lang="en-US" sz="1400" dirty="0" err="1"/>
              <a:t>für</a:t>
            </a:r>
            <a:r>
              <a:rPr lang="en-US" sz="1400" dirty="0"/>
              <a:t> seine </a:t>
            </a:r>
            <a:r>
              <a:rPr lang="en-US" sz="1400" dirty="0" err="1"/>
              <a:t>Anpassungsfähigkeit</a:t>
            </a:r>
            <a:r>
              <a:rPr lang="en-US" sz="1400" dirty="0"/>
              <a:t> </a:t>
            </a:r>
            <a:r>
              <a:rPr lang="en-US" sz="1400" dirty="0" err="1"/>
              <a:t>spricht</a:t>
            </a:r>
            <a:r>
              <a:rPr lang="en-US" sz="1400" dirty="0"/>
              <a:t>. Marc </a:t>
            </a:r>
            <a:r>
              <a:rPr lang="en-US" sz="1400" dirty="0" err="1"/>
              <a:t>Cucurella</a:t>
            </a:r>
            <a:r>
              <a:rPr lang="en-US" sz="1400" dirty="0"/>
              <a:t> von Brighton &amp; Hove Albion </a:t>
            </a:r>
            <a:r>
              <a:rPr lang="en-US" sz="1400" dirty="0" err="1"/>
              <a:t>ist</a:t>
            </a:r>
            <a:r>
              <a:rPr lang="en-US" sz="1400" dirty="0"/>
              <a:t> </a:t>
            </a:r>
            <a:r>
              <a:rPr lang="en-US" sz="1400" dirty="0" err="1"/>
              <a:t>hier</a:t>
            </a:r>
            <a:r>
              <a:rPr lang="en-US" sz="1400" dirty="0"/>
              <a:t> </a:t>
            </a:r>
            <a:r>
              <a:rPr lang="en-US" sz="1400" dirty="0" err="1"/>
              <a:t>ein</a:t>
            </a:r>
            <a:r>
              <a:rPr lang="en-US" sz="1400" dirty="0"/>
              <a:t> </a:t>
            </a:r>
            <a:r>
              <a:rPr lang="en-US" sz="1400" dirty="0" err="1"/>
              <a:t>gutes</a:t>
            </a:r>
            <a:r>
              <a:rPr lang="en-US" sz="1400" dirty="0"/>
              <a:t> </a:t>
            </a:r>
            <a:r>
              <a:rPr lang="en-US" sz="1400" dirty="0" err="1"/>
              <a:t>Beispiel</a:t>
            </a:r>
            <a:r>
              <a:rPr lang="en-US" sz="1400" dirty="0"/>
              <a:t>.</a:t>
            </a:r>
          </a:p>
          <a:p>
            <a:pPr marL="0" indent="0">
              <a:spcBef>
                <a:spcPts val="300"/>
              </a:spcBef>
              <a:buNone/>
              <a:tabLst>
                <a:tab pos="809625" algn="l"/>
              </a:tabLst>
            </a:pPr>
            <a:r>
              <a:rPr lang="en-US" sz="1400" b="1" dirty="0" err="1"/>
              <a:t>Wechselrate</a:t>
            </a:r>
            <a:r>
              <a:rPr lang="en-US" sz="1400" b="1" dirty="0"/>
              <a:t> </a:t>
            </a:r>
            <a:r>
              <a:rPr lang="en-US" sz="1400" b="1" dirty="0" err="1"/>
              <a:t>zwischen</a:t>
            </a:r>
            <a:r>
              <a:rPr lang="en-US" sz="1400" b="1" dirty="0"/>
              <a:t> den </a:t>
            </a:r>
            <a:r>
              <a:rPr lang="en-US" sz="1400" b="1" dirty="0" err="1"/>
              <a:t>Ligen</a:t>
            </a:r>
            <a:endParaRPr lang="en-US" sz="1400" b="1" dirty="0"/>
          </a:p>
          <a:p>
            <a:pPr>
              <a:spcBef>
                <a:spcPts val="300"/>
              </a:spcBef>
              <a:buClr>
                <a:srgbClr val="1A5CB0"/>
              </a:buClr>
              <a:buFont typeface="Wingdings" panose="05000000000000000000" pitchFamily="2" charset="2"/>
              <a:buChar char="§"/>
              <a:tabLst>
                <a:tab pos="809625" algn="l"/>
              </a:tabLst>
            </a:pPr>
            <a:r>
              <a:rPr lang="en-US" sz="1400" dirty="0"/>
              <a:t>Die </a:t>
            </a:r>
            <a:r>
              <a:rPr lang="en-US" sz="1400" dirty="0" err="1"/>
              <a:t>Daten</a:t>
            </a:r>
            <a:r>
              <a:rPr lang="en-US" sz="1400" dirty="0"/>
              <a:t> </a:t>
            </a:r>
            <a:r>
              <a:rPr lang="en-US" sz="1400" dirty="0" err="1"/>
              <a:t>passen</a:t>
            </a:r>
            <a:r>
              <a:rPr lang="en-US" sz="1400" dirty="0"/>
              <a:t> die </a:t>
            </a:r>
            <a:r>
              <a:rPr lang="en-US" sz="1400" dirty="0" err="1"/>
              <a:t>Leistungen</a:t>
            </a:r>
            <a:r>
              <a:rPr lang="en-US" sz="1400" dirty="0"/>
              <a:t> in der </a:t>
            </a:r>
            <a:r>
              <a:rPr lang="en-US" sz="1400" dirty="0" err="1"/>
              <a:t>jeweiligen</a:t>
            </a:r>
            <a:r>
              <a:rPr lang="en-US" sz="1400" dirty="0"/>
              <a:t> Liga </a:t>
            </a:r>
            <a:r>
              <a:rPr lang="en-US" sz="1400" dirty="0" err="1"/>
              <a:t>nicht</a:t>
            </a:r>
            <a:r>
              <a:rPr lang="en-US" sz="1400" dirty="0"/>
              <a:t> auf </a:t>
            </a:r>
            <a:r>
              <a:rPr lang="en-US" sz="1400" dirty="0" err="1"/>
              <a:t>ein</a:t>
            </a:r>
            <a:r>
              <a:rPr lang="en-US" sz="1400" dirty="0"/>
              <a:t> </a:t>
            </a:r>
            <a:r>
              <a:rPr lang="en-US" sz="1400" dirty="0" err="1"/>
              <a:t>standardisiertes</a:t>
            </a:r>
            <a:r>
              <a:rPr lang="en-US" sz="1400" dirty="0"/>
              <a:t> </a:t>
            </a:r>
            <a:r>
              <a:rPr lang="en-US" sz="1400" dirty="0" err="1"/>
              <a:t>Niveau</a:t>
            </a:r>
            <a:r>
              <a:rPr lang="en-US" sz="1400" dirty="0"/>
              <a:t> an. </a:t>
            </a:r>
            <a:r>
              <a:rPr lang="en-US" sz="1400" dirty="0" err="1"/>
              <a:t>Jede</a:t>
            </a:r>
            <a:r>
              <a:rPr lang="en-US" sz="1400" dirty="0"/>
              <a:t> Liga </a:t>
            </a:r>
            <a:r>
              <a:rPr lang="en-US" sz="1400" dirty="0" err="1"/>
              <a:t>wird</a:t>
            </a:r>
            <a:r>
              <a:rPr lang="en-US" sz="1400" dirty="0"/>
              <a:t> separate </a:t>
            </a:r>
            <a:r>
              <a:rPr lang="en-US" sz="1400" dirty="0" err="1"/>
              <a:t>betrachtet</a:t>
            </a:r>
            <a:r>
              <a:rPr lang="en-US" sz="1400" dirty="0"/>
              <a:t>, </a:t>
            </a:r>
            <a:r>
              <a:rPr lang="en-US" sz="1400" dirty="0" err="1"/>
              <a:t>sodass</a:t>
            </a:r>
            <a:r>
              <a:rPr lang="en-US" sz="1400" dirty="0"/>
              <a:t> </a:t>
            </a:r>
            <a:r>
              <a:rPr lang="en-US" sz="1400" dirty="0" err="1"/>
              <a:t>keine</a:t>
            </a:r>
            <a:r>
              <a:rPr lang="en-US" sz="1400" dirty="0"/>
              <a:t> </a:t>
            </a:r>
            <a:r>
              <a:rPr lang="en-US" sz="1400" dirty="0" err="1"/>
              <a:t>Vergleichsbasis</a:t>
            </a:r>
            <a:r>
              <a:rPr lang="en-US" sz="1400" dirty="0"/>
              <a:t> </a:t>
            </a:r>
            <a:r>
              <a:rPr lang="en-US" sz="1400" dirty="0" err="1"/>
              <a:t>vorhanden</a:t>
            </a:r>
            <a:r>
              <a:rPr lang="en-US" sz="1400" dirty="0"/>
              <a:t> </a:t>
            </a:r>
            <a:r>
              <a:rPr lang="en-US" sz="1400" dirty="0" err="1"/>
              <a:t>ist</a:t>
            </a:r>
            <a:r>
              <a:rPr lang="en-US" sz="1400" dirty="0"/>
              <a:t>. </a:t>
            </a:r>
            <a:r>
              <a:rPr lang="en-US" sz="1400" dirty="0" err="1"/>
              <a:t>Folglich</a:t>
            </a:r>
            <a:r>
              <a:rPr lang="en-US" sz="1400" dirty="0"/>
              <a:t> </a:t>
            </a:r>
            <a:r>
              <a:rPr lang="en-US" sz="1400" dirty="0" err="1"/>
              <a:t>dessen</a:t>
            </a:r>
            <a:r>
              <a:rPr lang="en-US" sz="1400" dirty="0"/>
              <a:t> muss </a:t>
            </a:r>
            <a:r>
              <a:rPr lang="en-US" sz="1400" dirty="0" err="1"/>
              <a:t>im</a:t>
            </a:r>
            <a:r>
              <a:rPr lang="en-US" sz="1400" dirty="0"/>
              <a:t> </a:t>
            </a:r>
            <a:r>
              <a:rPr lang="en-US" sz="1400" dirty="0" err="1"/>
              <a:t>Einzelfall</a:t>
            </a:r>
            <a:r>
              <a:rPr lang="en-US" sz="1400" dirty="0"/>
              <a:t> </a:t>
            </a:r>
            <a:r>
              <a:rPr lang="en-US" sz="1400" dirty="0" err="1"/>
              <a:t>betrachtet</a:t>
            </a:r>
            <a:r>
              <a:rPr lang="en-US" sz="1400" dirty="0"/>
              <a:t> </a:t>
            </a:r>
            <a:r>
              <a:rPr lang="en-US" sz="1400" dirty="0" err="1"/>
              <a:t>werden</a:t>
            </a:r>
            <a:r>
              <a:rPr lang="en-US" sz="1400" dirty="0"/>
              <a:t>, </a:t>
            </a:r>
            <a:r>
              <a:rPr lang="en-US" sz="1400" dirty="0" err="1"/>
              <a:t>inwiefern</a:t>
            </a:r>
            <a:r>
              <a:rPr lang="en-US" sz="1400" dirty="0"/>
              <a:t> die </a:t>
            </a:r>
            <a:r>
              <a:rPr lang="en-US" sz="1400" dirty="0" err="1"/>
              <a:t>Leistungen</a:t>
            </a:r>
            <a:r>
              <a:rPr lang="en-US" sz="1400" dirty="0"/>
              <a:t> </a:t>
            </a:r>
            <a:r>
              <a:rPr lang="en-US" sz="1400" dirty="0" err="1"/>
              <a:t>eines</a:t>
            </a:r>
            <a:r>
              <a:rPr lang="en-US" sz="1400" dirty="0"/>
              <a:t> Spielers </a:t>
            </a:r>
            <a:r>
              <a:rPr lang="en-US" sz="1400" dirty="0" err="1"/>
              <a:t>ein</a:t>
            </a:r>
            <a:r>
              <a:rPr lang="en-US" sz="1400" dirty="0"/>
              <a:t> </a:t>
            </a:r>
            <a:r>
              <a:rPr lang="en-US" sz="1400" dirty="0" err="1"/>
              <a:t>Resultat</a:t>
            </a:r>
            <a:r>
              <a:rPr lang="en-US" sz="1400" dirty="0"/>
              <a:t> der Liga und der </a:t>
            </a:r>
            <a:r>
              <a:rPr lang="en-US" sz="1400" dirty="0" err="1"/>
              <a:t>aktuellen</a:t>
            </a:r>
            <a:r>
              <a:rPr lang="en-US" sz="1400" dirty="0"/>
              <a:t> Situation </a:t>
            </a:r>
            <a:r>
              <a:rPr lang="en-US" sz="1400" dirty="0" err="1"/>
              <a:t>ist</a:t>
            </a:r>
            <a:r>
              <a:rPr lang="en-US" sz="1400" dirty="0"/>
              <a:t> und </a:t>
            </a:r>
            <a:r>
              <a:rPr lang="en-US" sz="1400" dirty="0" err="1"/>
              <a:t>inwiefern</a:t>
            </a:r>
            <a:r>
              <a:rPr lang="en-US" sz="1400" dirty="0"/>
              <a:t> </a:t>
            </a:r>
            <a:r>
              <a:rPr lang="en-US" sz="1400" dirty="0" err="1"/>
              <a:t>sich</a:t>
            </a:r>
            <a:r>
              <a:rPr lang="en-US" sz="1400" dirty="0"/>
              <a:t> </a:t>
            </a:r>
            <a:r>
              <a:rPr lang="en-US" sz="1400" dirty="0" err="1"/>
              <a:t>diese</a:t>
            </a:r>
            <a:r>
              <a:rPr lang="en-US" sz="1400" dirty="0"/>
              <a:t> </a:t>
            </a:r>
            <a:r>
              <a:rPr lang="en-US" sz="1400" dirty="0" err="1"/>
              <a:t>Leistungen</a:t>
            </a:r>
            <a:r>
              <a:rPr lang="en-US" sz="1400" dirty="0"/>
              <a:t> in </a:t>
            </a:r>
            <a:r>
              <a:rPr lang="en-US" sz="1400" dirty="0" err="1"/>
              <a:t>eine</a:t>
            </a:r>
            <a:r>
              <a:rPr lang="en-US" sz="1400" dirty="0"/>
              <a:t> </a:t>
            </a:r>
            <a:r>
              <a:rPr lang="en-US" sz="1400" dirty="0" err="1"/>
              <a:t>neue</a:t>
            </a:r>
            <a:r>
              <a:rPr lang="en-US" sz="1400" dirty="0"/>
              <a:t> Liga </a:t>
            </a:r>
            <a:r>
              <a:rPr lang="en-US" sz="1400" dirty="0" err="1"/>
              <a:t>transferieren</a:t>
            </a:r>
            <a:r>
              <a:rPr lang="en-US" sz="1400" dirty="0"/>
              <a:t> </a:t>
            </a:r>
            <a:r>
              <a:rPr lang="en-US" sz="1400" dirty="0" err="1"/>
              <a:t>lassen</a:t>
            </a:r>
            <a:endParaRPr lang="en-US" sz="1400" dirty="0"/>
          </a:p>
          <a:p>
            <a:pPr marL="0" indent="0">
              <a:spcBef>
                <a:spcPts val="300"/>
              </a:spcBef>
              <a:buClr>
                <a:srgbClr val="1A5CB0"/>
              </a:buClr>
              <a:buNone/>
              <a:tabLst>
                <a:tab pos="809625" algn="l"/>
              </a:tabLst>
            </a:pPr>
            <a:r>
              <a:rPr lang="en-US" sz="1400" dirty="0"/>
              <a:t>.</a:t>
            </a:r>
          </a:p>
        </p:txBody>
      </p:sp>
      <p:sp>
        <p:nvSpPr>
          <p:cNvPr id="20" name="Slide Number Placeholder 19">
            <a:extLst>
              <a:ext uri="{FF2B5EF4-FFF2-40B4-BE49-F238E27FC236}">
                <a16:creationId xmlns:a16="http://schemas.microsoft.com/office/drawing/2014/main" id="{1EB079DB-A281-4381-BAF3-D10B10404B68}"/>
              </a:ext>
            </a:extLst>
          </p:cNvPr>
          <p:cNvSpPr>
            <a:spLocks noGrp="1"/>
          </p:cNvSpPr>
          <p:nvPr>
            <p:ph type="sldNum" sz="quarter" idx="11"/>
          </p:nvPr>
        </p:nvSpPr>
        <p:spPr/>
        <p:txBody>
          <a:bodyPr/>
          <a:lstStyle/>
          <a:p>
            <a:fld id="{07AB412F-5F68-FF4B-85B7-62534E294F92}" type="slidenum">
              <a:rPr lang="de-DE" smtClean="0"/>
              <a:pPr/>
              <a:t>30</a:t>
            </a:fld>
            <a:endParaRPr lang="de-DE" dirty="0"/>
          </a:p>
        </p:txBody>
      </p:sp>
    </p:spTree>
    <p:extLst>
      <p:ext uri="{BB962C8B-B14F-4D97-AF65-F5344CB8AC3E}">
        <p14:creationId xmlns:p14="http://schemas.microsoft.com/office/powerpoint/2010/main" val="3223359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724C95E-4A0B-409B-BDFC-2B76B1F587F9}"/>
              </a:ext>
            </a:extLst>
          </p:cNvPr>
          <p:cNvGraphicFramePr>
            <a:graphicFrameLocks noChangeAspect="1"/>
          </p:cNvGraphicFramePr>
          <p:nvPr>
            <p:custDataLst>
              <p:tags r:id="rId2"/>
            </p:custDataLst>
          </p:nvPr>
        </p:nvGraphicFramePr>
        <p:xfrm>
          <a:off x="1764" y="80990"/>
          <a:ext cx="1764" cy="1764"/>
        </p:xfrm>
        <a:graphic>
          <a:graphicData uri="http://schemas.openxmlformats.org/presentationml/2006/ole">
            <mc:AlternateContent xmlns:mc="http://schemas.openxmlformats.org/markup-compatibility/2006">
              <mc:Choice xmlns:v="urn:schemas-microsoft-com:vml" Requires="v">
                <p:oleObj spid="_x0000_s166940" name="think-cell Slide" r:id="rId4" imgW="415" imgH="416" progId="TCLayout.ActiveDocument.1">
                  <p:embed/>
                </p:oleObj>
              </mc:Choice>
              <mc:Fallback>
                <p:oleObj name="think-cell Slide" r:id="rId4" imgW="415" imgH="416" progId="TCLayout.ActiveDocument.1">
                  <p:embed/>
                  <p:pic>
                    <p:nvPicPr>
                      <p:cNvPr id="6" name="Object 5" hidden="1">
                        <a:extLst>
                          <a:ext uri="{FF2B5EF4-FFF2-40B4-BE49-F238E27FC236}">
                            <a16:creationId xmlns:a16="http://schemas.microsoft.com/office/drawing/2014/main" id="{5724C95E-4A0B-409B-BDFC-2B76B1F587F9}"/>
                          </a:ext>
                        </a:extLst>
                      </p:cNvPr>
                      <p:cNvPicPr/>
                      <p:nvPr/>
                    </p:nvPicPr>
                    <p:blipFill>
                      <a:blip r:embed="rId5"/>
                      <a:stretch>
                        <a:fillRect/>
                      </a:stretch>
                    </p:blipFill>
                    <p:spPr>
                      <a:xfrm>
                        <a:off x="1764" y="80990"/>
                        <a:ext cx="1764" cy="1764"/>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511AB73-3245-4502-926C-B1026E2551E5}"/>
              </a:ext>
            </a:extLst>
          </p:cNvPr>
          <p:cNvSpPr>
            <a:spLocks noGrp="1"/>
          </p:cNvSpPr>
          <p:nvPr>
            <p:ph type="title"/>
          </p:nvPr>
        </p:nvSpPr>
        <p:spPr>
          <a:xfrm>
            <a:off x="559976" y="0"/>
            <a:ext cx="10759520" cy="856734"/>
          </a:xfrm>
        </p:spPr>
        <p:txBody>
          <a:bodyPr vert="horz"/>
          <a:lstStyle/>
          <a:p>
            <a:r>
              <a:rPr lang="en-US" sz="2800" dirty="0" err="1">
                <a:solidFill>
                  <a:srgbClr val="1A5CB0"/>
                </a:solidFill>
              </a:rPr>
              <a:t>Limitationen</a:t>
            </a:r>
            <a:r>
              <a:rPr lang="en-US" sz="2800" dirty="0">
                <a:solidFill>
                  <a:srgbClr val="1A5CB0"/>
                </a:solidFill>
              </a:rPr>
              <a:t> (2/2) </a:t>
            </a:r>
          </a:p>
        </p:txBody>
      </p:sp>
      <p:sp>
        <p:nvSpPr>
          <p:cNvPr id="3" name="Footer Placeholder 2">
            <a:extLst>
              <a:ext uri="{FF2B5EF4-FFF2-40B4-BE49-F238E27FC236}">
                <a16:creationId xmlns:a16="http://schemas.microsoft.com/office/drawing/2014/main" id="{CB819868-4207-4255-A2B2-48552AC0C433}"/>
              </a:ext>
            </a:extLst>
          </p:cNvPr>
          <p:cNvSpPr>
            <a:spLocks noGrp="1"/>
          </p:cNvSpPr>
          <p:nvPr>
            <p:ph type="ftr" sz="quarter" idx="10"/>
          </p:nvPr>
        </p:nvSpPr>
        <p:spPr>
          <a:xfrm>
            <a:off x="959373" y="6159166"/>
            <a:ext cx="6001356" cy="602149"/>
          </a:xfrm>
        </p:spPr>
        <p:txBody>
          <a:bodyPr/>
          <a:lstStyle/>
          <a:p>
            <a:endParaRPr lang="de-DE" dirty="0"/>
          </a:p>
        </p:txBody>
      </p:sp>
      <p:sp>
        <p:nvSpPr>
          <p:cNvPr id="5" name="Text Placeholder 4">
            <a:extLst>
              <a:ext uri="{FF2B5EF4-FFF2-40B4-BE49-F238E27FC236}">
                <a16:creationId xmlns:a16="http://schemas.microsoft.com/office/drawing/2014/main" id="{2CC7B940-CA2D-4A91-B6C2-F979E5776A3A}"/>
              </a:ext>
            </a:extLst>
          </p:cNvPr>
          <p:cNvSpPr>
            <a:spLocks noGrp="1"/>
          </p:cNvSpPr>
          <p:nvPr>
            <p:ph type="body" sz="quarter" idx="12"/>
          </p:nvPr>
        </p:nvSpPr>
        <p:spPr>
          <a:xfrm>
            <a:off x="559975" y="1093789"/>
            <a:ext cx="10759520" cy="5129186"/>
          </a:xfrm>
        </p:spPr>
        <p:txBody>
          <a:bodyPr/>
          <a:lstStyle/>
          <a:p>
            <a:pPr marL="0" indent="0">
              <a:spcBef>
                <a:spcPts val="300"/>
              </a:spcBef>
              <a:buClr>
                <a:srgbClr val="1A5CB0"/>
              </a:buClr>
              <a:buNone/>
              <a:tabLst>
                <a:tab pos="809625" algn="l"/>
              </a:tabLst>
            </a:pPr>
            <a:r>
              <a:rPr lang="en-US" sz="1400" b="1" dirty="0" err="1"/>
              <a:t>Bewertung</a:t>
            </a:r>
            <a:r>
              <a:rPr lang="en-US" sz="1400" b="1" dirty="0"/>
              <a:t> von </a:t>
            </a:r>
            <a:r>
              <a:rPr lang="en-US" sz="1400" b="1" dirty="0" err="1"/>
              <a:t>Defensivspielern</a:t>
            </a:r>
            <a:r>
              <a:rPr lang="en-US" sz="1400" b="1" dirty="0"/>
              <a:t> </a:t>
            </a:r>
            <a:r>
              <a:rPr lang="en-US" sz="1400" b="1" dirty="0" err="1"/>
              <a:t>mit</a:t>
            </a:r>
            <a:r>
              <a:rPr lang="en-US" sz="1400" b="1" dirty="0"/>
              <a:t> </a:t>
            </a:r>
            <a:r>
              <a:rPr lang="en-US" sz="1400" b="1" dirty="0" err="1"/>
              <a:t>Daten</a:t>
            </a:r>
            <a:endParaRPr lang="en-US" sz="1400" b="1" dirty="0"/>
          </a:p>
          <a:p>
            <a:pPr>
              <a:spcBef>
                <a:spcPts val="300"/>
              </a:spcBef>
              <a:buClr>
                <a:srgbClr val="1A5CB0"/>
              </a:buClr>
              <a:buFont typeface="Wingdings" panose="05000000000000000000" pitchFamily="2" charset="2"/>
              <a:buChar char="§"/>
              <a:tabLst>
                <a:tab pos="809625" algn="l"/>
              </a:tabLst>
            </a:pPr>
            <a:r>
              <a:rPr lang="en-US" sz="1400" dirty="0"/>
              <a:t>Bei </a:t>
            </a:r>
            <a:r>
              <a:rPr lang="en-US" sz="1400" dirty="0" err="1"/>
              <a:t>unserer</a:t>
            </a:r>
            <a:r>
              <a:rPr lang="en-US" sz="1400" dirty="0"/>
              <a:t> </a:t>
            </a:r>
            <a:r>
              <a:rPr lang="en-US" sz="1400" dirty="0" err="1"/>
              <a:t>Analyse</a:t>
            </a:r>
            <a:r>
              <a:rPr lang="en-US" sz="1400" dirty="0"/>
              <a:t> </a:t>
            </a:r>
            <a:r>
              <a:rPr lang="en-US" sz="1400" dirty="0" err="1"/>
              <a:t>wurden</a:t>
            </a:r>
            <a:r>
              <a:rPr lang="en-US" sz="1400" dirty="0"/>
              <a:t> </a:t>
            </a:r>
            <a:r>
              <a:rPr lang="en-US" sz="1400" dirty="0" err="1"/>
              <a:t>viele</a:t>
            </a:r>
            <a:r>
              <a:rPr lang="en-US" sz="1400" dirty="0"/>
              <a:t> Spieler </a:t>
            </a:r>
            <a:r>
              <a:rPr lang="en-US" sz="1400" dirty="0" err="1"/>
              <a:t>einbezogen</a:t>
            </a:r>
            <a:r>
              <a:rPr lang="en-US" sz="1400" dirty="0"/>
              <a:t>, </a:t>
            </a:r>
            <a:r>
              <a:rPr lang="en-US" sz="1400" dirty="0" err="1"/>
              <a:t>deren</a:t>
            </a:r>
            <a:r>
              <a:rPr lang="en-US" sz="1400" dirty="0"/>
              <a:t> </a:t>
            </a:r>
            <a:r>
              <a:rPr lang="en-US" sz="1400" dirty="0" err="1"/>
              <a:t>Hauptposition</a:t>
            </a:r>
            <a:r>
              <a:rPr lang="en-US" sz="1400" dirty="0"/>
              <a:t> </a:t>
            </a:r>
            <a:r>
              <a:rPr lang="en-US" sz="1400" dirty="0" err="1"/>
              <a:t>nicht</a:t>
            </a:r>
            <a:r>
              <a:rPr lang="en-US" sz="1400" dirty="0"/>
              <a:t> </a:t>
            </a:r>
            <a:r>
              <a:rPr lang="en-US" sz="1400" dirty="0" err="1"/>
              <a:t>unbedingt</a:t>
            </a:r>
            <a:r>
              <a:rPr lang="en-US" sz="1400" dirty="0"/>
              <a:t> die des </a:t>
            </a:r>
            <a:r>
              <a:rPr lang="en-US" sz="1400" dirty="0" err="1"/>
              <a:t>Außenverteidigers</a:t>
            </a:r>
            <a:r>
              <a:rPr lang="en-US" sz="1400" dirty="0"/>
              <a:t> </a:t>
            </a:r>
            <a:r>
              <a:rPr lang="en-US" sz="1400" dirty="0" err="1"/>
              <a:t>ist</a:t>
            </a:r>
            <a:r>
              <a:rPr lang="en-US" sz="1400" dirty="0"/>
              <a:t>. Dies </a:t>
            </a:r>
            <a:r>
              <a:rPr lang="en-US" sz="1400" dirty="0" err="1"/>
              <a:t>wurde</a:t>
            </a:r>
            <a:r>
              <a:rPr lang="en-US" sz="1400" dirty="0"/>
              <a:t> </a:t>
            </a:r>
            <a:r>
              <a:rPr lang="en-US" sz="1400" dirty="0" err="1"/>
              <a:t>bewusst</a:t>
            </a:r>
            <a:r>
              <a:rPr lang="en-US" sz="1400" dirty="0"/>
              <a:t> </a:t>
            </a:r>
            <a:r>
              <a:rPr lang="en-US" sz="1400" dirty="0" err="1"/>
              <a:t>gemacht</a:t>
            </a:r>
            <a:r>
              <a:rPr lang="en-US" sz="1400" dirty="0"/>
              <a:t>, da </a:t>
            </a:r>
            <a:r>
              <a:rPr lang="en-US" sz="1400" dirty="0" err="1"/>
              <a:t>wir</a:t>
            </a:r>
            <a:r>
              <a:rPr lang="en-US" sz="1400" dirty="0"/>
              <a:t> alle Spieler in </a:t>
            </a:r>
            <a:r>
              <a:rPr lang="en-US" sz="1400" dirty="0" err="1"/>
              <a:t>Betracht</a:t>
            </a:r>
            <a:r>
              <a:rPr lang="en-US" sz="1400" dirty="0"/>
              <a:t> </a:t>
            </a:r>
            <a:r>
              <a:rPr lang="en-US" sz="1400" dirty="0" err="1"/>
              <a:t>ziehen</a:t>
            </a:r>
            <a:r>
              <a:rPr lang="en-US" sz="1400" dirty="0"/>
              <a:t> </a:t>
            </a:r>
            <a:r>
              <a:rPr lang="en-US" sz="1400" dirty="0" err="1"/>
              <a:t>möchten</a:t>
            </a:r>
            <a:r>
              <a:rPr lang="en-US" sz="1400" dirty="0"/>
              <a:t>, die </a:t>
            </a:r>
            <a:r>
              <a:rPr lang="en-US" sz="1400" dirty="0" err="1"/>
              <a:t>diese</a:t>
            </a:r>
            <a:r>
              <a:rPr lang="en-US" sz="1400" dirty="0"/>
              <a:t> Rolle </a:t>
            </a:r>
            <a:r>
              <a:rPr lang="en-US" sz="1400" dirty="0" err="1"/>
              <a:t>grundsätzlich</a:t>
            </a:r>
            <a:r>
              <a:rPr lang="en-US" sz="1400" dirty="0"/>
              <a:t> </a:t>
            </a:r>
            <a:r>
              <a:rPr lang="en-US" sz="1400" dirty="0" err="1"/>
              <a:t>ausfüllen</a:t>
            </a:r>
            <a:r>
              <a:rPr lang="en-US" sz="1400" dirty="0"/>
              <a:t> </a:t>
            </a:r>
            <a:r>
              <a:rPr lang="en-US" sz="1400" dirty="0" err="1"/>
              <a:t>können</a:t>
            </a:r>
            <a:r>
              <a:rPr lang="en-US" sz="1400" dirty="0"/>
              <a:t>. Bei der </a:t>
            </a:r>
            <a:r>
              <a:rPr lang="en-US" sz="1400" dirty="0" err="1"/>
              <a:t>Analyse</a:t>
            </a:r>
            <a:r>
              <a:rPr lang="en-US" sz="1400" dirty="0"/>
              <a:t> muss dies </a:t>
            </a:r>
            <a:r>
              <a:rPr lang="en-US" sz="1400" dirty="0" err="1"/>
              <a:t>jedoch</a:t>
            </a:r>
            <a:r>
              <a:rPr lang="en-US" sz="1400" dirty="0"/>
              <a:t> in </a:t>
            </a:r>
            <a:r>
              <a:rPr lang="en-US" sz="1400" dirty="0" err="1"/>
              <a:t>Betracht</a:t>
            </a:r>
            <a:r>
              <a:rPr lang="en-US" sz="1400" dirty="0"/>
              <a:t> </a:t>
            </a:r>
            <a:r>
              <a:rPr lang="en-US" sz="1400" dirty="0" err="1"/>
              <a:t>gezogen</a:t>
            </a:r>
            <a:r>
              <a:rPr lang="en-US" sz="1400" dirty="0"/>
              <a:t> </a:t>
            </a:r>
            <a:r>
              <a:rPr lang="en-US" sz="1400" dirty="0" err="1"/>
              <a:t>werden</a:t>
            </a:r>
            <a:r>
              <a:rPr lang="en-US" sz="1400" dirty="0"/>
              <a:t>, da </a:t>
            </a:r>
            <a:r>
              <a:rPr lang="en-US" sz="1400" dirty="0" err="1"/>
              <a:t>Kennzahlen</a:t>
            </a:r>
            <a:r>
              <a:rPr lang="en-US" sz="1400" dirty="0"/>
              <a:t> </a:t>
            </a:r>
            <a:r>
              <a:rPr lang="en-US" sz="1400" dirty="0" err="1"/>
              <a:t>dadurch</a:t>
            </a:r>
            <a:r>
              <a:rPr lang="en-US" sz="1400" dirty="0"/>
              <a:t> stark </a:t>
            </a:r>
            <a:r>
              <a:rPr lang="en-US" sz="1400" dirty="0" err="1"/>
              <a:t>verzerrt</a:t>
            </a:r>
            <a:r>
              <a:rPr lang="en-US" sz="1400" dirty="0"/>
              <a:t> sein </a:t>
            </a:r>
            <a:r>
              <a:rPr lang="en-US" sz="1400" dirty="0" err="1"/>
              <a:t>können</a:t>
            </a:r>
            <a:r>
              <a:rPr lang="en-US" sz="1400" dirty="0"/>
              <a:t>. Stuart Dallas von Leeds United </a:t>
            </a:r>
            <a:r>
              <a:rPr lang="en-US" sz="1400" dirty="0" err="1"/>
              <a:t>bspw</a:t>
            </a:r>
            <a:r>
              <a:rPr lang="en-US" sz="1400" dirty="0"/>
              <a:t>. </a:t>
            </a:r>
            <a:r>
              <a:rPr lang="en-US" sz="1400" dirty="0" err="1"/>
              <a:t>spielt</a:t>
            </a:r>
            <a:r>
              <a:rPr lang="en-US" sz="1400" dirty="0"/>
              <a:t> </a:t>
            </a:r>
            <a:r>
              <a:rPr lang="en-US" sz="1400" dirty="0" err="1"/>
              <a:t>regelmäßig</a:t>
            </a:r>
            <a:r>
              <a:rPr lang="en-US" sz="1400" dirty="0"/>
              <a:t> </a:t>
            </a:r>
            <a:r>
              <a:rPr lang="en-US" sz="1400" dirty="0" err="1"/>
              <a:t>im</a:t>
            </a:r>
            <a:r>
              <a:rPr lang="en-US" sz="1400" dirty="0"/>
              <a:t> </a:t>
            </a:r>
            <a:r>
              <a:rPr lang="en-US" sz="1400" dirty="0" err="1"/>
              <a:t>Mittelfeld</a:t>
            </a:r>
            <a:r>
              <a:rPr lang="en-US" sz="1400" dirty="0"/>
              <a:t> und </a:t>
            </a:r>
            <a:r>
              <a:rPr lang="en-US" sz="1400" dirty="0" err="1"/>
              <a:t>als</a:t>
            </a:r>
            <a:r>
              <a:rPr lang="en-US" sz="1400" dirty="0"/>
              <a:t> </a:t>
            </a:r>
            <a:r>
              <a:rPr lang="en-US" sz="1400" dirty="0" err="1"/>
              <a:t>Außenverteidiger</a:t>
            </a:r>
            <a:r>
              <a:rPr lang="en-US" sz="1400" dirty="0"/>
              <a:t>. Auch Moritz </a:t>
            </a:r>
            <a:r>
              <a:rPr lang="en-US" sz="1400" dirty="0" err="1"/>
              <a:t>Heyer</a:t>
            </a:r>
            <a:r>
              <a:rPr lang="en-US" sz="1400" dirty="0"/>
              <a:t> </a:t>
            </a:r>
            <a:r>
              <a:rPr lang="en-US" sz="1400" dirty="0" err="1"/>
              <a:t>kam</a:t>
            </a:r>
            <a:r>
              <a:rPr lang="en-US" sz="1400" dirty="0"/>
              <a:t> </a:t>
            </a:r>
            <a:r>
              <a:rPr lang="en-US" sz="1400" dirty="0" err="1"/>
              <a:t>zu</a:t>
            </a:r>
            <a:r>
              <a:rPr lang="en-US" sz="1400" dirty="0"/>
              <a:t> </a:t>
            </a:r>
            <a:r>
              <a:rPr lang="en-US" sz="1400" dirty="0" err="1"/>
              <a:t>Saisonbeginn</a:t>
            </a:r>
            <a:r>
              <a:rPr lang="en-US" sz="1400" dirty="0"/>
              <a:t> </a:t>
            </a:r>
            <a:r>
              <a:rPr lang="en-US" sz="1400" dirty="0" err="1"/>
              <a:t>noch</a:t>
            </a:r>
            <a:r>
              <a:rPr lang="en-US" sz="1400" dirty="0"/>
              <a:t> </a:t>
            </a:r>
            <a:r>
              <a:rPr lang="en-US" sz="1400" dirty="0" err="1"/>
              <a:t>häufiger</a:t>
            </a:r>
            <a:r>
              <a:rPr lang="en-US" sz="1400" dirty="0"/>
              <a:t> </a:t>
            </a:r>
            <a:r>
              <a:rPr lang="en-US" sz="1400" dirty="0" err="1"/>
              <a:t>im</a:t>
            </a:r>
            <a:r>
              <a:rPr lang="en-US" sz="1400" dirty="0"/>
              <a:t> </a:t>
            </a:r>
            <a:r>
              <a:rPr lang="en-US" sz="1400" dirty="0" err="1"/>
              <a:t>Mittelfeld</a:t>
            </a:r>
            <a:r>
              <a:rPr lang="en-US" sz="1400" dirty="0"/>
              <a:t> </a:t>
            </a:r>
            <a:r>
              <a:rPr lang="en-US" sz="1400" dirty="0" err="1"/>
              <a:t>zum</a:t>
            </a:r>
            <a:r>
              <a:rPr lang="en-US" sz="1400" dirty="0"/>
              <a:t> </a:t>
            </a:r>
            <a:r>
              <a:rPr lang="en-US" sz="1400" dirty="0" err="1"/>
              <a:t>Einsatz</a:t>
            </a:r>
            <a:endParaRPr lang="en-US" sz="1400" dirty="0"/>
          </a:p>
          <a:p>
            <a:pPr>
              <a:spcBef>
                <a:spcPts val="300"/>
              </a:spcBef>
              <a:buClr>
                <a:srgbClr val="1A5CB0"/>
              </a:buClr>
              <a:buFont typeface="Wingdings" panose="05000000000000000000" pitchFamily="2" charset="2"/>
              <a:buChar char="§"/>
              <a:tabLst>
                <a:tab pos="809625" algn="l"/>
              </a:tabLst>
            </a:pPr>
            <a:r>
              <a:rPr lang="en-US" sz="1400" dirty="0"/>
              <a:t>Defensive </a:t>
            </a:r>
            <a:r>
              <a:rPr lang="en-US" sz="1400" dirty="0" err="1"/>
              <a:t>Kennzahlen</a:t>
            </a:r>
            <a:r>
              <a:rPr lang="en-US" sz="1400" dirty="0"/>
              <a:t>, </a:t>
            </a:r>
            <a:r>
              <a:rPr lang="en-US" sz="1400" dirty="0" err="1"/>
              <a:t>wie</a:t>
            </a:r>
            <a:r>
              <a:rPr lang="en-US" sz="1400" dirty="0"/>
              <a:t> </a:t>
            </a:r>
            <a:r>
              <a:rPr lang="en-US" sz="1400" dirty="0" err="1"/>
              <a:t>z.B.</a:t>
            </a:r>
            <a:r>
              <a:rPr lang="en-US" sz="1400" dirty="0"/>
              <a:t> Interceptions </a:t>
            </a:r>
            <a:r>
              <a:rPr lang="en-US" sz="1400" dirty="0" err="1"/>
              <a:t>oder</a:t>
            </a:r>
            <a:r>
              <a:rPr lang="en-US" sz="1400" dirty="0"/>
              <a:t> Tackles </a:t>
            </a:r>
            <a:r>
              <a:rPr lang="en-US" sz="1400" dirty="0" err="1"/>
              <a:t>können</a:t>
            </a:r>
            <a:r>
              <a:rPr lang="en-US" sz="1400" dirty="0"/>
              <a:t> in Relation </a:t>
            </a:r>
            <a:r>
              <a:rPr lang="en-US" sz="1400" dirty="0" err="1"/>
              <a:t>zum</a:t>
            </a:r>
            <a:r>
              <a:rPr lang="en-US" sz="1400" dirty="0"/>
              <a:t> </a:t>
            </a:r>
            <a:r>
              <a:rPr lang="en-US" sz="1400" dirty="0" err="1"/>
              <a:t>Ballbesitz</a:t>
            </a:r>
            <a:r>
              <a:rPr lang="en-US" sz="1400" dirty="0"/>
              <a:t> des </a:t>
            </a:r>
            <a:r>
              <a:rPr lang="en-US" sz="1400" dirty="0" err="1"/>
              <a:t>jeweiligen</a:t>
            </a:r>
            <a:r>
              <a:rPr lang="en-US" sz="1400" dirty="0"/>
              <a:t> Teams </a:t>
            </a:r>
            <a:r>
              <a:rPr lang="en-US" sz="1400" dirty="0" err="1"/>
              <a:t>angepasst</a:t>
            </a:r>
            <a:r>
              <a:rPr lang="en-US" sz="1400" dirty="0"/>
              <a:t> </a:t>
            </a:r>
            <a:r>
              <a:rPr lang="en-US" sz="1400" dirty="0" err="1"/>
              <a:t>werden</a:t>
            </a:r>
            <a:r>
              <a:rPr lang="en-US" sz="1400" dirty="0"/>
              <a:t>, um </a:t>
            </a:r>
            <a:r>
              <a:rPr lang="en-US" sz="1400" dirty="0" err="1"/>
              <a:t>eine</a:t>
            </a:r>
            <a:r>
              <a:rPr lang="en-US" sz="1400" dirty="0"/>
              <a:t> </a:t>
            </a:r>
            <a:r>
              <a:rPr lang="en-US" sz="1400" dirty="0" err="1"/>
              <a:t>Vergleichbarkeit</a:t>
            </a:r>
            <a:r>
              <a:rPr lang="en-US" sz="1400" dirty="0"/>
              <a:t> </a:t>
            </a:r>
            <a:r>
              <a:rPr lang="en-US" sz="1400" dirty="0" err="1"/>
              <a:t>herzustellen</a:t>
            </a:r>
            <a:r>
              <a:rPr lang="en-US" sz="1400" dirty="0"/>
              <a:t>. </a:t>
            </a:r>
            <a:r>
              <a:rPr lang="en-US" sz="1400" dirty="0" err="1"/>
              <a:t>Trotzdessen</a:t>
            </a:r>
            <a:r>
              <a:rPr lang="en-US" sz="1400" dirty="0"/>
              <a:t> </a:t>
            </a:r>
            <a:r>
              <a:rPr lang="en-US" sz="1400" dirty="0" err="1"/>
              <a:t>ist</a:t>
            </a:r>
            <a:r>
              <a:rPr lang="en-US" sz="1400" dirty="0"/>
              <a:t> es </a:t>
            </a:r>
            <a:r>
              <a:rPr lang="en-US" sz="1400" dirty="0" err="1"/>
              <a:t>mit</a:t>
            </a:r>
            <a:r>
              <a:rPr lang="en-US" sz="1400" dirty="0"/>
              <a:t> den </a:t>
            </a:r>
            <a:r>
              <a:rPr lang="en-US" sz="1400" dirty="0" err="1"/>
              <a:t>aktuell</a:t>
            </a:r>
            <a:r>
              <a:rPr lang="en-US" sz="1400" dirty="0"/>
              <a:t> </a:t>
            </a:r>
            <a:r>
              <a:rPr lang="en-US" sz="1400" dirty="0" err="1"/>
              <a:t>verfügbaren</a:t>
            </a:r>
            <a:r>
              <a:rPr lang="en-US" sz="1400" dirty="0"/>
              <a:t> Event-</a:t>
            </a:r>
            <a:r>
              <a:rPr lang="en-US" sz="1400" dirty="0" err="1"/>
              <a:t>Daten</a:t>
            </a:r>
            <a:r>
              <a:rPr lang="en-US" sz="1400" dirty="0"/>
              <a:t> </a:t>
            </a:r>
            <a:r>
              <a:rPr lang="en-US" sz="1400" dirty="0" err="1"/>
              <a:t>schwierig</a:t>
            </a:r>
            <a:r>
              <a:rPr lang="en-US" sz="1400" dirty="0"/>
              <a:t>, die </a:t>
            </a:r>
            <a:r>
              <a:rPr lang="en-US" sz="1400" dirty="0" err="1"/>
              <a:t>reine</a:t>
            </a:r>
            <a:r>
              <a:rPr lang="en-US" sz="1400" dirty="0"/>
              <a:t> </a:t>
            </a:r>
            <a:r>
              <a:rPr lang="en-US" sz="1400" dirty="0" err="1"/>
              <a:t>Qualität</a:t>
            </a:r>
            <a:r>
              <a:rPr lang="en-US" sz="1400" dirty="0"/>
              <a:t> </a:t>
            </a:r>
            <a:r>
              <a:rPr lang="en-US" sz="1400" dirty="0" err="1"/>
              <a:t>eines</a:t>
            </a:r>
            <a:r>
              <a:rPr lang="en-US" sz="1400" dirty="0"/>
              <a:t> </a:t>
            </a:r>
            <a:r>
              <a:rPr lang="en-US" sz="1400" dirty="0" err="1"/>
              <a:t>Defensivspielers</a:t>
            </a:r>
            <a:r>
              <a:rPr lang="en-US" sz="1400" dirty="0"/>
              <a:t> </a:t>
            </a:r>
            <a:r>
              <a:rPr lang="en-US" sz="1400" dirty="0" err="1"/>
              <a:t>zu</a:t>
            </a:r>
            <a:r>
              <a:rPr lang="en-US" sz="1400" dirty="0"/>
              <a:t> </a:t>
            </a:r>
            <a:r>
              <a:rPr lang="en-US" sz="1400" dirty="0" err="1"/>
              <a:t>bewerten</a:t>
            </a:r>
            <a:r>
              <a:rPr lang="en-US" sz="1400" dirty="0"/>
              <a:t> und </a:t>
            </a:r>
            <a:r>
              <a:rPr lang="en-US" sz="1400" dirty="0" err="1"/>
              <a:t>aussagekräftige</a:t>
            </a:r>
            <a:r>
              <a:rPr lang="en-US" sz="1400" dirty="0"/>
              <a:t> </a:t>
            </a:r>
            <a:r>
              <a:rPr lang="en-US" sz="1400" dirty="0" err="1"/>
              <a:t>Schlussfolgerungen</a:t>
            </a:r>
            <a:r>
              <a:rPr lang="en-US" sz="1400" dirty="0"/>
              <a:t> </a:t>
            </a:r>
            <a:r>
              <a:rPr lang="en-US" sz="1400" dirty="0" err="1"/>
              <a:t>zu</a:t>
            </a:r>
            <a:r>
              <a:rPr lang="en-US" sz="1400" dirty="0"/>
              <a:t> </a:t>
            </a:r>
            <a:r>
              <a:rPr lang="en-US" sz="1400" dirty="0" err="1"/>
              <a:t>ziehen</a:t>
            </a:r>
            <a:endParaRPr lang="en-US" sz="1400" dirty="0"/>
          </a:p>
          <a:p>
            <a:pPr marL="0" indent="0">
              <a:spcBef>
                <a:spcPts val="300"/>
              </a:spcBef>
              <a:buFont typeface="Arial" panose="020B0604020202020204" pitchFamily="34" charset="0"/>
              <a:buNone/>
              <a:tabLst>
                <a:tab pos="809625" algn="l"/>
              </a:tabLst>
            </a:pPr>
            <a:r>
              <a:rPr lang="en-US" sz="1400" b="1" dirty="0"/>
              <a:t>Definition der Rolle </a:t>
            </a:r>
          </a:p>
          <a:p>
            <a:pPr>
              <a:spcBef>
                <a:spcPts val="300"/>
              </a:spcBef>
              <a:buClr>
                <a:srgbClr val="1A5CB0"/>
              </a:buClr>
              <a:buFont typeface="Wingdings" panose="05000000000000000000" pitchFamily="2" charset="2"/>
              <a:buChar char="§"/>
              <a:tabLst>
                <a:tab pos="809625" algn="l"/>
              </a:tabLst>
            </a:pPr>
            <a:r>
              <a:rPr lang="en-US" sz="1400" dirty="0" err="1"/>
              <a:t>Diese</a:t>
            </a:r>
            <a:r>
              <a:rPr lang="en-US" sz="1400" dirty="0"/>
              <a:t> </a:t>
            </a:r>
            <a:r>
              <a:rPr lang="en-US" sz="1400" dirty="0" err="1"/>
              <a:t>Analyse</a:t>
            </a:r>
            <a:r>
              <a:rPr lang="en-US" sz="1400" dirty="0"/>
              <a:t> </a:t>
            </a:r>
            <a:r>
              <a:rPr lang="en-US" sz="1400" dirty="0" err="1"/>
              <a:t>bezieht</a:t>
            </a:r>
            <a:r>
              <a:rPr lang="en-US" sz="1400" dirty="0"/>
              <a:t> </a:t>
            </a:r>
            <a:r>
              <a:rPr lang="en-US" sz="1400" dirty="0" err="1"/>
              <a:t>sich</a:t>
            </a:r>
            <a:r>
              <a:rPr lang="en-US" sz="1400" dirty="0"/>
              <a:t> auf die </a:t>
            </a:r>
            <a:r>
              <a:rPr lang="en-US" sz="1400" dirty="0" err="1"/>
              <a:t>aktuellen</a:t>
            </a:r>
            <a:r>
              <a:rPr lang="en-US" sz="1400" dirty="0"/>
              <a:t> </a:t>
            </a:r>
            <a:r>
              <a:rPr lang="en-US" sz="1400" dirty="0" err="1"/>
              <a:t>Rollenverteilung</a:t>
            </a:r>
            <a:r>
              <a:rPr lang="en-US" sz="1400" dirty="0"/>
              <a:t> </a:t>
            </a:r>
            <a:r>
              <a:rPr lang="en-US" sz="1400" dirty="0" err="1"/>
              <a:t>im</a:t>
            </a:r>
            <a:r>
              <a:rPr lang="en-US" sz="1400" dirty="0"/>
              <a:t> System von Tim Walter. </a:t>
            </a:r>
            <a:r>
              <a:rPr lang="en-US" sz="1400" dirty="0" err="1"/>
              <a:t>Dementsprechend</a:t>
            </a:r>
            <a:r>
              <a:rPr lang="en-US" sz="1400" dirty="0"/>
              <a:t> </a:t>
            </a:r>
            <a:r>
              <a:rPr lang="en-US" sz="1400" dirty="0" err="1"/>
              <a:t>wurde</a:t>
            </a:r>
            <a:r>
              <a:rPr lang="en-US" sz="1400" dirty="0"/>
              <a:t> </a:t>
            </a:r>
            <a:r>
              <a:rPr lang="en-US" sz="1400" dirty="0" err="1"/>
              <a:t>explizit</a:t>
            </a:r>
            <a:r>
              <a:rPr lang="en-US" sz="1400" dirty="0"/>
              <a:t> </a:t>
            </a:r>
            <a:r>
              <a:rPr lang="en-US" sz="1400" dirty="0" err="1"/>
              <a:t>nach</a:t>
            </a:r>
            <a:r>
              <a:rPr lang="en-US" sz="1400" dirty="0"/>
              <a:t> </a:t>
            </a:r>
            <a:r>
              <a:rPr lang="en-US" sz="1400" dirty="0" err="1"/>
              <a:t>Spielern</a:t>
            </a:r>
            <a:r>
              <a:rPr lang="en-US" sz="1400" dirty="0"/>
              <a:t> </a:t>
            </a:r>
            <a:r>
              <a:rPr lang="en-US" sz="1400" dirty="0" err="1"/>
              <a:t>gesucht</a:t>
            </a:r>
            <a:r>
              <a:rPr lang="en-US" sz="1400" dirty="0"/>
              <a:t>, die </a:t>
            </a:r>
            <a:r>
              <a:rPr lang="en-US" sz="1400" i="1" dirty="0" err="1"/>
              <a:t>diese</a:t>
            </a:r>
            <a:r>
              <a:rPr lang="en-US" sz="1400" dirty="0"/>
              <a:t> Rolle </a:t>
            </a:r>
            <a:r>
              <a:rPr lang="en-US" sz="1400" dirty="0" err="1"/>
              <a:t>ausfüllen</a:t>
            </a:r>
            <a:r>
              <a:rPr lang="en-US" sz="1400" dirty="0"/>
              <a:t> </a:t>
            </a:r>
            <a:r>
              <a:rPr lang="en-US" sz="1400" dirty="0" err="1"/>
              <a:t>können</a:t>
            </a:r>
            <a:endParaRPr lang="en-US" sz="1400" dirty="0"/>
          </a:p>
          <a:p>
            <a:pPr>
              <a:spcBef>
                <a:spcPts val="300"/>
              </a:spcBef>
              <a:buClr>
                <a:srgbClr val="1A5CB0"/>
              </a:buClr>
              <a:buFont typeface="Wingdings" panose="05000000000000000000" pitchFamily="2" charset="2"/>
              <a:buChar char="§"/>
              <a:tabLst>
                <a:tab pos="809625" algn="l"/>
              </a:tabLst>
            </a:pPr>
            <a:r>
              <a:rPr lang="en-US" sz="1400" dirty="0"/>
              <a:t>Es </a:t>
            </a:r>
            <a:r>
              <a:rPr lang="en-US" sz="1400" dirty="0" err="1"/>
              <a:t>gibt</a:t>
            </a:r>
            <a:r>
              <a:rPr lang="en-US" sz="1400" dirty="0"/>
              <a:t> </a:t>
            </a:r>
            <a:r>
              <a:rPr lang="en-US" sz="1400" dirty="0" err="1"/>
              <a:t>auch</a:t>
            </a:r>
            <a:r>
              <a:rPr lang="en-US" sz="1400" dirty="0"/>
              <a:t> </a:t>
            </a:r>
            <a:r>
              <a:rPr lang="en-US" sz="1400" dirty="0" err="1"/>
              <a:t>andere</a:t>
            </a:r>
            <a:r>
              <a:rPr lang="en-US" sz="1400" dirty="0"/>
              <a:t> </a:t>
            </a:r>
            <a:r>
              <a:rPr lang="en-US" sz="1400" dirty="0" err="1"/>
              <a:t>Möglichkeiten</a:t>
            </a:r>
            <a:r>
              <a:rPr lang="en-US" sz="1400" dirty="0"/>
              <a:t>, </a:t>
            </a:r>
            <a:r>
              <a:rPr lang="en-US" sz="1400" dirty="0" err="1"/>
              <a:t>wie</a:t>
            </a:r>
            <a:r>
              <a:rPr lang="en-US" sz="1400" dirty="0"/>
              <a:t> die Philosophie von Tim Walter </a:t>
            </a:r>
            <a:r>
              <a:rPr lang="en-US" sz="1400" dirty="0" err="1"/>
              <a:t>interpretiert</a:t>
            </a:r>
            <a:r>
              <a:rPr lang="en-US" sz="1400" dirty="0"/>
              <a:t> und </a:t>
            </a:r>
            <a:r>
              <a:rPr lang="en-US" sz="1400" dirty="0" err="1"/>
              <a:t>ausgeführt</a:t>
            </a:r>
            <a:r>
              <a:rPr lang="en-US" sz="1400" dirty="0"/>
              <a:t> </a:t>
            </a:r>
            <a:r>
              <a:rPr lang="en-US" sz="1400" dirty="0" err="1"/>
              <a:t>werden</a:t>
            </a:r>
            <a:r>
              <a:rPr lang="en-US" sz="1400" dirty="0"/>
              <a:t> </a:t>
            </a:r>
            <a:r>
              <a:rPr lang="en-US" sz="1400" dirty="0" err="1"/>
              <a:t>kann</a:t>
            </a:r>
            <a:r>
              <a:rPr lang="en-US" sz="1400" dirty="0"/>
              <a:t>. Auch </a:t>
            </a:r>
            <a:r>
              <a:rPr lang="en-US" sz="1400" dirty="0" err="1"/>
              <a:t>wenn</a:t>
            </a:r>
            <a:r>
              <a:rPr lang="en-US" sz="1400" dirty="0"/>
              <a:t> dies </a:t>
            </a:r>
            <a:r>
              <a:rPr lang="en-US" sz="1400" dirty="0" err="1"/>
              <a:t>nicht</a:t>
            </a:r>
            <a:r>
              <a:rPr lang="en-US" sz="1400" dirty="0"/>
              <a:t> die Aufgabe der </a:t>
            </a:r>
            <a:r>
              <a:rPr lang="en-US" sz="1400" dirty="0" err="1"/>
              <a:t>aktuellen</a:t>
            </a:r>
            <a:r>
              <a:rPr lang="en-US" sz="1400" dirty="0"/>
              <a:t> </a:t>
            </a:r>
            <a:r>
              <a:rPr lang="en-US" sz="1400" dirty="0" err="1"/>
              <a:t>Außenverteidiger</a:t>
            </a:r>
            <a:r>
              <a:rPr lang="en-US" sz="1400" dirty="0"/>
              <a:t> </a:t>
            </a:r>
            <a:r>
              <a:rPr lang="en-US" sz="1400" dirty="0" err="1"/>
              <a:t>ist</a:t>
            </a:r>
            <a:r>
              <a:rPr lang="en-US" sz="1400" dirty="0"/>
              <a:t>, </a:t>
            </a:r>
            <a:r>
              <a:rPr lang="en-US" sz="1400" dirty="0" err="1"/>
              <a:t>könnte</a:t>
            </a:r>
            <a:r>
              <a:rPr lang="en-US" sz="1400" dirty="0"/>
              <a:t> man </a:t>
            </a:r>
            <a:r>
              <a:rPr lang="en-US" sz="1400" dirty="0" err="1"/>
              <a:t>dafür</a:t>
            </a:r>
            <a:r>
              <a:rPr lang="en-US" sz="1400" dirty="0"/>
              <a:t> </a:t>
            </a:r>
            <a:r>
              <a:rPr lang="en-US" sz="1400" dirty="0" err="1"/>
              <a:t>argumentieren</a:t>
            </a:r>
            <a:r>
              <a:rPr lang="en-US" sz="1400" dirty="0"/>
              <a:t>, </a:t>
            </a:r>
            <a:r>
              <a:rPr lang="en-US" sz="1400" dirty="0" err="1"/>
              <a:t>einen</a:t>
            </a:r>
            <a:r>
              <a:rPr lang="en-US" sz="1400" dirty="0"/>
              <a:t> Spieler </a:t>
            </a:r>
            <a:r>
              <a:rPr lang="en-US" sz="1400" dirty="0" err="1"/>
              <a:t>zu</a:t>
            </a:r>
            <a:r>
              <a:rPr lang="en-US" sz="1400" dirty="0"/>
              <a:t> </a:t>
            </a:r>
            <a:r>
              <a:rPr lang="en-US" sz="1400" dirty="0" err="1"/>
              <a:t>suchen</a:t>
            </a:r>
            <a:r>
              <a:rPr lang="en-US" sz="1400" dirty="0"/>
              <a:t>, der die </a:t>
            </a:r>
            <a:r>
              <a:rPr lang="en-US" sz="1400" dirty="0" err="1"/>
              <a:t>Linie</a:t>
            </a:r>
            <a:r>
              <a:rPr lang="en-US" sz="1400" dirty="0"/>
              <a:t> </a:t>
            </a:r>
            <a:r>
              <a:rPr lang="en-US" sz="1400" dirty="0" err="1"/>
              <a:t>hoch</a:t>
            </a:r>
            <a:r>
              <a:rPr lang="en-US" sz="1400" dirty="0"/>
              <a:t> und </a:t>
            </a:r>
            <a:r>
              <a:rPr lang="en-US" sz="1400" dirty="0" err="1"/>
              <a:t>runter</a:t>
            </a:r>
            <a:r>
              <a:rPr lang="en-US" sz="1400" dirty="0"/>
              <a:t> </a:t>
            </a:r>
            <a:r>
              <a:rPr lang="en-US" sz="1400" dirty="0" err="1"/>
              <a:t>rennt</a:t>
            </a:r>
            <a:r>
              <a:rPr lang="en-US" sz="1400" dirty="0"/>
              <a:t> und </a:t>
            </a:r>
            <a:r>
              <a:rPr lang="en-US" sz="1400" dirty="0" err="1"/>
              <a:t>ausgezeichnete</a:t>
            </a:r>
            <a:r>
              <a:rPr lang="en-US" sz="1400" dirty="0"/>
              <a:t> </a:t>
            </a:r>
            <a:r>
              <a:rPr lang="en-US" sz="1400" dirty="0" err="1"/>
              <a:t>Flanken</a:t>
            </a:r>
            <a:r>
              <a:rPr lang="en-US" sz="1400" dirty="0"/>
              <a:t> </a:t>
            </a:r>
            <a:r>
              <a:rPr lang="en-US" sz="1400" dirty="0" err="1"/>
              <a:t>schlägt</a:t>
            </a:r>
            <a:r>
              <a:rPr lang="en-US" sz="1400" dirty="0"/>
              <a:t>, da </a:t>
            </a:r>
            <a:r>
              <a:rPr lang="en-US" sz="1400" dirty="0" err="1"/>
              <a:t>dieser</a:t>
            </a:r>
            <a:r>
              <a:rPr lang="en-US" sz="1400" dirty="0"/>
              <a:t> </a:t>
            </a:r>
            <a:r>
              <a:rPr lang="en-US" sz="1400" dirty="0" err="1"/>
              <a:t>Spielertyp</a:t>
            </a:r>
            <a:r>
              <a:rPr lang="en-US" sz="1400" dirty="0"/>
              <a:t> </a:t>
            </a:r>
            <a:r>
              <a:rPr lang="en-US" sz="1400" dirty="0" err="1"/>
              <a:t>aktuell</a:t>
            </a:r>
            <a:r>
              <a:rPr lang="en-US" sz="1400" dirty="0"/>
              <a:t> </a:t>
            </a:r>
            <a:r>
              <a:rPr lang="en-US" sz="1400" dirty="0" err="1"/>
              <a:t>nicht</a:t>
            </a:r>
            <a:r>
              <a:rPr lang="en-US" sz="1400" dirty="0"/>
              <a:t> </a:t>
            </a:r>
            <a:r>
              <a:rPr lang="en-US" sz="1400" dirty="0" err="1"/>
              <a:t>vorhanden</a:t>
            </a:r>
            <a:r>
              <a:rPr lang="en-US" sz="1400" dirty="0"/>
              <a:t> </a:t>
            </a:r>
            <a:r>
              <a:rPr lang="en-US" sz="1400" dirty="0" err="1"/>
              <a:t>ist</a:t>
            </a:r>
            <a:endParaRPr lang="en-US" sz="1400" dirty="0"/>
          </a:p>
          <a:p>
            <a:pPr>
              <a:spcBef>
                <a:spcPts val="300"/>
              </a:spcBef>
              <a:buClr>
                <a:srgbClr val="1A5CB0"/>
              </a:buClr>
              <a:buFont typeface="Wingdings" panose="05000000000000000000" pitchFamily="2" charset="2"/>
              <a:buChar char="§"/>
              <a:tabLst>
                <a:tab pos="809625" algn="l"/>
              </a:tabLst>
            </a:pPr>
            <a:r>
              <a:rPr lang="en-US" sz="1400" dirty="0"/>
              <a:t>Dies </a:t>
            </a:r>
            <a:r>
              <a:rPr lang="en-US" sz="1400" dirty="0" err="1"/>
              <a:t>könnte</a:t>
            </a:r>
            <a:r>
              <a:rPr lang="en-US" sz="1400" dirty="0"/>
              <a:t> </a:t>
            </a:r>
            <a:r>
              <a:rPr lang="en-US" sz="1400" dirty="0" err="1"/>
              <a:t>dazu</a:t>
            </a:r>
            <a:r>
              <a:rPr lang="en-US" sz="1400" dirty="0"/>
              <a:t> </a:t>
            </a:r>
            <a:r>
              <a:rPr lang="en-US" sz="1400" dirty="0" err="1"/>
              <a:t>führen</a:t>
            </a:r>
            <a:r>
              <a:rPr lang="en-US" sz="1400" dirty="0"/>
              <a:t>, </a:t>
            </a:r>
            <a:r>
              <a:rPr lang="en-US" sz="1400" dirty="0" err="1"/>
              <a:t>dass</a:t>
            </a:r>
            <a:r>
              <a:rPr lang="en-US" sz="1400" dirty="0"/>
              <a:t> </a:t>
            </a:r>
            <a:r>
              <a:rPr lang="en-US" sz="1400" dirty="0" err="1"/>
              <a:t>sich</a:t>
            </a:r>
            <a:r>
              <a:rPr lang="en-US" sz="1400" dirty="0"/>
              <a:t> die </a:t>
            </a:r>
            <a:r>
              <a:rPr lang="en-US" sz="1400" dirty="0" err="1"/>
              <a:t>Dynamik</a:t>
            </a:r>
            <a:r>
              <a:rPr lang="en-US" sz="1400" dirty="0"/>
              <a:t> </a:t>
            </a:r>
            <a:r>
              <a:rPr lang="en-US" sz="1400" dirty="0" err="1"/>
              <a:t>verändert</a:t>
            </a:r>
            <a:r>
              <a:rPr lang="en-US" sz="1400" dirty="0"/>
              <a:t> und </a:t>
            </a:r>
            <a:r>
              <a:rPr lang="en-US" sz="1400" dirty="0" err="1"/>
              <a:t>bspw</a:t>
            </a:r>
            <a:r>
              <a:rPr lang="en-US" sz="1400" dirty="0"/>
              <a:t>. </a:t>
            </a:r>
            <a:r>
              <a:rPr lang="en-US" sz="1400" dirty="0" err="1"/>
              <a:t>nicht</a:t>
            </a:r>
            <a:r>
              <a:rPr lang="en-US" sz="1400" dirty="0"/>
              <a:t> </a:t>
            </a:r>
            <a:r>
              <a:rPr lang="en-US" sz="1400" dirty="0" err="1"/>
              <a:t>mehr</a:t>
            </a:r>
            <a:r>
              <a:rPr lang="en-US" sz="1400" dirty="0"/>
              <a:t> der 8er </a:t>
            </a:r>
            <a:r>
              <a:rPr lang="en-US" sz="1400" dirty="0" err="1"/>
              <a:t>oder</a:t>
            </a:r>
            <a:r>
              <a:rPr lang="en-US" sz="1400" dirty="0"/>
              <a:t> </a:t>
            </a:r>
            <a:r>
              <a:rPr lang="en-US" sz="1400" dirty="0" err="1"/>
              <a:t>Außenstürmer</a:t>
            </a:r>
            <a:r>
              <a:rPr lang="en-US" sz="1400" dirty="0"/>
              <a:t> </a:t>
            </a:r>
            <a:r>
              <a:rPr lang="en-US" sz="1400" dirty="0" err="1"/>
              <a:t>für</a:t>
            </a:r>
            <a:r>
              <a:rPr lang="en-US" sz="1400" dirty="0"/>
              <a:t> </a:t>
            </a:r>
            <a:r>
              <a:rPr lang="en-US" sz="1400" dirty="0" err="1"/>
              <a:t>Breite</a:t>
            </a:r>
            <a:r>
              <a:rPr lang="en-US" sz="1400" dirty="0"/>
              <a:t> </a:t>
            </a:r>
            <a:r>
              <a:rPr lang="en-US" sz="1400" dirty="0" err="1"/>
              <a:t>sorgen</a:t>
            </a:r>
            <a:r>
              <a:rPr lang="en-US" sz="1400" dirty="0"/>
              <a:t>, </a:t>
            </a:r>
            <a:r>
              <a:rPr lang="en-US" sz="1400" dirty="0" err="1"/>
              <a:t>sondern</a:t>
            </a:r>
            <a:r>
              <a:rPr lang="en-US" sz="1400" dirty="0"/>
              <a:t> der </a:t>
            </a:r>
            <a:r>
              <a:rPr lang="en-US" sz="1400" dirty="0" err="1"/>
              <a:t>jeweilige</a:t>
            </a:r>
            <a:r>
              <a:rPr lang="en-US" sz="1400" dirty="0"/>
              <a:t> </a:t>
            </a:r>
            <a:r>
              <a:rPr lang="en-US" sz="1400" dirty="0" err="1"/>
              <a:t>Außenverteidiger</a:t>
            </a:r>
            <a:r>
              <a:rPr lang="en-US" sz="1400" dirty="0"/>
              <a:t>. Der 8er </a:t>
            </a:r>
            <a:r>
              <a:rPr lang="en-US" sz="1400" dirty="0" err="1"/>
              <a:t>könnte</a:t>
            </a:r>
            <a:r>
              <a:rPr lang="en-US" sz="1400" dirty="0"/>
              <a:t> </a:t>
            </a:r>
            <a:r>
              <a:rPr lang="en-US" sz="1400" dirty="0" err="1"/>
              <a:t>sich</a:t>
            </a:r>
            <a:r>
              <a:rPr lang="en-US" sz="1400" dirty="0"/>
              <a:t> in </a:t>
            </a:r>
            <a:r>
              <a:rPr lang="en-US" sz="1400" dirty="0" err="1"/>
              <a:t>diesen</a:t>
            </a:r>
            <a:r>
              <a:rPr lang="en-US" sz="1400" dirty="0"/>
              <a:t> </a:t>
            </a:r>
            <a:r>
              <a:rPr lang="en-US" sz="1400" dirty="0" err="1"/>
              <a:t>Situationen</a:t>
            </a:r>
            <a:r>
              <a:rPr lang="en-US" sz="1400" dirty="0"/>
              <a:t> fallen </a:t>
            </a:r>
            <a:r>
              <a:rPr lang="en-US" sz="1400" dirty="0" err="1"/>
              <a:t>lassen</a:t>
            </a:r>
            <a:r>
              <a:rPr lang="en-US" sz="1400" dirty="0"/>
              <a:t> und die Rolle des AV </a:t>
            </a:r>
            <a:r>
              <a:rPr lang="en-US" sz="1400" dirty="0" err="1"/>
              <a:t>im</a:t>
            </a:r>
            <a:r>
              <a:rPr lang="en-US" sz="1400" dirty="0"/>
              <a:t> Aufbau </a:t>
            </a:r>
            <a:r>
              <a:rPr lang="en-US" sz="1400" dirty="0" err="1"/>
              <a:t>einnehmen</a:t>
            </a:r>
            <a:r>
              <a:rPr lang="en-US" sz="1400" dirty="0"/>
              <a:t>. </a:t>
            </a:r>
          </a:p>
          <a:p>
            <a:pPr>
              <a:spcBef>
                <a:spcPts val="300"/>
              </a:spcBef>
              <a:buClr>
                <a:srgbClr val="1A5CB0"/>
              </a:buClr>
              <a:buFont typeface="Wingdings" panose="05000000000000000000" pitchFamily="2" charset="2"/>
              <a:buChar char="§"/>
              <a:tabLst>
                <a:tab pos="809625" algn="l"/>
              </a:tabLst>
            </a:pPr>
            <a:r>
              <a:rPr lang="en-US" sz="1400" dirty="0" err="1"/>
              <a:t>Alternativ</a:t>
            </a:r>
            <a:r>
              <a:rPr lang="en-US" sz="1400" dirty="0"/>
              <a:t> </a:t>
            </a:r>
            <a:r>
              <a:rPr lang="en-US" sz="1400" dirty="0" err="1"/>
              <a:t>könnte</a:t>
            </a:r>
            <a:r>
              <a:rPr lang="en-US" sz="1400" dirty="0"/>
              <a:t> dies </a:t>
            </a:r>
            <a:r>
              <a:rPr lang="en-US" sz="1400" dirty="0" err="1"/>
              <a:t>auch</a:t>
            </a:r>
            <a:r>
              <a:rPr lang="en-US" sz="1400" dirty="0"/>
              <a:t> </a:t>
            </a:r>
            <a:r>
              <a:rPr lang="en-US" sz="1400" dirty="0" err="1"/>
              <a:t>zu</a:t>
            </a:r>
            <a:r>
              <a:rPr lang="en-US" sz="1400" dirty="0"/>
              <a:t> </a:t>
            </a:r>
            <a:r>
              <a:rPr lang="en-US" sz="1400" dirty="0" err="1"/>
              <a:t>einer</a:t>
            </a:r>
            <a:r>
              <a:rPr lang="en-US" sz="1400" dirty="0"/>
              <a:t> </a:t>
            </a:r>
            <a:r>
              <a:rPr lang="en-US" sz="1400" dirty="0" err="1"/>
              <a:t>etwas</a:t>
            </a:r>
            <a:r>
              <a:rPr lang="en-US" sz="1400" dirty="0"/>
              <a:t> </a:t>
            </a:r>
            <a:r>
              <a:rPr lang="en-US" sz="1400" dirty="0" err="1"/>
              <a:t>asymmetrischen</a:t>
            </a:r>
            <a:r>
              <a:rPr lang="en-US" sz="1400" dirty="0"/>
              <a:t> </a:t>
            </a:r>
            <a:r>
              <a:rPr lang="en-US" sz="1400" dirty="0" err="1"/>
              <a:t>Anordnung</a:t>
            </a:r>
            <a:r>
              <a:rPr lang="en-US" sz="1400" dirty="0"/>
              <a:t> </a:t>
            </a:r>
            <a:r>
              <a:rPr lang="en-US" sz="1400" dirty="0" err="1"/>
              <a:t>führen</a:t>
            </a:r>
            <a:r>
              <a:rPr lang="en-US" sz="1400" dirty="0"/>
              <a:t>, in der </a:t>
            </a:r>
            <a:r>
              <a:rPr lang="en-US" sz="1400" dirty="0" err="1"/>
              <a:t>einer</a:t>
            </a:r>
            <a:r>
              <a:rPr lang="en-US" sz="1400" dirty="0"/>
              <a:t> der </a:t>
            </a:r>
            <a:r>
              <a:rPr lang="en-US" sz="1400" dirty="0" err="1"/>
              <a:t>Außenverteidiger</a:t>
            </a:r>
            <a:r>
              <a:rPr lang="en-US" sz="1400" dirty="0"/>
              <a:t> </a:t>
            </a:r>
            <a:r>
              <a:rPr lang="en-US" sz="1400" dirty="0" err="1"/>
              <a:t>einrückt</a:t>
            </a:r>
            <a:r>
              <a:rPr lang="en-US" sz="1400" dirty="0"/>
              <a:t> und </a:t>
            </a:r>
            <a:r>
              <a:rPr lang="en-US" sz="1400" dirty="0" err="1"/>
              <a:t>für</a:t>
            </a:r>
            <a:r>
              <a:rPr lang="en-US" sz="1400" dirty="0"/>
              <a:t> </a:t>
            </a:r>
            <a:r>
              <a:rPr lang="en-US" sz="1400" dirty="0" err="1"/>
              <a:t>Absicherung</a:t>
            </a:r>
            <a:r>
              <a:rPr lang="en-US" sz="1400" dirty="0"/>
              <a:t> </a:t>
            </a:r>
            <a:r>
              <a:rPr lang="en-US" sz="1400" dirty="0" err="1"/>
              <a:t>sorgt</a:t>
            </a:r>
            <a:r>
              <a:rPr lang="en-US" sz="1400" dirty="0"/>
              <a:t> </a:t>
            </a:r>
            <a:r>
              <a:rPr lang="en-US" sz="1400" dirty="0" err="1"/>
              <a:t>während</a:t>
            </a:r>
            <a:r>
              <a:rPr lang="en-US" sz="1400" dirty="0"/>
              <a:t> der </a:t>
            </a:r>
            <a:r>
              <a:rPr lang="en-US" sz="1400" dirty="0" err="1"/>
              <a:t>andere</a:t>
            </a:r>
            <a:r>
              <a:rPr lang="en-US" sz="1400" dirty="0"/>
              <a:t> </a:t>
            </a:r>
            <a:r>
              <a:rPr lang="en-US" sz="1400" dirty="0" err="1"/>
              <a:t>Außenverteidiger</a:t>
            </a:r>
            <a:r>
              <a:rPr lang="en-US" sz="1400" dirty="0"/>
              <a:t> </a:t>
            </a:r>
            <a:r>
              <a:rPr lang="en-US" sz="1400" dirty="0" err="1"/>
              <a:t>extrem</a:t>
            </a:r>
            <a:r>
              <a:rPr lang="en-US" sz="1400" dirty="0"/>
              <a:t> </a:t>
            </a:r>
            <a:r>
              <a:rPr lang="en-US" sz="1400" dirty="0" err="1"/>
              <a:t>hoch</a:t>
            </a:r>
            <a:r>
              <a:rPr lang="en-US" sz="1400" dirty="0"/>
              <a:t> </a:t>
            </a:r>
            <a:r>
              <a:rPr lang="en-US" sz="1400" dirty="0" err="1"/>
              <a:t>schiebt</a:t>
            </a:r>
            <a:r>
              <a:rPr lang="en-US" sz="1400" dirty="0"/>
              <a:t> und </a:t>
            </a:r>
            <a:r>
              <a:rPr lang="en-US" sz="1400" dirty="0" err="1"/>
              <a:t>für</a:t>
            </a:r>
            <a:r>
              <a:rPr lang="en-US" sz="1400" dirty="0"/>
              <a:t> </a:t>
            </a:r>
            <a:r>
              <a:rPr lang="en-US" sz="1400" dirty="0" err="1"/>
              <a:t>Breite</a:t>
            </a:r>
            <a:r>
              <a:rPr lang="en-US" sz="1400" dirty="0"/>
              <a:t> </a:t>
            </a:r>
            <a:r>
              <a:rPr lang="en-US" sz="1400" dirty="0" err="1"/>
              <a:t>sorgt</a:t>
            </a:r>
            <a:r>
              <a:rPr lang="en-US" sz="1400" dirty="0"/>
              <a:t>. </a:t>
            </a:r>
            <a:r>
              <a:rPr lang="en-US" sz="1400" dirty="0" err="1"/>
              <a:t>Bayerns</a:t>
            </a:r>
            <a:r>
              <a:rPr lang="en-US" sz="1400" dirty="0"/>
              <a:t> </a:t>
            </a:r>
            <a:r>
              <a:rPr lang="en-US" sz="1400" dirty="0" err="1"/>
              <a:t>Nutzung</a:t>
            </a:r>
            <a:r>
              <a:rPr lang="en-US" sz="1400" dirty="0"/>
              <a:t> von </a:t>
            </a:r>
            <a:r>
              <a:rPr lang="en-US" sz="1400" dirty="0" err="1"/>
              <a:t>Pavard</a:t>
            </a:r>
            <a:r>
              <a:rPr lang="en-US" sz="1400" dirty="0"/>
              <a:t> und Davies, </a:t>
            </a:r>
            <a:r>
              <a:rPr lang="en-US" sz="1400" dirty="0" err="1"/>
              <a:t>insbesondere</a:t>
            </a:r>
            <a:r>
              <a:rPr lang="en-US" sz="1400" dirty="0"/>
              <a:t> </a:t>
            </a:r>
            <a:r>
              <a:rPr lang="en-US" sz="1400" dirty="0" err="1"/>
              <a:t>unter</a:t>
            </a:r>
            <a:r>
              <a:rPr lang="en-US" sz="1400" dirty="0"/>
              <a:t> </a:t>
            </a:r>
            <a:r>
              <a:rPr lang="en-US" sz="1400" dirty="0" err="1"/>
              <a:t>Hansi</a:t>
            </a:r>
            <a:r>
              <a:rPr lang="en-US" sz="1400" dirty="0"/>
              <a:t> Flick 2020/2021, </a:t>
            </a:r>
            <a:r>
              <a:rPr lang="en-US" sz="1400" dirty="0" err="1"/>
              <a:t>ist</a:t>
            </a:r>
            <a:r>
              <a:rPr lang="en-US" sz="1400" dirty="0"/>
              <a:t> </a:t>
            </a:r>
            <a:r>
              <a:rPr lang="en-US" sz="1400" dirty="0" err="1"/>
              <a:t>ein</a:t>
            </a:r>
            <a:r>
              <a:rPr lang="en-US" sz="1400" dirty="0"/>
              <a:t> </a:t>
            </a:r>
            <a:r>
              <a:rPr lang="en-US" sz="1400" dirty="0" err="1"/>
              <a:t>Beispiel</a:t>
            </a:r>
            <a:r>
              <a:rPr lang="en-US" sz="1400" dirty="0"/>
              <a:t>- Am Ende </a:t>
            </a:r>
            <a:r>
              <a:rPr lang="en-US" sz="1400" dirty="0" err="1"/>
              <a:t>kommt</a:t>
            </a:r>
            <a:r>
              <a:rPr lang="en-US" sz="1400" dirty="0"/>
              <a:t> es </a:t>
            </a:r>
            <a:r>
              <a:rPr lang="en-US" sz="1400" dirty="0" err="1"/>
              <a:t>dabei</a:t>
            </a:r>
            <a:r>
              <a:rPr lang="en-US" sz="1400" dirty="0"/>
              <a:t> </a:t>
            </a:r>
            <a:r>
              <a:rPr lang="en-US" sz="1400" dirty="0" err="1"/>
              <a:t>weniger</a:t>
            </a:r>
            <a:r>
              <a:rPr lang="en-US" sz="1400" dirty="0"/>
              <a:t> auf die </a:t>
            </a:r>
            <a:r>
              <a:rPr lang="en-US" sz="1400" dirty="0" err="1"/>
              <a:t>einzelnen</a:t>
            </a:r>
            <a:r>
              <a:rPr lang="en-US" sz="1400" dirty="0"/>
              <a:t> </a:t>
            </a:r>
            <a:r>
              <a:rPr lang="en-US" sz="1400" dirty="0" err="1"/>
              <a:t>Positionen</a:t>
            </a:r>
            <a:r>
              <a:rPr lang="en-US" sz="1400" dirty="0"/>
              <a:t> auf dem Papier an, </a:t>
            </a:r>
            <a:r>
              <a:rPr lang="en-US" sz="1400" dirty="0" err="1"/>
              <a:t>sondern</a:t>
            </a:r>
            <a:r>
              <a:rPr lang="en-US" sz="1400" dirty="0"/>
              <a:t> </a:t>
            </a:r>
            <a:r>
              <a:rPr lang="en-US" sz="1400" dirty="0" err="1"/>
              <a:t>viel</a:t>
            </a:r>
            <a:r>
              <a:rPr lang="en-US" sz="1400" dirty="0"/>
              <a:t> </a:t>
            </a:r>
            <a:r>
              <a:rPr lang="en-US" sz="1400" dirty="0" err="1"/>
              <a:t>mehr</a:t>
            </a:r>
            <a:r>
              <a:rPr lang="en-US" sz="1400" dirty="0"/>
              <a:t> auf die Interpretation und die </a:t>
            </a:r>
            <a:r>
              <a:rPr lang="en-US" sz="1400" dirty="0" err="1"/>
              <a:t>Zonenbesetzung</a:t>
            </a:r>
            <a:r>
              <a:rPr lang="en-US" sz="1400" dirty="0"/>
              <a:t>. </a:t>
            </a:r>
          </a:p>
          <a:p>
            <a:pPr>
              <a:spcBef>
                <a:spcPts val="300"/>
              </a:spcBef>
              <a:buClr>
                <a:srgbClr val="1A5CB0"/>
              </a:buClr>
              <a:buFont typeface="Wingdings" panose="05000000000000000000" pitchFamily="2" charset="2"/>
              <a:buChar char="§"/>
              <a:tabLst>
                <a:tab pos="809625" algn="l"/>
              </a:tabLst>
            </a:pPr>
            <a:r>
              <a:rPr lang="en-US" sz="1400" dirty="0" err="1"/>
              <a:t>Durch</a:t>
            </a:r>
            <a:r>
              <a:rPr lang="en-US" sz="1400" dirty="0"/>
              <a:t> die </a:t>
            </a:r>
            <a:r>
              <a:rPr lang="en-US" sz="1400" dirty="0" err="1"/>
              <a:t>Eingrenzung</a:t>
            </a:r>
            <a:r>
              <a:rPr lang="en-US" sz="1400" dirty="0"/>
              <a:t> des </a:t>
            </a:r>
            <a:r>
              <a:rPr lang="en-US" sz="1400" dirty="0" err="1"/>
              <a:t>Anforderungsprofils</a:t>
            </a:r>
            <a:r>
              <a:rPr lang="en-US" sz="1400" dirty="0"/>
              <a:t> </a:t>
            </a:r>
            <a:r>
              <a:rPr lang="en-US" sz="1400" dirty="0" err="1"/>
              <a:t>wurden</a:t>
            </a:r>
            <a:r>
              <a:rPr lang="en-US" sz="1400" dirty="0"/>
              <a:t> </a:t>
            </a:r>
            <a:r>
              <a:rPr lang="en-US" sz="1400" dirty="0" err="1"/>
              <a:t>viele</a:t>
            </a:r>
            <a:r>
              <a:rPr lang="en-US" sz="1400" dirty="0"/>
              <a:t> </a:t>
            </a:r>
            <a:r>
              <a:rPr lang="en-US" sz="1400" dirty="0" err="1"/>
              <a:t>andere</a:t>
            </a:r>
            <a:r>
              <a:rPr lang="en-US" sz="1400" dirty="0"/>
              <a:t> </a:t>
            </a:r>
            <a:r>
              <a:rPr lang="en-US" sz="1400" dirty="0" err="1"/>
              <a:t>Rechtsverteidiger</a:t>
            </a:r>
            <a:r>
              <a:rPr lang="en-US" sz="1400" dirty="0"/>
              <a:t>, die </a:t>
            </a:r>
            <a:r>
              <a:rPr lang="en-US" sz="1400" dirty="0" err="1"/>
              <a:t>bspw</a:t>
            </a:r>
            <a:r>
              <a:rPr lang="en-US" sz="1400" dirty="0"/>
              <a:t>. </a:t>
            </a:r>
            <a:r>
              <a:rPr lang="en-US" sz="1400" dirty="0" err="1"/>
              <a:t>offensivstärker</a:t>
            </a:r>
            <a:r>
              <a:rPr lang="en-US" sz="1400" dirty="0"/>
              <a:t> </a:t>
            </a:r>
            <a:r>
              <a:rPr lang="en-US" sz="1400" dirty="0" err="1"/>
              <a:t>sind</a:t>
            </a:r>
            <a:r>
              <a:rPr lang="en-US" sz="1400" dirty="0"/>
              <a:t> </a:t>
            </a:r>
            <a:r>
              <a:rPr lang="en-US" sz="1400" dirty="0" err="1"/>
              <a:t>hier</a:t>
            </a:r>
            <a:r>
              <a:rPr lang="en-US" sz="1400" dirty="0"/>
              <a:t> </a:t>
            </a:r>
            <a:r>
              <a:rPr lang="en-US" sz="1400" dirty="0" err="1"/>
              <a:t>nicht</a:t>
            </a:r>
            <a:r>
              <a:rPr lang="en-US" sz="1400" dirty="0"/>
              <a:t> </a:t>
            </a:r>
            <a:r>
              <a:rPr lang="en-US" sz="1400" dirty="0" err="1"/>
              <a:t>betrachtet</a:t>
            </a:r>
            <a:r>
              <a:rPr lang="en-US" sz="1400" dirty="0"/>
              <a:t>. Dies </a:t>
            </a:r>
            <a:r>
              <a:rPr lang="en-US" sz="1400" dirty="0" err="1"/>
              <a:t>könnte</a:t>
            </a:r>
            <a:r>
              <a:rPr lang="en-US" sz="1400" dirty="0"/>
              <a:t> </a:t>
            </a:r>
            <a:r>
              <a:rPr lang="en-US" sz="1400" dirty="0" err="1"/>
              <a:t>geändert</a:t>
            </a:r>
            <a:r>
              <a:rPr lang="en-US" sz="1400" dirty="0"/>
              <a:t> warden, </a:t>
            </a:r>
            <a:r>
              <a:rPr lang="en-US" sz="1400" dirty="0" err="1"/>
              <a:t>indem</a:t>
            </a:r>
            <a:r>
              <a:rPr lang="en-US" sz="1400" dirty="0"/>
              <a:t> man das </a:t>
            </a:r>
            <a:r>
              <a:rPr lang="en-US" sz="1400" dirty="0" err="1"/>
              <a:t>Anforderungsprofil</a:t>
            </a:r>
            <a:r>
              <a:rPr lang="en-US" sz="1400" dirty="0"/>
              <a:t> </a:t>
            </a:r>
            <a:r>
              <a:rPr lang="en-US" sz="1400" dirty="0" err="1"/>
              <a:t>breiter</a:t>
            </a:r>
            <a:r>
              <a:rPr lang="en-US" sz="1400" dirty="0"/>
              <a:t> </a:t>
            </a:r>
            <a:r>
              <a:rPr lang="en-US" sz="1400" dirty="0" err="1"/>
              <a:t>definiert</a:t>
            </a:r>
            <a:r>
              <a:rPr lang="en-US" sz="1400" dirty="0"/>
              <a:t> </a:t>
            </a:r>
            <a:r>
              <a:rPr lang="en-US" sz="1400" dirty="0" err="1"/>
              <a:t>oder</a:t>
            </a:r>
            <a:r>
              <a:rPr lang="en-US" sz="1400" dirty="0"/>
              <a:t> </a:t>
            </a:r>
            <a:r>
              <a:rPr lang="en-US" sz="1400" dirty="0" err="1"/>
              <a:t>zwei</a:t>
            </a:r>
            <a:r>
              <a:rPr lang="en-US" sz="1400" dirty="0"/>
              <a:t> </a:t>
            </a:r>
            <a:r>
              <a:rPr lang="en-US" sz="1400" dirty="0" err="1"/>
              <a:t>Alternativen</a:t>
            </a:r>
            <a:r>
              <a:rPr lang="en-US" sz="1400" dirty="0"/>
              <a:t> </a:t>
            </a:r>
            <a:r>
              <a:rPr lang="en-US" sz="1400" dirty="0" err="1"/>
              <a:t>aufstellt</a:t>
            </a:r>
            <a:r>
              <a:rPr lang="en-US" sz="1400" dirty="0"/>
              <a:t>.</a:t>
            </a:r>
          </a:p>
        </p:txBody>
      </p:sp>
      <p:sp>
        <p:nvSpPr>
          <p:cNvPr id="21" name="Slide Number Placeholder 20">
            <a:extLst>
              <a:ext uri="{FF2B5EF4-FFF2-40B4-BE49-F238E27FC236}">
                <a16:creationId xmlns:a16="http://schemas.microsoft.com/office/drawing/2014/main" id="{12417418-2CA6-4568-90B5-9F95CF0C6F74}"/>
              </a:ext>
            </a:extLst>
          </p:cNvPr>
          <p:cNvSpPr>
            <a:spLocks noGrp="1"/>
          </p:cNvSpPr>
          <p:nvPr>
            <p:ph type="sldNum" sz="quarter" idx="11"/>
          </p:nvPr>
        </p:nvSpPr>
        <p:spPr/>
        <p:txBody>
          <a:bodyPr/>
          <a:lstStyle/>
          <a:p>
            <a:fld id="{07AB412F-5F68-FF4B-85B7-62534E294F92}" type="slidenum">
              <a:rPr lang="de-DE" smtClean="0"/>
              <a:pPr/>
              <a:t>31</a:t>
            </a:fld>
            <a:endParaRPr lang="de-DE" dirty="0"/>
          </a:p>
        </p:txBody>
      </p:sp>
    </p:spTree>
    <p:extLst>
      <p:ext uri="{BB962C8B-B14F-4D97-AF65-F5344CB8AC3E}">
        <p14:creationId xmlns:p14="http://schemas.microsoft.com/office/powerpoint/2010/main" val="3411199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95598"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2206854" y="2803847"/>
            <a:ext cx="746555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err="1">
                <a:solidFill>
                  <a:schemeClr val="bg1"/>
                </a:solidFill>
              </a:rPr>
              <a:t>Anhang</a:t>
            </a:r>
            <a:endParaRPr lang="en-US" sz="4443" b="1" spc="-23" dirty="0">
              <a:solidFill>
                <a:schemeClr val="bg1"/>
              </a:solidFill>
            </a:endParaRPr>
          </a:p>
        </p:txBody>
      </p:sp>
    </p:spTree>
    <p:extLst>
      <p:ext uri="{BB962C8B-B14F-4D97-AF65-F5344CB8AC3E}">
        <p14:creationId xmlns:p14="http://schemas.microsoft.com/office/powerpoint/2010/main" val="1729909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3B5DC8-FC49-4A70-90DC-55242CE23205}"/>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206858"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63B5DC8-FC49-4A70-90DC-55242CE23205}"/>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B4CE929-560E-41BA-85A6-DAA48016121A}"/>
              </a:ext>
            </a:extLst>
          </p:cNvPr>
          <p:cNvSpPr/>
          <p:nvPr/>
        </p:nvSpPr>
        <p:spPr>
          <a:xfrm>
            <a:off x="0" y="0"/>
            <a:ext cx="11879260"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pic>
        <p:nvPicPr>
          <p:cNvPr id="15" name="Picture 4">
            <a:extLst>
              <a:ext uri="{FF2B5EF4-FFF2-40B4-BE49-F238E27FC236}">
                <a16:creationId xmlns:a16="http://schemas.microsoft.com/office/drawing/2014/main" id="{DF589A0C-DD1D-4B3A-B345-7412B242EE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62" y="1098368"/>
            <a:ext cx="1651777" cy="165177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366E224-DFA2-455C-B6BF-15DBF4FD287C}"/>
              </a:ext>
            </a:extLst>
          </p:cNvPr>
          <p:cNvSpPr txBox="1"/>
          <p:nvPr/>
        </p:nvSpPr>
        <p:spPr>
          <a:xfrm>
            <a:off x="561975" y="100874"/>
            <a:ext cx="10755313" cy="582032"/>
          </a:xfrm>
          <a:prstGeom prst="rect">
            <a:avLst/>
          </a:prstGeom>
          <a:noFill/>
          <a:ln w="12700" cap="rnd">
            <a:noFill/>
          </a:ln>
        </p:spPr>
        <p:txBody>
          <a:bodyPr wrap="square" lIns="0" tIns="0" rIns="0" bIns="0" rtlCol="0">
            <a:noAutofit/>
          </a:bodyPr>
          <a:lstStyle/>
          <a:p>
            <a:pPr defTabSz="399964">
              <a:spcBef>
                <a:spcPts val="667"/>
              </a:spcBef>
            </a:pPr>
            <a:r>
              <a:rPr lang="en-US" sz="3600" b="1" spc="-23" dirty="0">
                <a:solidFill>
                  <a:schemeClr val="bg1"/>
                </a:solidFill>
              </a:rPr>
              <a:t>Moritz </a:t>
            </a:r>
            <a:r>
              <a:rPr lang="en-US" sz="3600" b="1" spc="-23" dirty="0" err="1">
                <a:solidFill>
                  <a:schemeClr val="bg1"/>
                </a:solidFill>
              </a:rPr>
              <a:t>Heyer</a:t>
            </a:r>
            <a:r>
              <a:rPr lang="en-US" sz="3600" b="1" spc="-23" dirty="0">
                <a:solidFill>
                  <a:schemeClr val="bg1"/>
                </a:solidFill>
              </a:rPr>
              <a:t> | Hamburger SV | 2021/2022</a:t>
            </a:r>
          </a:p>
        </p:txBody>
      </p:sp>
      <p:grpSp>
        <p:nvGrpSpPr>
          <p:cNvPr id="44" name="Group 43">
            <a:extLst>
              <a:ext uri="{FF2B5EF4-FFF2-40B4-BE49-F238E27FC236}">
                <a16:creationId xmlns:a16="http://schemas.microsoft.com/office/drawing/2014/main" id="{2FDE6714-77C1-483C-B980-0410DB9DDC43}"/>
              </a:ext>
            </a:extLst>
          </p:cNvPr>
          <p:cNvGrpSpPr/>
          <p:nvPr/>
        </p:nvGrpSpPr>
        <p:grpSpPr>
          <a:xfrm>
            <a:off x="2799169" y="1237991"/>
            <a:ext cx="1694728" cy="1480732"/>
            <a:chOff x="2799169" y="1237991"/>
            <a:chExt cx="1694728" cy="1480732"/>
          </a:xfrm>
        </p:grpSpPr>
        <p:sp>
          <p:nvSpPr>
            <p:cNvPr id="4" name="TextBox 3">
              <a:extLst>
                <a:ext uri="{FF2B5EF4-FFF2-40B4-BE49-F238E27FC236}">
                  <a16:creationId xmlns:a16="http://schemas.microsoft.com/office/drawing/2014/main" id="{2526EE5F-3ECA-407E-8213-E0AA55FF6B21}"/>
                </a:ext>
              </a:extLst>
            </p:cNvPr>
            <p:cNvSpPr txBox="1"/>
            <p:nvPr/>
          </p:nvSpPr>
          <p:spPr>
            <a:xfrm>
              <a:off x="3261523"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Alter</a:t>
              </a:r>
            </a:p>
          </p:txBody>
        </p:sp>
        <p:sp>
          <p:nvSpPr>
            <p:cNvPr id="21" name="TextBox 20">
              <a:extLst>
                <a:ext uri="{FF2B5EF4-FFF2-40B4-BE49-F238E27FC236}">
                  <a16:creationId xmlns:a16="http://schemas.microsoft.com/office/drawing/2014/main" id="{204B6AD0-B152-42E5-9550-82AF44D8A1DA}"/>
                </a:ext>
              </a:extLst>
            </p:cNvPr>
            <p:cNvSpPr txBox="1"/>
            <p:nvPr/>
          </p:nvSpPr>
          <p:spPr>
            <a:xfrm>
              <a:off x="3261523" y="2391464"/>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Liga</a:t>
              </a:r>
            </a:p>
          </p:txBody>
        </p:sp>
        <p:sp>
          <p:nvSpPr>
            <p:cNvPr id="28" name="TextBox 27">
              <a:extLst>
                <a:ext uri="{FF2B5EF4-FFF2-40B4-BE49-F238E27FC236}">
                  <a16:creationId xmlns:a16="http://schemas.microsoft.com/office/drawing/2014/main" id="{85324534-24F9-42A8-A598-56B0251CEF85}"/>
                </a:ext>
              </a:extLst>
            </p:cNvPr>
            <p:cNvSpPr txBox="1"/>
            <p:nvPr/>
          </p:nvSpPr>
          <p:spPr>
            <a:xfrm>
              <a:off x="2799169" y="2023885"/>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 Bundesliga</a:t>
              </a:r>
            </a:p>
          </p:txBody>
        </p:sp>
        <p:sp>
          <p:nvSpPr>
            <p:cNvPr id="32" name="TextBox 31">
              <a:extLst>
                <a:ext uri="{FF2B5EF4-FFF2-40B4-BE49-F238E27FC236}">
                  <a16:creationId xmlns:a16="http://schemas.microsoft.com/office/drawing/2014/main" id="{0FA0C722-C374-4D2F-8ACD-A3DE5C3E35F8}"/>
                </a:ext>
              </a:extLst>
            </p:cNvPr>
            <p:cNvSpPr txBox="1"/>
            <p:nvPr/>
          </p:nvSpPr>
          <p:spPr>
            <a:xfrm>
              <a:off x="2799169" y="123799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27</a:t>
              </a:r>
            </a:p>
          </p:txBody>
        </p:sp>
      </p:grpSp>
      <p:grpSp>
        <p:nvGrpSpPr>
          <p:cNvPr id="43" name="Group 42">
            <a:extLst>
              <a:ext uri="{FF2B5EF4-FFF2-40B4-BE49-F238E27FC236}">
                <a16:creationId xmlns:a16="http://schemas.microsoft.com/office/drawing/2014/main" id="{09701AEB-27BE-4B15-A74A-C23EDEEBF369}"/>
              </a:ext>
            </a:extLst>
          </p:cNvPr>
          <p:cNvGrpSpPr/>
          <p:nvPr/>
        </p:nvGrpSpPr>
        <p:grpSpPr>
          <a:xfrm>
            <a:off x="4896888" y="1220660"/>
            <a:ext cx="1694728" cy="1149140"/>
            <a:chOff x="4851182" y="1220660"/>
            <a:chExt cx="1694728" cy="1149140"/>
          </a:xfrm>
        </p:grpSpPr>
        <p:sp>
          <p:nvSpPr>
            <p:cNvPr id="18" name="TextBox 17">
              <a:extLst>
                <a:ext uri="{FF2B5EF4-FFF2-40B4-BE49-F238E27FC236}">
                  <a16:creationId xmlns:a16="http://schemas.microsoft.com/office/drawing/2014/main" id="{A5404469-E858-42D9-A03A-9C5160D986A5}"/>
                </a:ext>
              </a:extLst>
            </p:cNvPr>
            <p:cNvSpPr txBox="1"/>
            <p:nvPr/>
          </p:nvSpPr>
          <p:spPr>
            <a:xfrm>
              <a:off x="5313536"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Größe</a:t>
              </a:r>
              <a:endParaRPr lang="en-US" sz="1400" spc="-20" dirty="0">
                <a:solidFill>
                  <a:schemeClr val="bg1"/>
                </a:solidFill>
              </a:endParaRPr>
            </a:p>
          </p:txBody>
        </p:sp>
        <p:sp>
          <p:nvSpPr>
            <p:cNvPr id="33" name="TextBox 32">
              <a:extLst>
                <a:ext uri="{FF2B5EF4-FFF2-40B4-BE49-F238E27FC236}">
                  <a16:creationId xmlns:a16="http://schemas.microsoft.com/office/drawing/2014/main" id="{D9E309D2-449D-4E22-96FB-41A75EEA9395}"/>
                </a:ext>
              </a:extLst>
            </p:cNvPr>
            <p:cNvSpPr txBox="1"/>
            <p:nvPr/>
          </p:nvSpPr>
          <p:spPr>
            <a:xfrm>
              <a:off x="4851182" y="204254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2707</a:t>
              </a:r>
            </a:p>
          </p:txBody>
        </p:sp>
        <p:sp>
          <p:nvSpPr>
            <p:cNvPr id="36" name="TextBox 35">
              <a:extLst>
                <a:ext uri="{FF2B5EF4-FFF2-40B4-BE49-F238E27FC236}">
                  <a16:creationId xmlns:a16="http://schemas.microsoft.com/office/drawing/2014/main" id="{610D3DD0-3C4E-4D0F-AFAF-F7E90AC161E7}"/>
                </a:ext>
              </a:extLst>
            </p:cNvPr>
            <p:cNvSpPr txBox="1"/>
            <p:nvPr/>
          </p:nvSpPr>
          <p:spPr>
            <a:xfrm>
              <a:off x="4851182" y="1220660"/>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185 cm</a:t>
              </a:r>
            </a:p>
          </p:txBody>
        </p:sp>
      </p:grpSp>
      <p:grpSp>
        <p:nvGrpSpPr>
          <p:cNvPr id="42" name="Group 41">
            <a:extLst>
              <a:ext uri="{FF2B5EF4-FFF2-40B4-BE49-F238E27FC236}">
                <a16:creationId xmlns:a16="http://schemas.microsoft.com/office/drawing/2014/main" id="{1E3F3405-EF33-4448-BFC4-10442CE6DC92}"/>
              </a:ext>
            </a:extLst>
          </p:cNvPr>
          <p:cNvGrpSpPr/>
          <p:nvPr/>
        </p:nvGrpSpPr>
        <p:grpSpPr>
          <a:xfrm>
            <a:off x="6994607" y="1202003"/>
            <a:ext cx="1694728" cy="1516720"/>
            <a:chOff x="7115153" y="1202003"/>
            <a:chExt cx="1694728" cy="1516720"/>
          </a:xfrm>
        </p:grpSpPr>
        <p:sp>
          <p:nvSpPr>
            <p:cNvPr id="19" name="TextBox 18">
              <a:extLst>
                <a:ext uri="{FF2B5EF4-FFF2-40B4-BE49-F238E27FC236}">
                  <a16:creationId xmlns:a16="http://schemas.microsoft.com/office/drawing/2014/main" id="{9730A05E-CC6F-4E28-8676-097514767073}"/>
                </a:ext>
              </a:extLst>
            </p:cNvPr>
            <p:cNvSpPr txBox="1"/>
            <p:nvPr/>
          </p:nvSpPr>
          <p:spPr>
            <a:xfrm>
              <a:off x="7577507"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Position</a:t>
              </a:r>
            </a:p>
          </p:txBody>
        </p:sp>
        <p:sp>
          <p:nvSpPr>
            <p:cNvPr id="25" name="TextBox 24">
              <a:extLst>
                <a:ext uri="{FF2B5EF4-FFF2-40B4-BE49-F238E27FC236}">
                  <a16:creationId xmlns:a16="http://schemas.microsoft.com/office/drawing/2014/main" id="{397B875D-5EDD-4A71-B4F6-482A1937395B}"/>
                </a:ext>
              </a:extLst>
            </p:cNvPr>
            <p:cNvSpPr txBox="1"/>
            <p:nvPr/>
          </p:nvSpPr>
          <p:spPr>
            <a:xfrm>
              <a:off x="7408414" y="2391464"/>
              <a:ext cx="1108206"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Marktwert</a:t>
              </a:r>
              <a:endParaRPr lang="en-US" sz="1400" spc="-20" dirty="0">
                <a:solidFill>
                  <a:schemeClr val="bg1"/>
                </a:solidFill>
              </a:endParaRPr>
            </a:p>
          </p:txBody>
        </p:sp>
        <p:sp>
          <p:nvSpPr>
            <p:cNvPr id="34" name="TextBox 33">
              <a:extLst>
                <a:ext uri="{FF2B5EF4-FFF2-40B4-BE49-F238E27FC236}">
                  <a16:creationId xmlns:a16="http://schemas.microsoft.com/office/drawing/2014/main" id="{318DBEE7-7186-4673-941F-40620B33C155}"/>
                </a:ext>
              </a:extLst>
            </p:cNvPr>
            <p:cNvSpPr txBox="1"/>
            <p:nvPr/>
          </p:nvSpPr>
          <p:spPr>
            <a:xfrm>
              <a:off x="7115153" y="2023884"/>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2 Mio. €</a:t>
              </a:r>
            </a:p>
          </p:txBody>
        </p:sp>
        <p:sp>
          <p:nvSpPr>
            <p:cNvPr id="37" name="TextBox 36">
              <a:extLst>
                <a:ext uri="{FF2B5EF4-FFF2-40B4-BE49-F238E27FC236}">
                  <a16:creationId xmlns:a16="http://schemas.microsoft.com/office/drawing/2014/main" id="{4BDEB769-E36D-4971-8092-4293CC717AE9}"/>
                </a:ext>
              </a:extLst>
            </p:cNvPr>
            <p:cNvSpPr txBox="1"/>
            <p:nvPr/>
          </p:nvSpPr>
          <p:spPr>
            <a:xfrm>
              <a:off x="7115153" y="120200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RV</a:t>
              </a:r>
            </a:p>
          </p:txBody>
        </p:sp>
      </p:grpSp>
      <p:grpSp>
        <p:nvGrpSpPr>
          <p:cNvPr id="17" name="Group 16">
            <a:extLst>
              <a:ext uri="{FF2B5EF4-FFF2-40B4-BE49-F238E27FC236}">
                <a16:creationId xmlns:a16="http://schemas.microsoft.com/office/drawing/2014/main" id="{57EFFDCE-5A37-4DDF-A59C-723C674DB71A}"/>
              </a:ext>
            </a:extLst>
          </p:cNvPr>
          <p:cNvGrpSpPr/>
          <p:nvPr/>
        </p:nvGrpSpPr>
        <p:grpSpPr>
          <a:xfrm>
            <a:off x="9092325" y="1202002"/>
            <a:ext cx="1694728" cy="1516721"/>
            <a:chOff x="9092325" y="1202002"/>
            <a:chExt cx="1694728" cy="1516721"/>
          </a:xfrm>
        </p:grpSpPr>
        <p:sp>
          <p:nvSpPr>
            <p:cNvPr id="20" name="TextBox 19">
              <a:extLst>
                <a:ext uri="{FF2B5EF4-FFF2-40B4-BE49-F238E27FC236}">
                  <a16:creationId xmlns:a16="http://schemas.microsoft.com/office/drawing/2014/main" id="{77F3EA58-C750-4D72-829C-CE069A537983}"/>
                </a:ext>
              </a:extLst>
            </p:cNvPr>
            <p:cNvSpPr txBox="1"/>
            <p:nvPr/>
          </p:nvSpPr>
          <p:spPr>
            <a:xfrm>
              <a:off x="9453689" y="1565255"/>
              <a:ext cx="972000"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Nationalität</a:t>
              </a:r>
              <a:endParaRPr lang="en-US" sz="1400" spc="-20" dirty="0">
                <a:solidFill>
                  <a:schemeClr val="bg1"/>
                </a:solidFill>
              </a:endParaRPr>
            </a:p>
          </p:txBody>
        </p:sp>
        <p:sp>
          <p:nvSpPr>
            <p:cNvPr id="26" name="TextBox 25">
              <a:extLst>
                <a:ext uri="{FF2B5EF4-FFF2-40B4-BE49-F238E27FC236}">
                  <a16:creationId xmlns:a16="http://schemas.microsoft.com/office/drawing/2014/main" id="{328CA201-0CB6-469C-B7FA-1CBE5289D39F}"/>
                </a:ext>
              </a:extLst>
            </p:cNvPr>
            <p:cNvSpPr txBox="1"/>
            <p:nvPr/>
          </p:nvSpPr>
          <p:spPr>
            <a:xfrm>
              <a:off x="9415588" y="2391464"/>
              <a:ext cx="1108205"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Vertragslänge</a:t>
              </a:r>
              <a:endParaRPr lang="en-US" sz="1400" spc="-20" dirty="0">
                <a:solidFill>
                  <a:schemeClr val="bg1"/>
                </a:solidFill>
              </a:endParaRPr>
            </a:p>
          </p:txBody>
        </p:sp>
        <p:sp>
          <p:nvSpPr>
            <p:cNvPr id="35" name="TextBox 34">
              <a:extLst>
                <a:ext uri="{FF2B5EF4-FFF2-40B4-BE49-F238E27FC236}">
                  <a16:creationId xmlns:a16="http://schemas.microsoft.com/office/drawing/2014/main" id="{F47E98DD-E097-4BDA-8944-BBAC680588E7}"/>
                </a:ext>
              </a:extLst>
            </p:cNvPr>
            <p:cNvSpPr txBox="1"/>
            <p:nvPr/>
          </p:nvSpPr>
          <p:spPr>
            <a:xfrm>
              <a:off x="9092325" y="202388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30-06-2026</a:t>
              </a:r>
            </a:p>
          </p:txBody>
        </p:sp>
        <p:sp>
          <p:nvSpPr>
            <p:cNvPr id="38" name="TextBox 37">
              <a:extLst>
                <a:ext uri="{FF2B5EF4-FFF2-40B4-BE49-F238E27FC236}">
                  <a16:creationId xmlns:a16="http://schemas.microsoft.com/office/drawing/2014/main" id="{4D2E8935-7523-47AD-AECD-BF5B5B8F3DE8}"/>
                </a:ext>
              </a:extLst>
            </p:cNvPr>
            <p:cNvSpPr txBox="1"/>
            <p:nvPr/>
          </p:nvSpPr>
          <p:spPr>
            <a:xfrm>
              <a:off x="9092325" y="1202002"/>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Deutsch</a:t>
              </a:r>
            </a:p>
          </p:txBody>
        </p:sp>
      </p:grpSp>
      <p:cxnSp>
        <p:nvCxnSpPr>
          <p:cNvPr id="39" name="Straight Connector 38">
            <a:extLst>
              <a:ext uri="{FF2B5EF4-FFF2-40B4-BE49-F238E27FC236}">
                <a16:creationId xmlns:a16="http://schemas.microsoft.com/office/drawing/2014/main" id="{B75A01B4-77AB-4895-ABCC-9F609508E7E2}"/>
              </a:ext>
            </a:extLst>
          </p:cNvPr>
          <p:cNvCxnSpPr>
            <a:cxnSpLocks/>
          </p:cNvCxnSpPr>
          <p:nvPr/>
        </p:nvCxnSpPr>
        <p:spPr>
          <a:xfrm>
            <a:off x="-2602" y="890637"/>
            <a:ext cx="11879264" cy="0"/>
          </a:xfrm>
          <a:prstGeom prst="line">
            <a:avLst/>
          </a:prstGeom>
          <a:ln w="38100" cap="rnd">
            <a:solidFill>
              <a:srgbClr val="000000"/>
            </a:solidFill>
            <a:roun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A7F0C21-F168-4EA0-889B-25B259139BF3}"/>
              </a:ext>
            </a:extLst>
          </p:cNvPr>
          <p:cNvSpPr txBox="1"/>
          <p:nvPr/>
        </p:nvSpPr>
        <p:spPr>
          <a:xfrm>
            <a:off x="5016643" y="2391464"/>
            <a:ext cx="1444664" cy="251698"/>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Gespielte</a:t>
            </a:r>
            <a:r>
              <a:rPr lang="en-US" sz="1400" spc="-20" dirty="0">
                <a:solidFill>
                  <a:schemeClr val="bg1"/>
                </a:solidFill>
              </a:rPr>
              <a:t> </a:t>
            </a:r>
            <a:r>
              <a:rPr lang="en-US" sz="1400" spc="-20" dirty="0" err="1">
                <a:solidFill>
                  <a:schemeClr val="bg1"/>
                </a:solidFill>
              </a:rPr>
              <a:t>Minuten</a:t>
            </a:r>
            <a:endParaRPr lang="en-US" sz="1400" spc="-20" dirty="0">
              <a:solidFill>
                <a:schemeClr val="bg1"/>
              </a:solidFill>
            </a:endParaRPr>
          </a:p>
        </p:txBody>
      </p:sp>
      <p:sp>
        <p:nvSpPr>
          <p:cNvPr id="40" name="Rectangle 39">
            <a:extLst>
              <a:ext uri="{FF2B5EF4-FFF2-40B4-BE49-F238E27FC236}">
                <a16:creationId xmlns:a16="http://schemas.microsoft.com/office/drawing/2014/main" id="{EA343AA6-4750-4A01-B860-25D92F90E897}"/>
              </a:ext>
            </a:extLst>
          </p:cNvPr>
          <p:cNvSpPr/>
          <p:nvPr/>
        </p:nvSpPr>
        <p:spPr>
          <a:xfrm>
            <a:off x="576589" y="2962096"/>
            <a:ext cx="5884718" cy="3636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graphicFrame>
        <p:nvGraphicFramePr>
          <p:cNvPr id="50" name="Table 49">
            <a:extLst>
              <a:ext uri="{FF2B5EF4-FFF2-40B4-BE49-F238E27FC236}">
                <a16:creationId xmlns:a16="http://schemas.microsoft.com/office/drawing/2014/main" id="{E96BF7BE-D266-4E98-8267-154A3B94D160}"/>
              </a:ext>
            </a:extLst>
          </p:cNvPr>
          <p:cNvGraphicFramePr>
            <a:graphicFrameLocks noGrp="1"/>
          </p:cNvGraphicFramePr>
          <p:nvPr/>
        </p:nvGraphicFramePr>
        <p:xfrm>
          <a:off x="680762" y="3322320"/>
          <a:ext cx="1344807" cy="3000540"/>
        </p:xfrm>
        <a:graphic>
          <a:graphicData uri="http://schemas.openxmlformats.org/drawingml/2006/table">
            <a:tbl>
              <a:tblPr firstRow="1" bandRow="1">
                <a:tableStyleId>{5C22544A-7EE6-4342-B048-85BDC9FD1C3A}</a:tableStyleId>
              </a:tblPr>
              <a:tblGrid>
                <a:gridCol w="1344807">
                  <a:extLst>
                    <a:ext uri="{9D8B030D-6E8A-4147-A177-3AD203B41FA5}">
                      <a16:colId xmlns:a16="http://schemas.microsoft.com/office/drawing/2014/main" val="2884913626"/>
                    </a:ext>
                  </a:extLst>
                </a:gridCol>
              </a:tblGrid>
              <a:tr h="300054">
                <a:tc>
                  <a:txBody>
                    <a:bodyPr/>
                    <a:lstStyle/>
                    <a:p>
                      <a:r>
                        <a:rPr lang="en-US" sz="1200" b="0" dirty="0">
                          <a:solidFill>
                            <a:schemeClr val="tx1"/>
                          </a:solidFill>
                        </a:rPr>
                        <a:t>Short/Med Pass %</a:t>
                      </a:r>
                    </a:p>
                  </a:txBody>
                  <a:tcPr marL="0" marR="0" marT="0" marB="0" anchor="ctr">
                    <a:solidFill>
                      <a:schemeClr val="bg1"/>
                    </a:solidFill>
                  </a:tcPr>
                </a:tc>
                <a:extLst>
                  <a:ext uri="{0D108BD9-81ED-4DB2-BD59-A6C34878D82A}">
                    <a16:rowId xmlns:a16="http://schemas.microsoft.com/office/drawing/2014/main" val="3987868455"/>
                  </a:ext>
                </a:extLst>
              </a:tr>
              <a:tr h="300054">
                <a:tc>
                  <a:txBody>
                    <a:bodyPr/>
                    <a:lstStyle/>
                    <a:p>
                      <a:r>
                        <a:rPr lang="en-US" sz="1200" b="0" dirty="0">
                          <a:solidFill>
                            <a:schemeClr val="tx1"/>
                          </a:solidFill>
                        </a:rPr>
                        <a:t>Turnovers</a:t>
                      </a:r>
                    </a:p>
                  </a:txBody>
                  <a:tcPr marL="0" marR="0" marT="0" marB="0" anchor="ctr">
                    <a:solidFill>
                      <a:schemeClr val="bg1"/>
                    </a:solidFill>
                  </a:tcPr>
                </a:tc>
                <a:extLst>
                  <a:ext uri="{0D108BD9-81ED-4DB2-BD59-A6C34878D82A}">
                    <a16:rowId xmlns:a16="http://schemas.microsoft.com/office/drawing/2014/main" val="4199419356"/>
                  </a:ext>
                </a:extLst>
              </a:tr>
              <a:tr h="300054">
                <a:tc>
                  <a:txBody>
                    <a:bodyPr/>
                    <a:lstStyle/>
                    <a:p>
                      <a:r>
                        <a:rPr lang="en-US" sz="1200" b="0" dirty="0">
                          <a:solidFill>
                            <a:schemeClr val="tx1"/>
                          </a:solidFill>
                        </a:rPr>
                        <a:t>Progressive Passes</a:t>
                      </a:r>
                    </a:p>
                  </a:txBody>
                  <a:tcPr marL="0" marR="0" marT="0" marB="0" anchor="ctr">
                    <a:solidFill>
                      <a:schemeClr val="bg1"/>
                    </a:solidFill>
                  </a:tcPr>
                </a:tc>
                <a:extLst>
                  <a:ext uri="{0D108BD9-81ED-4DB2-BD59-A6C34878D82A}">
                    <a16:rowId xmlns:a16="http://schemas.microsoft.com/office/drawing/2014/main" val="2136525633"/>
                  </a:ext>
                </a:extLst>
              </a:tr>
              <a:tr h="300054">
                <a:tc>
                  <a:txBody>
                    <a:bodyPr/>
                    <a:lstStyle/>
                    <a:p>
                      <a:r>
                        <a:rPr lang="en-US" sz="1200" b="0" dirty="0">
                          <a:solidFill>
                            <a:schemeClr val="tx1"/>
                          </a:solidFill>
                        </a:rPr>
                        <a:t>Progressive Runs</a:t>
                      </a:r>
                    </a:p>
                  </a:txBody>
                  <a:tcPr marL="0" marR="0" marT="0" marB="0" anchor="ctr">
                    <a:solidFill>
                      <a:schemeClr val="bg1"/>
                    </a:solidFill>
                  </a:tcPr>
                </a:tc>
                <a:extLst>
                  <a:ext uri="{0D108BD9-81ED-4DB2-BD59-A6C34878D82A}">
                    <a16:rowId xmlns:a16="http://schemas.microsoft.com/office/drawing/2014/main" val="1687089279"/>
                  </a:ext>
                </a:extLst>
              </a:tr>
              <a:tr h="300054">
                <a:tc>
                  <a:txBody>
                    <a:bodyPr/>
                    <a:lstStyle/>
                    <a:p>
                      <a:r>
                        <a:rPr lang="en-US" sz="1200" b="0" dirty="0">
                          <a:solidFill>
                            <a:schemeClr val="tx1"/>
                          </a:solidFill>
                        </a:rPr>
                        <a:t>Successful Dribbles</a:t>
                      </a:r>
                    </a:p>
                  </a:txBody>
                  <a:tcPr marL="0" marR="0" marT="0" marB="0" anchor="ctr">
                    <a:solidFill>
                      <a:schemeClr val="bg1"/>
                    </a:solidFill>
                  </a:tcPr>
                </a:tc>
                <a:extLst>
                  <a:ext uri="{0D108BD9-81ED-4DB2-BD59-A6C34878D82A}">
                    <a16:rowId xmlns:a16="http://schemas.microsoft.com/office/drawing/2014/main" val="2926446014"/>
                  </a:ext>
                </a:extLst>
              </a:tr>
              <a:tr h="300054">
                <a:tc>
                  <a:txBody>
                    <a:bodyPr/>
                    <a:lstStyle/>
                    <a:p>
                      <a:r>
                        <a:rPr lang="en-US" sz="1200" b="0" dirty="0">
                          <a:solidFill>
                            <a:schemeClr val="tx1"/>
                          </a:solidFill>
                        </a:rPr>
                        <a:t>Deep Completions</a:t>
                      </a:r>
                    </a:p>
                  </a:txBody>
                  <a:tcPr marL="0" marR="0" marT="0" marB="0" anchor="ctr">
                    <a:solidFill>
                      <a:schemeClr val="bg1"/>
                    </a:solidFill>
                  </a:tcPr>
                </a:tc>
                <a:extLst>
                  <a:ext uri="{0D108BD9-81ED-4DB2-BD59-A6C34878D82A}">
                    <a16:rowId xmlns:a16="http://schemas.microsoft.com/office/drawing/2014/main" val="194441595"/>
                  </a:ext>
                </a:extLst>
              </a:tr>
              <a:tr h="300054">
                <a:tc>
                  <a:txBody>
                    <a:bodyPr/>
                    <a:lstStyle/>
                    <a:p>
                      <a:r>
                        <a:rPr lang="en-US" sz="1200" b="0" dirty="0">
                          <a:solidFill>
                            <a:schemeClr val="tx1"/>
                          </a:solidFill>
                        </a:rPr>
                        <a:t>Def Duels won %</a:t>
                      </a:r>
                    </a:p>
                  </a:txBody>
                  <a:tcPr marL="0" marR="0" marT="0" marB="0" anchor="ctr">
                    <a:solidFill>
                      <a:schemeClr val="bg1"/>
                    </a:solidFill>
                  </a:tcPr>
                </a:tc>
                <a:extLst>
                  <a:ext uri="{0D108BD9-81ED-4DB2-BD59-A6C34878D82A}">
                    <a16:rowId xmlns:a16="http://schemas.microsoft.com/office/drawing/2014/main" val="383067142"/>
                  </a:ext>
                </a:extLst>
              </a:tr>
              <a:tr h="300054">
                <a:tc>
                  <a:txBody>
                    <a:bodyPr/>
                    <a:lstStyle/>
                    <a:p>
                      <a:r>
                        <a:rPr lang="en-US" sz="1200" b="0" dirty="0">
                          <a:solidFill>
                            <a:schemeClr val="tx1"/>
                          </a:solidFill>
                        </a:rPr>
                        <a:t>Fouls</a:t>
                      </a:r>
                    </a:p>
                  </a:txBody>
                  <a:tcPr marL="0" marR="0" marT="0" marB="0" anchor="ctr">
                    <a:solidFill>
                      <a:schemeClr val="bg1"/>
                    </a:solidFill>
                  </a:tcPr>
                </a:tc>
                <a:extLst>
                  <a:ext uri="{0D108BD9-81ED-4DB2-BD59-A6C34878D82A}">
                    <a16:rowId xmlns:a16="http://schemas.microsoft.com/office/drawing/2014/main" val="532084651"/>
                  </a:ext>
                </a:extLst>
              </a:tr>
              <a:tr h="300054">
                <a:tc>
                  <a:txBody>
                    <a:bodyPr/>
                    <a:lstStyle/>
                    <a:p>
                      <a:r>
                        <a:rPr lang="en-US" sz="1200" b="0" dirty="0" err="1">
                          <a:solidFill>
                            <a:schemeClr val="tx1"/>
                          </a:solidFill>
                        </a:rPr>
                        <a:t>PAdj</a:t>
                      </a:r>
                      <a:r>
                        <a:rPr lang="en-US" sz="1200" b="0" dirty="0">
                          <a:solidFill>
                            <a:schemeClr val="tx1"/>
                          </a:solidFill>
                        </a:rPr>
                        <a:t>. Interceptions</a:t>
                      </a:r>
                    </a:p>
                  </a:txBody>
                  <a:tcPr marL="0" marR="0" marT="0" marB="0" anchor="ctr">
                    <a:solidFill>
                      <a:schemeClr val="bg1"/>
                    </a:solidFill>
                  </a:tcPr>
                </a:tc>
                <a:extLst>
                  <a:ext uri="{0D108BD9-81ED-4DB2-BD59-A6C34878D82A}">
                    <a16:rowId xmlns:a16="http://schemas.microsoft.com/office/drawing/2014/main" val="4283546121"/>
                  </a:ext>
                </a:extLst>
              </a:tr>
              <a:tr h="300054">
                <a:tc>
                  <a:txBody>
                    <a:bodyPr/>
                    <a:lstStyle/>
                    <a:p>
                      <a:r>
                        <a:rPr lang="en-US" sz="1200" b="0" dirty="0">
                          <a:solidFill>
                            <a:schemeClr val="tx1"/>
                          </a:solidFill>
                        </a:rPr>
                        <a:t>Aerial Wins %</a:t>
                      </a:r>
                    </a:p>
                  </a:txBody>
                  <a:tcPr marL="0" marR="0" marT="0" marB="0" anchor="ctr">
                    <a:solidFill>
                      <a:schemeClr val="bg1"/>
                    </a:solidFill>
                  </a:tcPr>
                </a:tc>
                <a:extLst>
                  <a:ext uri="{0D108BD9-81ED-4DB2-BD59-A6C34878D82A}">
                    <a16:rowId xmlns:a16="http://schemas.microsoft.com/office/drawing/2014/main" val="1495238808"/>
                  </a:ext>
                </a:extLst>
              </a:tr>
            </a:tbl>
          </a:graphicData>
        </a:graphic>
      </p:graphicFrame>
      <p:sp>
        <p:nvSpPr>
          <p:cNvPr id="52" name="TextBox 51">
            <a:extLst>
              <a:ext uri="{FF2B5EF4-FFF2-40B4-BE49-F238E27FC236}">
                <a16:creationId xmlns:a16="http://schemas.microsoft.com/office/drawing/2014/main" id="{A39279EE-BB9F-4D3C-A712-84DCD2D3E609}"/>
              </a:ext>
            </a:extLst>
          </p:cNvPr>
          <p:cNvSpPr txBox="1"/>
          <p:nvPr/>
        </p:nvSpPr>
        <p:spPr>
          <a:xfrm>
            <a:off x="680762" y="3040566"/>
            <a:ext cx="5304474" cy="308601"/>
          </a:xfrm>
          <a:prstGeom prst="rect">
            <a:avLst/>
          </a:prstGeom>
          <a:noFill/>
          <a:ln w="12700" cap="rnd">
            <a:noFill/>
          </a:ln>
        </p:spPr>
        <p:txBody>
          <a:bodyPr wrap="square" lIns="0" tIns="0" rIns="0" bIns="0" rtlCol="0">
            <a:noAutofit/>
          </a:bodyPr>
          <a:lstStyle/>
          <a:p>
            <a:pPr defTabSz="360000">
              <a:spcBef>
                <a:spcPts val="600"/>
              </a:spcBef>
            </a:pPr>
            <a:r>
              <a:rPr lang="en-US" sz="1400" b="1" i="1" spc="-20" dirty="0"/>
              <a:t>Percentile Ranking </a:t>
            </a:r>
            <a:r>
              <a:rPr lang="en-US" sz="1400" b="1" i="1" spc="-20" dirty="0" err="1"/>
              <a:t>Außenverteidiger</a:t>
            </a:r>
            <a:r>
              <a:rPr lang="en-US" sz="1400" b="1" i="1" spc="-20" dirty="0"/>
              <a:t> | 2. Bundesliga</a:t>
            </a:r>
          </a:p>
        </p:txBody>
      </p:sp>
      <p:grpSp>
        <p:nvGrpSpPr>
          <p:cNvPr id="53" name="Group 52">
            <a:extLst>
              <a:ext uri="{FF2B5EF4-FFF2-40B4-BE49-F238E27FC236}">
                <a16:creationId xmlns:a16="http://schemas.microsoft.com/office/drawing/2014/main" id="{20E78DA4-3472-42DA-BE60-699365253D9E}"/>
              </a:ext>
            </a:extLst>
          </p:cNvPr>
          <p:cNvGrpSpPr/>
          <p:nvPr/>
        </p:nvGrpSpPr>
        <p:grpSpPr>
          <a:xfrm>
            <a:off x="2145515" y="6338235"/>
            <a:ext cx="4078422" cy="215332"/>
            <a:chOff x="2145515" y="6292515"/>
            <a:chExt cx="4078422" cy="215332"/>
          </a:xfrm>
        </p:grpSpPr>
        <p:sp>
          <p:nvSpPr>
            <p:cNvPr id="54" name="TextBox 53">
              <a:extLst>
                <a:ext uri="{FF2B5EF4-FFF2-40B4-BE49-F238E27FC236}">
                  <a16:creationId xmlns:a16="http://schemas.microsoft.com/office/drawing/2014/main" id="{BEE2CA12-66B6-49CF-BB09-D48C3E5C7624}"/>
                </a:ext>
              </a:extLst>
            </p:cNvPr>
            <p:cNvSpPr txBox="1"/>
            <p:nvPr/>
          </p:nvSpPr>
          <p:spPr>
            <a:xfrm>
              <a:off x="2145515" y="6292515"/>
              <a:ext cx="130248"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0</a:t>
              </a:r>
            </a:p>
          </p:txBody>
        </p:sp>
        <p:sp>
          <p:nvSpPr>
            <p:cNvPr id="55" name="TextBox 54">
              <a:extLst>
                <a:ext uri="{FF2B5EF4-FFF2-40B4-BE49-F238E27FC236}">
                  <a16:creationId xmlns:a16="http://schemas.microsoft.com/office/drawing/2014/main" id="{80351F38-B60B-42E1-8FA0-D6269FE1D237}"/>
                </a:ext>
              </a:extLst>
            </p:cNvPr>
            <p:cNvSpPr txBox="1"/>
            <p:nvPr/>
          </p:nvSpPr>
          <p:spPr>
            <a:xfrm>
              <a:off x="3032080"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25</a:t>
              </a:r>
            </a:p>
          </p:txBody>
        </p:sp>
        <p:sp>
          <p:nvSpPr>
            <p:cNvPr id="56" name="TextBox 55">
              <a:extLst>
                <a:ext uri="{FF2B5EF4-FFF2-40B4-BE49-F238E27FC236}">
                  <a16:creationId xmlns:a16="http://schemas.microsoft.com/office/drawing/2014/main" id="{00F33B88-E62C-4EF7-B832-FA5E8502B5D4}"/>
                </a:ext>
              </a:extLst>
            </p:cNvPr>
            <p:cNvSpPr txBox="1"/>
            <p:nvPr/>
          </p:nvSpPr>
          <p:spPr>
            <a:xfrm>
              <a:off x="4005082"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50</a:t>
              </a:r>
            </a:p>
          </p:txBody>
        </p:sp>
        <p:sp>
          <p:nvSpPr>
            <p:cNvPr id="57" name="TextBox 56">
              <a:extLst>
                <a:ext uri="{FF2B5EF4-FFF2-40B4-BE49-F238E27FC236}">
                  <a16:creationId xmlns:a16="http://schemas.microsoft.com/office/drawing/2014/main" id="{9C94A6FA-36B3-4AD7-8F11-7D7EAEE78E6C}"/>
                </a:ext>
              </a:extLst>
            </p:cNvPr>
            <p:cNvSpPr txBox="1"/>
            <p:nvPr/>
          </p:nvSpPr>
          <p:spPr>
            <a:xfrm>
              <a:off x="4978084"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75</a:t>
              </a:r>
            </a:p>
          </p:txBody>
        </p:sp>
        <p:sp>
          <p:nvSpPr>
            <p:cNvPr id="58" name="TextBox 57">
              <a:extLst>
                <a:ext uri="{FF2B5EF4-FFF2-40B4-BE49-F238E27FC236}">
                  <a16:creationId xmlns:a16="http://schemas.microsoft.com/office/drawing/2014/main" id="{8E6C4A2F-1095-4E18-9F68-4A4875ECACD8}"/>
                </a:ext>
              </a:extLst>
            </p:cNvPr>
            <p:cNvSpPr txBox="1"/>
            <p:nvPr/>
          </p:nvSpPr>
          <p:spPr>
            <a:xfrm>
              <a:off x="5951084" y="6292515"/>
              <a:ext cx="272853"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100</a:t>
              </a:r>
            </a:p>
          </p:txBody>
        </p:sp>
      </p:grpSp>
      <p:pic>
        <p:nvPicPr>
          <p:cNvPr id="60" name="C05331AD-0402-4498-9575-1869709061D1">
            <a:extLst>
              <a:ext uri="{FF2B5EF4-FFF2-40B4-BE49-F238E27FC236}">
                <a16:creationId xmlns:a16="http://schemas.microsoft.com/office/drawing/2014/main" id="{044C067B-A2CE-48CA-AACF-422E4EAA2F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584" b="9923"/>
          <a:stretch/>
        </p:blipFill>
        <p:spPr bwMode="auto">
          <a:xfrm>
            <a:off x="2124002" y="3327661"/>
            <a:ext cx="4005261" cy="299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F6869C4E-2B46-4D3E-B8A8-6E050E50308E}"/>
              </a:ext>
            </a:extLst>
          </p:cNvPr>
          <p:cNvSpPr/>
          <p:nvPr/>
        </p:nvSpPr>
        <p:spPr>
          <a:xfrm>
            <a:off x="6789420" y="4951971"/>
            <a:ext cx="4524612" cy="1646125"/>
          </a:xfrm>
          <a:prstGeom prst="rect">
            <a:avLst/>
          </a:prstGeom>
          <a:pattFill prst="ltDnDiag">
            <a:fgClr>
              <a:schemeClr val="bg1">
                <a:lumMod val="65000"/>
              </a:schemeClr>
            </a:fgClr>
            <a:bgClr>
              <a:schemeClr val="bg1"/>
            </a:bgClr>
          </a:patt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endParaRPr lang="en-US" sz="1200" spc="-20" dirty="0">
              <a:solidFill>
                <a:schemeClr val="tx1"/>
              </a:solidFill>
            </a:endParaRPr>
          </a:p>
        </p:txBody>
      </p:sp>
      <p:sp>
        <p:nvSpPr>
          <p:cNvPr id="62" name="Rectangle 61">
            <a:extLst>
              <a:ext uri="{FF2B5EF4-FFF2-40B4-BE49-F238E27FC236}">
                <a16:creationId xmlns:a16="http://schemas.microsoft.com/office/drawing/2014/main" id="{F7869166-A0AA-49A2-969C-0D7B7BC2634D}"/>
              </a:ext>
            </a:extLst>
          </p:cNvPr>
          <p:cNvSpPr/>
          <p:nvPr/>
        </p:nvSpPr>
        <p:spPr>
          <a:xfrm>
            <a:off x="6789420" y="2962098"/>
            <a:ext cx="4524612" cy="1730595"/>
          </a:xfrm>
          <a:prstGeom prst="rect">
            <a:avLst/>
          </a:prstGeom>
          <a:pattFill prst="ltDnDiag">
            <a:fgClr>
              <a:schemeClr val="bg1">
                <a:lumMod val="65000"/>
              </a:schemeClr>
            </a:fgClr>
            <a:bgClr>
              <a:schemeClr val="bg1"/>
            </a:bgClr>
          </a:patt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endParaRPr lang="en-US" sz="1200" spc="-20" dirty="0">
              <a:solidFill>
                <a:schemeClr val="tx1"/>
              </a:solidFill>
            </a:endParaRPr>
          </a:p>
        </p:txBody>
      </p:sp>
      <p:sp>
        <p:nvSpPr>
          <p:cNvPr id="14" name="Slide Number Placeholder 13">
            <a:extLst>
              <a:ext uri="{FF2B5EF4-FFF2-40B4-BE49-F238E27FC236}">
                <a16:creationId xmlns:a16="http://schemas.microsoft.com/office/drawing/2014/main" id="{A32A7CF7-12FE-49F8-9681-10BADEE90AA6}"/>
              </a:ext>
            </a:extLst>
          </p:cNvPr>
          <p:cNvSpPr>
            <a:spLocks noGrp="1"/>
          </p:cNvSpPr>
          <p:nvPr>
            <p:ph type="sldNum" sz="quarter" idx="11"/>
          </p:nvPr>
        </p:nvSpPr>
        <p:spPr/>
        <p:txBody>
          <a:bodyPr/>
          <a:lstStyle/>
          <a:p>
            <a:fld id="{07AB412F-5F68-FF4B-85B7-62534E294F92}" type="slidenum">
              <a:rPr lang="de-DE" smtClean="0"/>
              <a:pPr/>
              <a:t>33</a:t>
            </a:fld>
            <a:endParaRPr lang="de-DE"/>
          </a:p>
        </p:txBody>
      </p:sp>
    </p:spTree>
    <p:extLst>
      <p:ext uri="{BB962C8B-B14F-4D97-AF65-F5344CB8AC3E}">
        <p14:creationId xmlns:p14="http://schemas.microsoft.com/office/powerpoint/2010/main" val="2531346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3B5DC8-FC49-4A70-90DC-55242CE23205}"/>
              </a:ext>
            </a:extLst>
          </p:cNvPr>
          <p:cNvGraphicFramePr>
            <a:graphicFrameLocks noChangeAspect="1"/>
          </p:cNvGraphicFramePr>
          <p:nvPr>
            <p:custDataLst>
              <p:tags r:id="rId2"/>
            </p:custData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205834" name="think-cell Slide" r:id="rId5" imgW="415" imgH="416" progId="TCLayout.ActiveDocument.1">
                  <p:embed/>
                </p:oleObj>
              </mc:Choice>
              <mc:Fallback>
                <p:oleObj name="think-cell Slide" r:id="rId5" imgW="415" imgH="416" progId="TCLayout.ActiveDocument.1">
                  <p:embed/>
                  <p:pic>
                    <p:nvPicPr>
                      <p:cNvPr id="6" name="Object 5" hidden="1">
                        <a:extLst>
                          <a:ext uri="{FF2B5EF4-FFF2-40B4-BE49-F238E27FC236}">
                            <a16:creationId xmlns:a16="http://schemas.microsoft.com/office/drawing/2014/main" id="{C63B5DC8-FC49-4A70-90DC-55242CE23205}"/>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4B4CE929-560E-41BA-85A6-DAA48016121A}"/>
              </a:ext>
            </a:extLst>
          </p:cNvPr>
          <p:cNvSpPr/>
          <p:nvPr/>
        </p:nvSpPr>
        <p:spPr>
          <a:xfrm>
            <a:off x="0" y="0"/>
            <a:ext cx="11879260" cy="6840538"/>
          </a:xfrm>
          <a:prstGeom prst="rect">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sp>
        <p:nvSpPr>
          <p:cNvPr id="16" name="TextBox 15">
            <a:extLst>
              <a:ext uri="{FF2B5EF4-FFF2-40B4-BE49-F238E27FC236}">
                <a16:creationId xmlns:a16="http://schemas.microsoft.com/office/drawing/2014/main" id="{4366E224-DFA2-455C-B6BF-15DBF4FD287C}"/>
              </a:ext>
            </a:extLst>
          </p:cNvPr>
          <p:cNvSpPr txBox="1"/>
          <p:nvPr/>
        </p:nvSpPr>
        <p:spPr>
          <a:xfrm>
            <a:off x="561975" y="100874"/>
            <a:ext cx="10755313" cy="582032"/>
          </a:xfrm>
          <a:prstGeom prst="rect">
            <a:avLst/>
          </a:prstGeom>
          <a:noFill/>
          <a:ln w="12700" cap="rnd">
            <a:noFill/>
          </a:ln>
        </p:spPr>
        <p:txBody>
          <a:bodyPr wrap="square" lIns="0" tIns="0" rIns="0" bIns="0" rtlCol="0">
            <a:noAutofit/>
          </a:bodyPr>
          <a:lstStyle/>
          <a:p>
            <a:pPr defTabSz="399964">
              <a:spcBef>
                <a:spcPts val="667"/>
              </a:spcBef>
            </a:pPr>
            <a:r>
              <a:rPr lang="en-US" sz="3600" b="1" spc="-23" dirty="0">
                <a:solidFill>
                  <a:schemeClr val="bg1"/>
                </a:solidFill>
              </a:rPr>
              <a:t>Kyle Walker | Manchester City | 2021/2022</a:t>
            </a:r>
          </a:p>
        </p:txBody>
      </p:sp>
      <p:grpSp>
        <p:nvGrpSpPr>
          <p:cNvPr id="44" name="Group 43">
            <a:extLst>
              <a:ext uri="{FF2B5EF4-FFF2-40B4-BE49-F238E27FC236}">
                <a16:creationId xmlns:a16="http://schemas.microsoft.com/office/drawing/2014/main" id="{2FDE6714-77C1-483C-B980-0410DB9DDC43}"/>
              </a:ext>
            </a:extLst>
          </p:cNvPr>
          <p:cNvGrpSpPr/>
          <p:nvPr/>
        </p:nvGrpSpPr>
        <p:grpSpPr>
          <a:xfrm>
            <a:off x="2799169" y="1237991"/>
            <a:ext cx="1694728" cy="1480732"/>
            <a:chOff x="2799169" y="1237991"/>
            <a:chExt cx="1694728" cy="1480732"/>
          </a:xfrm>
        </p:grpSpPr>
        <p:sp>
          <p:nvSpPr>
            <p:cNvPr id="4" name="TextBox 3">
              <a:extLst>
                <a:ext uri="{FF2B5EF4-FFF2-40B4-BE49-F238E27FC236}">
                  <a16:creationId xmlns:a16="http://schemas.microsoft.com/office/drawing/2014/main" id="{2526EE5F-3ECA-407E-8213-E0AA55FF6B21}"/>
                </a:ext>
              </a:extLst>
            </p:cNvPr>
            <p:cNvSpPr txBox="1"/>
            <p:nvPr/>
          </p:nvSpPr>
          <p:spPr>
            <a:xfrm>
              <a:off x="3261523"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Alter</a:t>
              </a:r>
            </a:p>
          </p:txBody>
        </p:sp>
        <p:sp>
          <p:nvSpPr>
            <p:cNvPr id="21" name="TextBox 20">
              <a:extLst>
                <a:ext uri="{FF2B5EF4-FFF2-40B4-BE49-F238E27FC236}">
                  <a16:creationId xmlns:a16="http://schemas.microsoft.com/office/drawing/2014/main" id="{204B6AD0-B152-42E5-9550-82AF44D8A1DA}"/>
                </a:ext>
              </a:extLst>
            </p:cNvPr>
            <p:cNvSpPr txBox="1"/>
            <p:nvPr/>
          </p:nvSpPr>
          <p:spPr>
            <a:xfrm>
              <a:off x="3261523" y="2391464"/>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Liga</a:t>
              </a:r>
            </a:p>
          </p:txBody>
        </p:sp>
        <p:sp>
          <p:nvSpPr>
            <p:cNvPr id="28" name="TextBox 27">
              <a:extLst>
                <a:ext uri="{FF2B5EF4-FFF2-40B4-BE49-F238E27FC236}">
                  <a16:creationId xmlns:a16="http://schemas.microsoft.com/office/drawing/2014/main" id="{85324534-24F9-42A8-A598-56B0251CEF85}"/>
                </a:ext>
              </a:extLst>
            </p:cNvPr>
            <p:cNvSpPr txBox="1"/>
            <p:nvPr/>
          </p:nvSpPr>
          <p:spPr>
            <a:xfrm>
              <a:off x="2799169" y="2023885"/>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Premier League</a:t>
              </a:r>
            </a:p>
          </p:txBody>
        </p:sp>
        <p:sp>
          <p:nvSpPr>
            <p:cNvPr id="32" name="TextBox 31">
              <a:extLst>
                <a:ext uri="{FF2B5EF4-FFF2-40B4-BE49-F238E27FC236}">
                  <a16:creationId xmlns:a16="http://schemas.microsoft.com/office/drawing/2014/main" id="{0FA0C722-C374-4D2F-8ACD-A3DE5C3E35F8}"/>
                </a:ext>
              </a:extLst>
            </p:cNvPr>
            <p:cNvSpPr txBox="1"/>
            <p:nvPr/>
          </p:nvSpPr>
          <p:spPr>
            <a:xfrm>
              <a:off x="2799169" y="123799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32</a:t>
              </a:r>
            </a:p>
          </p:txBody>
        </p:sp>
      </p:grpSp>
      <p:grpSp>
        <p:nvGrpSpPr>
          <p:cNvPr id="43" name="Group 42">
            <a:extLst>
              <a:ext uri="{FF2B5EF4-FFF2-40B4-BE49-F238E27FC236}">
                <a16:creationId xmlns:a16="http://schemas.microsoft.com/office/drawing/2014/main" id="{09701AEB-27BE-4B15-A74A-C23EDEEBF369}"/>
              </a:ext>
            </a:extLst>
          </p:cNvPr>
          <p:cNvGrpSpPr/>
          <p:nvPr/>
        </p:nvGrpSpPr>
        <p:grpSpPr>
          <a:xfrm>
            <a:off x="4896888" y="1220660"/>
            <a:ext cx="1694728" cy="1422502"/>
            <a:chOff x="4851182" y="1220660"/>
            <a:chExt cx="1694728" cy="1422502"/>
          </a:xfrm>
        </p:grpSpPr>
        <p:sp>
          <p:nvSpPr>
            <p:cNvPr id="18" name="TextBox 17">
              <a:extLst>
                <a:ext uri="{FF2B5EF4-FFF2-40B4-BE49-F238E27FC236}">
                  <a16:creationId xmlns:a16="http://schemas.microsoft.com/office/drawing/2014/main" id="{A5404469-E858-42D9-A03A-9C5160D986A5}"/>
                </a:ext>
              </a:extLst>
            </p:cNvPr>
            <p:cNvSpPr txBox="1"/>
            <p:nvPr/>
          </p:nvSpPr>
          <p:spPr>
            <a:xfrm>
              <a:off x="5313536"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Größe</a:t>
              </a:r>
              <a:endParaRPr lang="en-US" sz="1400" spc="-20" dirty="0">
                <a:solidFill>
                  <a:schemeClr val="bg1"/>
                </a:solidFill>
              </a:endParaRPr>
            </a:p>
          </p:txBody>
        </p:sp>
        <p:sp>
          <p:nvSpPr>
            <p:cNvPr id="23" name="TextBox 22">
              <a:extLst>
                <a:ext uri="{FF2B5EF4-FFF2-40B4-BE49-F238E27FC236}">
                  <a16:creationId xmlns:a16="http://schemas.microsoft.com/office/drawing/2014/main" id="{52367BF2-EFD3-4EA0-B93D-8FCE55883FDC}"/>
                </a:ext>
              </a:extLst>
            </p:cNvPr>
            <p:cNvSpPr txBox="1"/>
            <p:nvPr/>
          </p:nvSpPr>
          <p:spPr>
            <a:xfrm>
              <a:off x="4970931" y="2391464"/>
              <a:ext cx="1460360" cy="251698"/>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Gespielte</a:t>
              </a:r>
              <a:r>
                <a:rPr lang="en-US" sz="1400" spc="-20" dirty="0">
                  <a:solidFill>
                    <a:schemeClr val="bg1"/>
                  </a:solidFill>
                </a:rPr>
                <a:t> </a:t>
              </a:r>
              <a:r>
                <a:rPr lang="en-US" sz="1400" spc="-20" dirty="0" err="1">
                  <a:solidFill>
                    <a:schemeClr val="bg1"/>
                  </a:solidFill>
                </a:rPr>
                <a:t>Minuten</a:t>
              </a:r>
              <a:endParaRPr lang="en-US" sz="1400" spc="-20" dirty="0">
                <a:solidFill>
                  <a:schemeClr val="bg1"/>
                </a:solidFill>
              </a:endParaRPr>
            </a:p>
          </p:txBody>
        </p:sp>
        <p:sp>
          <p:nvSpPr>
            <p:cNvPr id="33" name="TextBox 32">
              <a:extLst>
                <a:ext uri="{FF2B5EF4-FFF2-40B4-BE49-F238E27FC236}">
                  <a16:creationId xmlns:a16="http://schemas.microsoft.com/office/drawing/2014/main" id="{D9E309D2-449D-4E22-96FB-41A75EEA9395}"/>
                </a:ext>
              </a:extLst>
            </p:cNvPr>
            <p:cNvSpPr txBox="1"/>
            <p:nvPr/>
          </p:nvSpPr>
          <p:spPr>
            <a:xfrm>
              <a:off x="4851182" y="2042541"/>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1889</a:t>
              </a:r>
            </a:p>
          </p:txBody>
        </p:sp>
        <p:sp>
          <p:nvSpPr>
            <p:cNvPr id="36" name="TextBox 35">
              <a:extLst>
                <a:ext uri="{FF2B5EF4-FFF2-40B4-BE49-F238E27FC236}">
                  <a16:creationId xmlns:a16="http://schemas.microsoft.com/office/drawing/2014/main" id="{610D3DD0-3C4E-4D0F-AFAF-F7E90AC161E7}"/>
                </a:ext>
              </a:extLst>
            </p:cNvPr>
            <p:cNvSpPr txBox="1"/>
            <p:nvPr/>
          </p:nvSpPr>
          <p:spPr>
            <a:xfrm>
              <a:off x="4851182" y="1220660"/>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183 cm</a:t>
              </a:r>
            </a:p>
          </p:txBody>
        </p:sp>
      </p:grpSp>
      <p:grpSp>
        <p:nvGrpSpPr>
          <p:cNvPr id="42" name="Group 41">
            <a:extLst>
              <a:ext uri="{FF2B5EF4-FFF2-40B4-BE49-F238E27FC236}">
                <a16:creationId xmlns:a16="http://schemas.microsoft.com/office/drawing/2014/main" id="{1E3F3405-EF33-4448-BFC4-10442CE6DC92}"/>
              </a:ext>
            </a:extLst>
          </p:cNvPr>
          <p:cNvGrpSpPr/>
          <p:nvPr/>
        </p:nvGrpSpPr>
        <p:grpSpPr>
          <a:xfrm>
            <a:off x="6994607" y="1202003"/>
            <a:ext cx="1694728" cy="1516720"/>
            <a:chOff x="7115153" y="1202003"/>
            <a:chExt cx="1694728" cy="1516720"/>
          </a:xfrm>
        </p:grpSpPr>
        <p:sp>
          <p:nvSpPr>
            <p:cNvPr id="19" name="TextBox 18">
              <a:extLst>
                <a:ext uri="{FF2B5EF4-FFF2-40B4-BE49-F238E27FC236}">
                  <a16:creationId xmlns:a16="http://schemas.microsoft.com/office/drawing/2014/main" id="{9730A05E-CC6F-4E28-8676-097514767073}"/>
                </a:ext>
              </a:extLst>
            </p:cNvPr>
            <p:cNvSpPr txBox="1"/>
            <p:nvPr/>
          </p:nvSpPr>
          <p:spPr>
            <a:xfrm>
              <a:off x="7577507" y="1565255"/>
              <a:ext cx="770021"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a:solidFill>
                    <a:schemeClr val="bg1"/>
                  </a:solidFill>
                </a:rPr>
                <a:t>Position</a:t>
              </a:r>
            </a:p>
          </p:txBody>
        </p:sp>
        <p:sp>
          <p:nvSpPr>
            <p:cNvPr id="25" name="TextBox 24">
              <a:extLst>
                <a:ext uri="{FF2B5EF4-FFF2-40B4-BE49-F238E27FC236}">
                  <a16:creationId xmlns:a16="http://schemas.microsoft.com/office/drawing/2014/main" id="{397B875D-5EDD-4A71-B4F6-482A1937395B}"/>
                </a:ext>
              </a:extLst>
            </p:cNvPr>
            <p:cNvSpPr txBox="1"/>
            <p:nvPr/>
          </p:nvSpPr>
          <p:spPr>
            <a:xfrm>
              <a:off x="7408414" y="2391464"/>
              <a:ext cx="1108206"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Marktwert</a:t>
              </a:r>
              <a:endParaRPr lang="en-US" sz="1400" spc="-20" dirty="0">
                <a:solidFill>
                  <a:schemeClr val="bg1"/>
                </a:solidFill>
              </a:endParaRPr>
            </a:p>
          </p:txBody>
        </p:sp>
        <p:sp>
          <p:nvSpPr>
            <p:cNvPr id="34" name="TextBox 33">
              <a:extLst>
                <a:ext uri="{FF2B5EF4-FFF2-40B4-BE49-F238E27FC236}">
                  <a16:creationId xmlns:a16="http://schemas.microsoft.com/office/drawing/2014/main" id="{318DBEE7-7186-4673-941F-40620B33C155}"/>
                </a:ext>
              </a:extLst>
            </p:cNvPr>
            <p:cNvSpPr txBox="1"/>
            <p:nvPr/>
          </p:nvSpPr>
          <p:spPr>
            <a:xfrm>
              <a:off x="7115153" y="2023884"/>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18 Mio. €</a:t>
              </a:r>
            </a:p>
          </p:txBody>
        </p:sp>
        <p:sp>
          <p:nvSpPr>
            <p:cNvPr id="37" name="TextBox 36">
              <a:extLst>
                <a:ext uri="{FF2B5EF4-FFF2-40B4-BE49-F238E27FC236}">
                  <a16:creationId xmlns:a16="http://schemas.microsoft.com/office/drawing/2014/main" id="{4BDEB769-E36D-4971-8092-4293CC717AE9}"/>
                </a:ext>
              </a:extLst>
            </p:cNvPr>
            <p:cNvSpPr txBox="1"/>
            <p:nvPr/>
          </p:nvSpPr>
          <p:spPr>
            <a:xfrm>
              <a:off x="7115153" y="120200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RV</a:t>
              </a:r>
            </a:p>
          </p:txBody>
        </p:sp>
      </p:grpSp>
      <p:grpSp>
        <p:nvGrpSpPr>
          <p:cNvPr id="17" name="Group 16">
            <a:extLst>
              <a:ext uri="{FF2B5EF4-FFF2-40B4-BE49-F238E27FC236}">
                <a16:creationId xmlns:a16="http://schemas.microsoft.com/office/drawing/2014/main" id="{57EFFDCE-5A37-4DDF-A59C-723C674DB71A}"/>
              </a:ext>
            </a:extLst>
          </p:cNvPr>
          <p:cNvGrpSpPr/>
          <p:nvPr/>
        </p:nvGrpSpPr>
        <p:grpSpPr>
          <a:xfrm>
            <a:off x="9092325" y="1202002"/>
            <a:ext cx="1694728" cy="1516721"/>
            <a:chOff x="9092325" y="1202002"/>
            <a:chExt cx="1694728" cy="1516721"/>
          </a:xfrm>
        </p:grpSpPr>
        <p:sp>
          <p:nvSpPr>
            <p:cNvPr id="20" name="TextBox 19">
              <a:extLst>
                <a:ext uri="{FF2B5EF4-FFF2-40B4-BE49-F238E27FC236}">
                  <a16:creationId xmlns:a16="http://schemas.microsoft.com/office/drawing/2014/main" id="{77F3EA58-C750-4D72-829C-CE069A537983}"/>
                </a:ext>
              </a:extLst>
            </p:cNvPr>
            <p:cNvSpPr txBox="1"/>
            <p:nvPr/>
          </p:nvSpPr>
          <p:spPr>
            <a:xfrm>
              <a:off x="9453689" y="1565255"/>
              <a:ext cx="972000"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Nationalität</a:t>
              </a:r>
              <a:endParaRPr lang="en-US" sz="1400" spc="-20" dirty="0">
                <a:solidFill>
                  <a:schemeClr val="bg1"/>
                </a:solidFill>
              </a:endParaRPr>
            </a:p>
          </p:txBody>
        </p:sp>
        <p:sp>
          <p:nvSpPr>
            <p:cNvPr id="26" name="TextBox 25">
              <a:extLst>
                <a:ext uri="{FF2B5EF4-FFF2-40B4-BE49-F238E27FC236}">
                  <a16:creationId xmlns:a16="http://schemas.microsoft.com/office/drawing/2014/main" id="{328CA201-0CB6-469C-B7FA-1CBE5289D39F}"/>
                </a:ext>
              </a:extLst>
            </p:cNvPr>
            <p:cNvSpPr txBox="1"/>
            <p:nvPr/>
          </p:nvSpPr>
          <p:spPr>
            <a:xfrm>
              <a:off x="9409238" y="2391464"/>
              <a:ext cx="1108205" cy="327259"/>
            </a:xfrm>
            <a:prstGeom prst="rect">
              <a:avLst/>
            </a:prstGeom>
            <a:noFill/>
            <a:ln w="12700" cap="rnd">
              <a:noFill/>
            </a:ln>
          </p:spPr>
          <p:txBody>
            <a:bodyPr wrap="square" lIns="0" tIns="0" rIns="0" bIns="0" rtlCol="0">
              <a:noAutofit/>
            </a:bodyPr>
            <a:lstStyle/>
            <a:p>
              <a:pPr algn="ctr" defTabSz="360000">
                <a:spcBef>
                  <a:spcPts val="600"/>
                </a:spcBef>
              </a:pPr>
              <a:r>
                <a:rPr lang="en-US" sz="1400" spc="-20" dirty="0" err="1">
                  <a:solidFill>
                    <a:schemeClr val="bg1"/>
                  </a:solidFill>
                </a:rPr>
                <a:t>Vertragslänge</a:t>
              </a:r>
              <a:endParaRPr lang="en-US" sz="1400" spc="-20" dirty="0">
                <a:solidFill>
                  <a:schemeClr val="bg1"/>
                </a:solidFill>
              </a:endParaRPr>
            </a:p>
          </p:txBody>
        </p:sp>
        <p:sp>
          <p:nvSpPr>
            <p:cNvPr id="35" name="TextBox 34">
              <a:extLst>
                <a:ext uri="{FF2B5EF4-FFF2-40B4-BE49-F238E27FC236}">
                  <a16:creationId xmlns:a16="http://schemas.microsoft.com/office/drawing/2014/main" id="{F47E98DD-E097-4BDA-8944-BBAC680588E7}"/>
                </a:ext>
              </a:extLst>
            </p:cNvPr>
            <p:cNvSpPr txBox="1"/>
            <p:nvPr/>
          </p:nvSpPr>
          <p:spPr>
            <a:xfrm>
              <a:off x="9092325" y="2023883"/>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30-06-2024</a:t>
              </a:r>
            </a:p>
          </p:txBody>
        </p:sp>
        <p:sp>
          <p:nvSpPr>
            <p:cNvPr id="38" name="TextBox 37">
              <a:extLst>
                <a:ext uri="{FF2B5EF4-FFF2-40B4-BE49-F238E27FC236}">
                  <a16:creationId xmlns:a16="http://schemas.microsoft.com/office/drawing/2014/main" id="{4D2E8935-7523-47AD-AECD-BF5B5B8F3DE8}"/>
                </a:ext>
              </a:extLst>
            </p:cNvPr>
            <p:cNvSpPr txBox="1"/>
            <p:nvPr/>
          </p:nvSpPr>
          <p:spPr>
            <a:xfrm>
              <a:off x="9092325" y="1202002"/>
              <a:ext cx="1694728" cy="327259"/>
            </a:xfrm>
            <a:prstGeom prst="rect">
              <a:avLst/>
            </a:prstGeom>
            <a:noFill/>
            <a:ln w="12700" cap="rnd">
              <a:noFill/>
            </a:ln>
          </p:spPr>
          <p:txBody>
            <a:bodyPr wrap="square" lIns="0" tIns="0" rIns="0" bIns="0" rtlCol="0">
              <a:noAutofit/>
            </a:bodyPr>
            <a:lstStyle/>
            <a:p>
              <a:pPr algn="ctr" defTabSz="360000">
                <a:spcBef>
                  <a:spcPts val="600"/>
                </a:spcBef>
              </a:pPr>
              <a:r>
                <a:rPr lang="en-US" sz="1800" b="1" spc="-20" dirty="0">
                  <a:solidFill>
                    <a:schemeClr val="bg1"/>
                  </a:solidFill>
                </a:rPr>
                <a:t>England</a:t>
              </a:r>
            </a:p>
          </p:txBody>
        </p:sp>
      </p:grpSp>
      <p:cxnSp>
        <p:nvCxnSpPr>
          <p:cNvPr id="39" name="Straight Connector 38">
            <a:extLst>
              <a:ext uri="{FF2B5EF4-FFF2-40B4-BE49-F238E27FC236}">
                <a16:creationId xmlns:a16="http://schemas.microsoft.com/office/drawing/2014/main" id="{B75A01B4-77AB-4895-ABCC-9F609508E7E2}"/>
              </a:ext>
            </a:extLst>
          </p:cNvPr>
          <p:cNvCxnSpPr>
            <a:cxnSpLocks/>
          </p:cNvCxnSpPr>
          <p:nvPr/>
        </p:nvCxnSpPr>
        <p:spPr>
          <a:xfrm>
            <a:off x="-2602" y="890637"/>
            <a:ext cx="11879264" cy="0"/>
          </a:xfrm>
          <a:prstGeom prst="line">
            <a:avLst/>
          </a:prstGeom>
          <a:ln w="38100" cap="rnd">
            <a:solidFill>
              <a:srgbClr val="000000"/>
            </a:solidFill>
            <a:round/>
          </a:ln>
        </p:spPr>
        <p:style>
          <a:lnRef idx="1">
            <a:schemeClr val="accent1"/>
          </a:lnRef>
          <a:fillRef idx="0">
            <a:schemeClr val="accent1"/>
          </a:fillRef>
          <a:effectRef idx="0">
            <a:schemeClr val="accent1"/>
          </a:effectRef>
          <a:fontRef idx="minor">
            <a:schemeClr val="tx1"/>
          </a:fontRef>
        </p:style>
      </p:cxnSp>
      <p:pic>
        <p:nvPicPr>
          <p:cNvPr id="40" name="Picture 4">
            <a:extLst>
              <a:ext uri="{FF2B5EF4-FFF2-40B4-BE49-F238E27FC236}">
                <a16:creationId xmlns:a16="http://schemas.microsoft.com/office/drawing/2014/main" id="{307ADE27-4FF4-4E27-B4B9-2DF1766DB8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762" y="1098368"/>
            <a:ext cx="1656000" cy="1656000"/>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21DEBF7E-D7DC-4E51-9DBF-A637CE487A52}"/>
              </a:ext>
            </a:extLst>
          </p:cNvPr>
          <p:cNvSpPr/>
          <p:nvPr/>
        </p:nvSpPr>
        <p:spPr>
          <a:xfrm>
            <a:off x="576589" y="2962096"/>
            <a:ext cx="5884718" cy="3636000"/>
          </a:xfrm>
          <a:prstGeom prst="rect">
            <a:avLst/>
          </a:prstGeom>
          <a:solidFill>
            <a:schemeClr val="bg1"/>
          </a:solid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endParaRPr lang="en-US" sz="1200" spc="-20" dirty="0">
              <a:solidFill>
                <a:schemeClr val="tx1"/>
              </a:solidFill>
            </a:endParaRPr>
          </a:p>
        </p:txBody>
      </p:sp>
      <p:graphicFrame>
        <p:nvGraphicFramePr>
          <p:cNvPr id="53" name="Table 49">
            <a:extLst>
              <a:ext uri="{FF2B5EF4-FFF2-40B4-BE49-F238E27FC236}">
                <a16:creationId xmlns:a16="http://schemas.microsoft.com/office/drawing/2014/main" id="{FAE04FA5-2F0F-444A-8D4D-D4D60F8356E9}"/>
              </a:ext>
            </a:extLst>
          </p:cNvPr>
          <p:cNvGraphicFramePr>
            <a:graphicFrameLocks noGrp="1"/>
          </p:cNvGraphicFramePr>
          <p:nvPr/>
        </p:nvGraphicFramePr>
        <p:xfrm>
          <a:off x="680762" y="3322320"/>
          <a:ext cx="1344807" cy="3000540"/>
        </p:xfrm>
        <a:graphic>
          <a:graphicData uri="http://schemas.openxmlformats.org/drawingml/2006/table">
            <a:tbl>
              <a:tblPr firstRow="1" bandRow="1">
                <a:tableStyleId>{5C22544A-7EE6-4342-B048-85BDC9FD1C3A}</a:tableStyleId>
              </a:tblPr>
              <a:tblGrid>
                <a:gridCol w="1344807">
                  <a:extLst>
                    <a:ext uri="{9D8B030D-6E8A-4147-A177-3AD203B41FA5}">
                      <a16:colId xmlns:a16="http://schemas.microsoft.com/office/drawing/2014/main" val="2884913626"/>
                    </a:ext>
                  </a:extLst>
                </a:gridCol>
              </a:tblGrid>
              <a:tr h="300054">
                <a:tc>
                  <a:txBody>
                    <a:bodyPr/>
                    <a:lstStyle/>
                    <a:p>
                      <a:r>
                        <a:rPr lang="en-US" sz="1200" b="0" dirty="0">
                          <a:solidFill>
                            <a:schemeClr val="tx1"/>
                          </a:solidFill>
                        </a:rPr>
                        <a:t>Short/Med Pass %</a:t>
                      </a:r>
                    </a:p>
                  </a:txBody>
                  <a:tcPr marL="0" marR="0" marT="0" marB="0" anchor="ctr">
                    <a:solidFill>
                      <a:schemeClr val="bg1"/>
                    </a:solidFill>
                  </a:tcPr>
                </a:tc>
                <a:extLst>
                  <a:ext uri="{0D108BD9-81ED-4DB2-BD59-A6C34878D82A}">
                    <a16:rowId xmlns:a16="http://schemas.microsoft.com/office/drawing/2014/main" val="3987868455"/>
                  </a:ext>
                </a:extLst>
              </a:tr>
              <a:tr h="300054">
                <a:tc>
                  <a:txBody>
                    <a:bodyPr/>
                    <a:lstStyle/>
                    <a:p>
                      <a:r>
                        <a:rPr lang="en-US" sz="1200" b="0" dirty="0">
                          <a:solidFill>
                            <a:schemeClr val="tx1"/>
                          </a:solidFill>
                        </a:rPr>
                        <a:t>Turnovers</a:t>
                      </a:r>
                    </a:p>
                  </a:txBody>
                  <a:tcPr marL="0" marR="0" marT="0" marB="0" anchor="ctr">
                    <a:solidFill>
                      <a:schemeClr val="bg1"/>
                    </a:solidFill>
                  </a:tcPr>
                </a:tc>
                <a:extLst>
                  <a:ext uri="{0D108BD9-81ED-4DB2-BD59-A6C34878D82A}">
                    <a16:rowId xmlns:a16="http://schemas.microsoft.com/office/drawing/2014/main" val="4199419356"/>
                  </a:ext>
                </a:extLst>
              </a:tr>
              <a:tr h="300054">
                <a:tc>
                  <a:txBody>
                    <a:bodyPr/>
                    <a:lstStyle/>
                    <a:p>
                      <a:r>
                        <a:rPr lang="en-US" sz="1200" b="0" dirty="0">
                          <a:solidFill>
                            <a:schemeClr val="tx1"/>
                          </a:solidFill>
                        </a:rPr>
                        <a:t>Progressive Passes</a:t>
                      </a:r>
                    </a:p>
                  </a:txBody>
                  <a:tcPr marL="0" marR="0" marT="0" marB="0" anchor="ctr">
                    <a:solidFill>
                      <a:schemeClr val="bg1"/>
                    </a:solidFill>
                  </a:tcPr>
                </a:tc>
                <a:extLst>
                  <a:ext uri="{0D108BD9-81ED-4DB2-BD59-A6C34878D82A}">
                    <a16:rowId xmlns:a16="http://schemas.microsoft.com/office/drawing/2014/main" val="2136525633"/>
                  </a:ext>
                </a:extLst>
              </a:tr>
              <a:tr h="300054">
                <a:tc>
                  <a:txBody>
                    <a:bodyPr/>
                    <a:lstStyle/>
                    <a:p>
                      <a:r>
                        <a:rPr lang="en-US" sz="1200" b="0" dirty="0">
                          <a:solidFill>
                            <a:schemeClr val="tx1"/>
                          </a:solidFill>
                        </a:rPr>
                        <a:t>Progressive Runs</a:t>
                      </a:r>
                    </a:p>
                  </a:txBody>
                  <a:tcPr marL="0" marR="0" marT="0" marB="0" anchor="ctr">
                    <a:solidFill>
                      <a:schemeClr val="bg1"/>
                    </a:solidFill>
                  </a:tcPr>
                </a:tc>
                <a:extLst>
                  <a:ext uri="{0D108BD9-81ED-4DB2-BD59-A6C34878D82A}">
                    <a16:rowId xmlns:a16="http://schemas.microsoft.com/office/drawing/2014/main" val="1687089279"/>
                  </a:ext>
                </a:extLst>
              </a:tr>
              <a:tr h="300054">
                <a:tc>
                  <a:txBody>
                    <a:bodyPr/>
                    <a:lstStyle/>
                    <a:p>
                      <a:r>
                        <a:rPr lang="en-US" sz="1200" b="0" dirty="0">
                          <a:solidFill>
                            <a:schemeClr val="tx1"/>
                          </a:solidFill>
                        </a:rPr>
                        <a:t>Successful Dribbles</a:t>
                      </a:r>
                    </a:p>
                  </a:txBody>
                  <a:tcPr marL="0" marR="0" marT="0" marB="0" anchor="ctr">
                    <a:solidFill>
                      <a:schemeClr val="bg1"/>
                    </a:solidFill>
                  </a:tcPr>
                </a:tc>
                <a:extLst>
                  <a:ext uri="{0D108BD9-81ED-4DB2-BD59-A6C34878D82A}">
                    <a16:rowId xmlns:a16="http://schemas.microsoft.com/office/drawing/2014/main" val="2926446014"/>
                  </a:ext>
                </a:extLst>
              </a:tr>
              <a:tr h="300054">
                <a:tc>
                  <a:txBody>
                    <a:bodyPr/>
                    <a:lstStyle/>
                    <a:p>
                      <a:r>
                        <a:rPr lang="en-US" sz="1200" b="0" dirty="0">
                          <a:solidFill>
                            <a:schemeClr val="tx1"/>
                          </a:solidFill>
                        </a:rPr>
                        <a:t>Deep Completions</a:t>
                      </a:r>
                    </a:p>
                  </a:txBody>
                  <a:tcPr marL="0" marR="0" marT="0" marB="0" anchor="ctr">
                    <a:solidFill>
                      <a:schemeClr val="bg1"/>
                    </a:solidFill>
                  </a:tcPr>
                </a:tc>
                <a:extLst>
                  <a:ext uri="{0D108BD9-81ED-4DB2-BD59-A6C34878D82A}">
                    <a16:rowId xmlns:a16="http://schemas.microsoft.com/office/drawing/2014/main" val="194441595"/>
                  </a:ext>
                </a:extLst>
              </a:tr>
              <a:tr h="300054">
                <a:tc>
                  <a:txBody>
                    <a:bodyPr/>
                    <a:lstStyle/>
                    <a:p>
                      <a:r>
                        <a:rPr lang="en-US" sz="1200" b="0" dirty="0">
                          <a:solidFill>
                            <a:schemeClr val="tx1"/>
                          </a:solidFill>
                        </a:rPr>
                        <a:t>Def Duels won %</a:t>
                      </a:r>
                    </a:p>
                  </a:txBody>
                  <a:tcPr marL="0" marR="0" marT="0" marB="0" anchor="ctr">
                    <a:solidFill>
                      <a:schemeClr val="bg1"/>
                    </a:solidFill>
                  </a:tcPr>
                </a:tc>
                <a:extLst>
                  <a:ext uri="{0D108BD9-81ED-4DB2-BD59-A6C34878D82A}">
                    <a16:rowId xmlns:a16="http://schemas.microsoft.com/office/drawing/2014/main" val="383067142"/>
                  </a:ext>
                </a:extLst>
              </a:tr>
              <a:tr h="300054">
                <a:tc>
                  <a:txBody>
                    <a:bodyPr/>
                    <a:lstStyle/>
                    <a:p>
                      <a:r>
                        <a:rPr lang="en-US" sz="1200" b="0" dirty="0">
                          <a:solidFill>
                            <a:schemeClr val="tx1"/>
                          </a:solidFill>
                        </a:rPr>
                        <a:t>Fouls</a:t>
                      </a:r>
                    </a:p>
                  </a:txBody>
                  <a:tcPr marL="0" marR="0" marT="0" marB="0" anchor="ctr">
                    <a:solidFill>
                      <a:schemeClr val="bg1"/>
                    </a:solidFill>
                  </a:tcPr>
                </a:tc>
                <a:extLst>
                  <a:ext uri="{0D108BD9-81ED-4DB2-BD59-A6C34878D82A}">
                    <a16:rowId xmlns:a16="http://schemas.microsoft.com/office/drawing/2014/main" val="532084651"/>
                  </a:ext>
                </a:extLst>
              </a:tr>
              <a:tr h="300054">
                <a:tc>
                  <a:txBody>
                    <a:bodyPr/>
                    <a:lstStyle/>
                    <a:p>
                      <a:r>
                        <a:rPr lang="en-US" sz="1200" b="0" dirty="0" err="1">
                          <a:solidFill>
                            <a:schemeClr val="tx1"/>
                          </a:solidFill>
                        </a:rPr>
                        <a:t>PAdj</a:t>
                      </a:r>
                      <a:r>
                        <a:rPr lang="en-US" sz="1200" b="0" dirty="0">
                          <a:solidFill>
                            <a:schemeClr val="tx1"/>
                          </a:solidFill>
                        </a:rPr>
                        <a:t>. Interceptions</a:t>
                      </a:r>
                    </a:p>
                  </a:txBody>
                  <a:tcPr marL="0" marR="0" marT="0" marB="0" anchor="ctr">
                    <a:solidFill>
                      <a:schemeClr val="bg1"/>
                    </a:solidFill>
                  </a:tcPr>
                </a:tc>
                <a:extLst>
                  <a:ext uri="{0D108BD9-81ED-4DB2-BD59-A6C34878D82A}">
                    <a16:rowId xmlns:a16="http://schemas.microsoft.com/office/drawing/2014/main" val="4283546121"/>
                  </a:ext>
                </a:extLst>
              </a:tr>
              <a:tr h="300054">
                <a:tc>
                  <a:txBody>
                    <a:bodyPr/>
                    <a:lstStyle/>
                    <a:p>
                      <a:r>
                        <a:rPr lang="en-US" sz="1200" b="0" dirty="0">
                          <a:solidFill>
                            <a:schemeClr val="tx1"/>
                          </a:solidFill>
                        </a:rPr>
                        <a:t>Aerial Wins %</a:t>
                      </a:r>
                    </a:p>
                  </a:txBody>
                  <a:tcPr marL="0" marR="0" marT="0" marB="0" anchor="ctr">
                    <a:solidFill>
                      <a:schemeClr val="bg1"/>
                    </a:solidFill>
                  </a:tcPr>
                </a:tc>
                <a:extLst>
                  <a:ext uri="{0D108BD9-81ED-4DB2-BD59-A6C34878D82A}">
                    <a16:rowId xmlns:a16="http://schemas.microsoft.com/office/drawing/2014/main" val="1495238808"/>
                  </a:ext>
                </a:extLst>
              </a:tr>
            </a:tbl>
          </a:graphicData>
        </a:graphic>
      </p:graphicFrame>
      <p:sp>
        <p:nvSpPr>
          <p:cNvPr id="54" name="TextBox 53">
            <a:extLst>
              <a:ext uri="{FF2B5EF4-FFF2-40B4-BE49-F238E27FC236}">
                <a16:creationId xmlns:a16="http://schemas.microsoft.com/office/drawing/2014/main" id="{B623B1B3-2EB9-44FB-BFFF-73A7F9F94041}"/>
              </a:ext>
            </a:extLst>
          </p:cNvPr>
          <p:cNvSpPr txBox="1"/>
          <p:nvPr/>
        </p:nvSpPr>
        <p:spPr>
          <a:xfrm>
            <a:off x="680762" y="3040566"/>
            <a:ext cx="5304474" cy="308601"/>
          </a:xfrm>
          <a:prstGeom prst="rect">
            <a:avLst/>
          </a:prstGeom>
          <a:noFill/>
          <a:ln w="12700" cap="rnd">
            <a:noFill/>
          </a:ln>
        </p:spPr>
        <p:txBody>
          <a:bodyPr wrap="square" lIns="0" tIns="0" rIns="0" bIns="0" rtlCol="0">
            <a:noAutofit/>
          </a:bodyPr>
          <a:lstStyle/>
          <a:p>
            <a:pPr defTabSz="360000">
              <a:spcBef>
                <a:spcPts val="600"/>
              </a:spcBef>
            </a:pPr>
            <a:r>
              <a:rPr lang="en-US" sz="1400" b="1" i="1" spc="-20" dirty="0"/>
              <a:t>Percentile Ranking </a:t>
            </a:r>
            <a:r>
              <a:rPr lang="en-US" sz="1400" b="1" i="1" spc="-20" dirty="0" err="1"/>
              <a:t>Außenverteidiger</a:t>
            </a:r>
            <a:r>
              <a:rPr lang="en-US" sz="1400" b="1" i="1" spc="-20" dirty="0"/>
              <a:t> | Premier League 2021</a:t>
            </a:r>
          </a:p>
        </p:txBody>
      </p:sp>
      <p:grpSp>
        <p:nvGrpSpPr>
          <p:cNvPr id="55" name="Group 54">
            <a:extLst>
              <a:ext uri="{FF2B5EF4-FFF2-40B4-BE49-F238E27FC236}">
                <a16:creationId xmlns:a16="http://schemas.microsoft.com/office/drawing/2014/main" id="{D10B02AF-0BAA-4EA6-88B9-E58841DCAF89}"/>
              </a:ext>
            </a:extLst>
          </p:cNvPr>
          <p:cNvGrpSpPr/>
          <p:nvPr/>
        </p:nvGrpSpPr>
        <p:grpSpPr>
          <a:xfrm>
            <a:off x="2145515" y="6338235"/>
            <a:ext cx="4078422" cy="215332"/>
            <a:chOff x="2145515" y="6292515"/>
            <a:chExt cx="4078422" cy="215332"/>
          </a:xfrm>
        </p:grpSpPr>
        <p:sp>
          <p:nvSpPr>
            <p:cNvPr id="56" name="TextBox 55">
              <a:extLst>
                <a:ext uri="{FF2B5EF4-FFF2-40B4-BE49-F238E27FC236}">
                  <a16:creationId xmlns:a16="http://schemas.microsoft.com/office/drawing/2014/main" id="{7210A0DC-589A-4A24-A311-111D3E02323F}"/>
                </a:ext>
              </a:extLst>
            </p:cNvPr>
            <p:cNvSpPr txBox="1"/>
            <p:nvPr/>
          </p:nvSpPr>
          <p:spPr>
            <a:xfrm>
              <a:off x="2145515" y="6292515"/>
              <a:ext cx="130248"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0</a:t>
              </a:r>
            </a:p>
          </p:txBody>
        </p:sp>
        <p:sp>
          <p:nvSpPr>
            <p:cNvPr id="57" name="TextBox 56">
              <a:extLst>
                <a:ext uri="{FF2B5EF4-FFF2-40B4-BE49-F238E27FC236}">
                  <a16:creationId xmlns:a16="http://schemas.microsoft.com/office/drawing/2014/main" id="{DA05C9EB-F6B5-4360-A01B-DF15C256006F}"/>
                </a:ext>
              </a:extLst>
            </p:cNvPr>
            <p:cNvSpPr txBox="1"/>
            <p:nvPr/>
          </p:nvSpPr>
          <p:spPr>
            <a:xfrm>
              <a:off x="3032080"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25</a:t>
              </a:r>
            </a:p>
          </p:txBody>
        </p:sp>
        <p:sp>
          <p:nvSpPr>
            <p:cNvPr id="58" name="TextBox 57">
              <a:extLst>
                <a:ext uri="{FF2B5EF4-FFF2-40B4-BE49-F238E27FC236}">
                  <a16:creationId xmlns:a16="http://schemas.microsoft.com/office/drawing/2014/main" id="{5E0E8D92-4571-404A-88FA-8B0063790959}"/>
                </a:ext>
              </a:extLst>
            </p:cNvPr>
            <p:cNvSpPr txBox="1"/>
            <p:nvPr/>
          </p:nvSpPr>
          <p:spPr>
            <a:xfrm>
              <a:off x="4005082"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50</a:t>
              </a:r>
            </a:p>
          </p:txBody>
        </p:sp>
        <p:sp>
          <p:nvSpPr>
            <p:cNvPr id="59" name="TextBox 58">
              <a:extLst>
                <a:ext uri="{FF2B5EF4-FFF2-40B4-BE49-F238E27FC236}">
                  <a16:creationId xmlns:a16="http://schemas.microsoft.com/office/drawing/2014/main" id="{A82DB2F9-BDD7-4AFB-BFFC-E7406EF266DF}"/>
                </a:ext>
              </a:extLst>
            </p:cNvPr>
            <p:cNvSpPr txBox="1"/>
            <p:nvPr/>
          </p:nvSpPr>
          <p:spPr>
            <a:xfrm>
              <a:off x="4978084" y="6292515"/>
              <a:ext cx="216685"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75</a:t>
              </a:r>
            </a:p>
          </p:txBody>
        </p:sp>
        <p:sp>
          <p:nvSpPr>
            <p:cNvPr id="60" name="TextBox 59">
              <a:extLst>
                <a:ext uri="{FF2B5EF4-FFF2-40B4-BE49-F238E27FC236}">
                  <a16:creationId xmlns:a16="http://schemas.microsoft.com/office/drawing/2014/main" id="{C96BE015-52CA-4CB6-BD3F-62C5546C24C6}"/>
                </a:ext>
              </a:extLst>
            </p:cNvPr>
            <p:cNvSpPr txBox="1"/>
            <p:nvPr/>
          </p:nvSpPr>
          <p:spPr>
            <a:xfrm>
              <a:off x="5951084" y="6292515"/>
              <a:ext cx="272853" cy="215332"/>
            </a:xfrm>
            <a:prstGeom prst="rect">
              <a:avLst/>
            </a:prstGeom>
            <a:noFill/>
            <a:ln w="12700" cap="rnd">
              <a:noFill/>
            </a:ln>
          </p:spPr>
          <p:txBody>
            <a:bodyPr wrap="square" lIns="0" tIns="0" rIns="0" bIns="0" rtlCol="0">
              <a:noAutofit/>
            </a:bodyPr>
            <a:lstStyle/>
            <a:p>
              <a:pPr algn="l" defTabSz="360000">
                <a:spcBef>
                  <a:spcPts val="600"/>
                </a:spcBef>
              </a:pPr>
              <a:r>
                <a:rPr lang="en-US" sz="1200" spc="-20" dirty="0"/>
                <a:t>100</a:t>
              </a:r>
            </a:p>
          </p:txBody>
        </p:sp>
      </p:grpSp>
      <p:pic>
        <p:nvPicPr>
          <p:cNvPr id="62" name="42AA9402-AB26-42F7-B0B0-6802084B1BB1">
            <a:extLst>
              <a:ext uri="{FF2B5EF4-FFF2-40B4-BE49-F238E27FC236}">
                <a16:creationId xmlns:a16="http://schemas.microsoft.com/office/drawing/2014/main" id="{4233A54F-659E-43CD-A725-62DADBF423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132" b="10006"/>
          <a:stretch/>
        </p:blipFill>
        <p:spPr bwMode="auto">
          <a:xfrm>
            <a:off x="2131476" y="3317156"/>
            <a:ext cx="4176000" cy="3005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a:extLst>
              <a:ext uri="{FF2B5EF4-FFF2-40B4-BE49-F238E27FC236}">
                <a16:creationId xmlns:a16="http://schemas.microsoft.com/office/drawing/2014/main" id="{D66082F8-B90C-4455-9BD5-61C88013E307}"/>
              </a:ext>
            </a:extLst>
          </p:cNvPr>
          <p:cNvSpPr/>
          <p:nvPr/>
        </p:nvSpPr>
        <p:spPr>
          <a:xfrm>
            <a:off x="6789420" y="4951971"/>
            <a:ext cx="4524612" cy="1646125"/>
          </a:xfrm>
          <a:prstGeom prst="rect">
            <a:avLst/>
          </a:prstGeom>
          <a:pattFill prst="ltDnDiag">
            <a:fgClr>
              <a:schemeClr val="bg1">
                <a:lumMod val="65000"/>
              </a:schemeClr>
            </a:fgClr>
            <a:bgClr>
              <a:schemeClr val="bg1"/>
            </a:bgClr>
          </a:patt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endParaRPr lang="en-US" sz="1200" spc="-20" dirty="0">
              <a:solidFill>
                <a:schemeClr val="tx1"/>
              </a:solidFill>
            </a:endParaRPr>
          </a:p>
        </p:txBody>
      </p:sp>
      <p:sp>
        <p:nvSpPr>
          <p:cNvPr id="64" name="Rectangle 63">
            <a:extLst>
              <a:ext uri="{FF2B5EF4-FFF2-40B4-BE49-F238E27FC236}">
                <a16:creationId xmlns:a16="http://schemas.microsoft.com/office/drawing/2014/main" id="{4D01F427-D52C-4F23-B204-78E287359EB2}"/>
              </a:ext>
            </a:extLst>
          </p:cNvPr>
          <p:cNvSpPr/>
          <p:nvPr/>
        </p:nvSpPr>
        <p:spPr>
          <a:xfrm>
            <a:off x="6789420" y="2962098"/>
            <a:ext cx="4524612" cy="1730595"/>
          </a:xfrm>
          <a:prstGeom prst="rect">
            <a:avLst/>
          </a:prstGeom>
          <a:pattFill prst="ltDnDiag">
            <a:fgClr>
              <a:schemeClr val="bg1">
                <a:lumMod val="65000"/>
              </a:schemeClr>
            </a:fgClr>
            <a:bgClr>
              <a:schemeClr val="bg1"/>
            </a:bgClr>
          </a:pattFill>
          <a:ln cap="rnd">
            <a:solidFill>
              <a:srgbClr val="00000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0" tIns="144000" rIns="54000" bIns="54000" numCol="1" spcCol="360000" rtlCol="0" fromWordArt="0" anchor="t" anchorCtr="0" forceAA="0" compatLnSpc="1">
            <a:prstTxWarp prst="textNoShape">
              <a:avLst/>
            </a:prstTxWarp>
            <a:noAutofit/>
          </a:bodyPr>
          <a:lstStyle/>
          <a:p>
            <a:pPr>
              <a:spcBef>
                <a:spcPts val="600"/>
              </a:spcBef>
            </a:pPr>
            <a:endParaRPr lang="en-US" sz="1200" spc="-20" dirty="0">
              <a:solidFill>
                <a:schemeClr val="tx1"/>
              </a:solidFill>
            </a:endParaRPr>
          </a:p>
        </p:txBody>
      </p:sp>
      <p:sp>
        <p:nvSpPr>
          <p:cNvPr id="14" name="Slide Number Placeholder 13">
            <a:extLst>
              <a:ext uri="{FF2B5EF4-FFF2-40B4-BE49-F238E27FC236}">
                <a16:creationId xmlns:a16="http://schemas.microsoft.com/office/drawing/2014/main" id="{7392EB64-E5B0-4DCA-A1D2-046312EBF758}"/>
              </a:ext>
            </a:extLst>
          </p:cNvPr>
          <p:cNvSpPr>
            <a:spLocks noGrp="1"/>
          </p:cNvSpPr>
          <p:nvPr>
            <p:ph type="sldNum" sz="quarter" idx="11"/>
          </p:nvPr>
        </p:nvSpPr>
        <p:spPr/>
        <p:txBody>
          <a:bodyPr/>
          <a:lstStyle/>
          <a:p>
            <a:fld id="{07AB412F-5F68-FF4B-85B7-62534E294F92}" type="slidenum">
              <a:rPr lang="de-DE" smtClean="0"/>
              <a:pPr/>
              <a:t>34</a:t>
            </a:fld>
            <a:endParaRPr lang="de-DE"/>
          </a:p>
        </p:txBody>
      </p:sp>
    </p:spTree>
    <p:extLst>
      <p:ext uri="{BB962C8B-B14F-4D97-AF65-F5344CB8AC3E}">
        <p14:creationId xmlns:p14="http://schemas.microsoft.com/office/powerpoint/2010/main" val="2058713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0387338-927E-4C3C-8266-222FA6058B86}"/>
              </a:ext>
            </a:extLst>
          </p:cNvPr>
          <p:cNvGraphicFramePr>
            <a:graphicFrameLocks noChangeAspect="1"/>
          </p:cNvGraphicFramePr>
          <p:nvPr>
            <p:custDataLst>
              <p:tags r:id="rId2"/>
            </p:custDataLst>
            <p:extLst>
              <p:ext uri="{D42A27DB-BD31-4B8C-83A1-F6EECF244321}">
                <p14:modId xmlns:p14="http://schemas.microsoft.com/office/powerpoint/2010/main" val="26287958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8443"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4" name="Table 4">
            <a:extLst>
              <a:ext uri="{FF2B5EF4-FFF2-40B4-BE49-F238E27FC236}">
                <a16:creationId xmlns:a16="http://schemas.microsoft.com/office/drawing/2014/main" id="{5D9693EB-8575-4B55-8D00-6CC3CB598499}"/>
              </a:ext>
            </a:extLst>
          </p:cNvPr>
          <p:cNvGraphicFramePr>
            <a:graphicFrameLocks noGrp="1"/>
          </p:cNvGraphicFramePr>
          <p:nvPr>
            <p:extLst>
              <p:ext uri="{D42A27DB-BD31-4B8C-83A1-F6EECF244321}">
                <p14:modId xmlns:p14="http://schemas.microsoft.com/office/powerpoint/2010/main" val="1571699957"/>
              </p:ext>
            </p:extLst>
          </p:nvPr>
        </p:nvGraphicFramePr>
        <p:xfrm>
          <a:off x="561974" y="1093788"/>
          <a:ext cx="10757522" cy="5156446"/>
        </p:xfrm>
        <a:graphic>
          <a:graphicData uri="http://schemas.openxmlformats.org/drawingml/2006/table">
            <a:tbl>
              <a:tblPr firstRow="1" bandRow="1">
                <a:tableStyleId>{5C22544A-7EE6-4342-B048-85BDC9FD1C3A}</a:tableStyleId>
              </a:tblPr>
              <a:tblGrid>
                <a:gridCol w="2100203">
                  <a:extLst>
                    <a:ext uri="{9D8B030D-6E8A-4147-A177-3AD203B41FA5}">
                      <a16:colId xmlns:a16="http://schemas.microsoft.com/office/drawing/2014/main" val="822484819"/>
                    </a:ext>
                  </a:extLst>
                </a:gridCol>
                <a:gridCol w="8657319">
                  <a:extLst>
                    <a:ext uri="{9D8B030D-6E8A-4147-A177-3AD203B41FA5}">
                      <a16:colId xmlns:a16="http://schemas.microsoft.com/office/drawing/2014/main" val="2049393941"/>
                    </a:ext>
                  </a:extLst>
                </a:gridCol>
              </a:tblGrid>
              <a:tr h="453537">
                <a:tc>
                  <a:txBody>
                    <a:bodyPr/>
                    <a:lstStyle/>
                    <a:p>
                      <a:r>
                        <a:rPr lang="en-US" sz="1800" dirty="0" err="1"/>
                        <a:t>Kennzahl</a:t>
                      </a:r>
                      <a:endParaRPr lang="en-US" sz="1800" dirty="0"/>
                    </a:p>
                  </a:txBody>
                  <a:tcPr>
                    <a:solidFill>
                      <a:srgbClr val="1A5CB0"/>
                    </a:solidFill>
                  </a:tcPr>
                </a:tc>
                <a:tc>
                  <a:txBody>
                    <a:bodyPr/>
                    <a:lstStyle/>
                    <a:p>
                      <a:r>
                        <a:rPr lang="en-US" sz="1800" dirty="0" err="1"/>
                        <a:t>Warum</a:t>
                      </a:r>
                      <a:r>
                        <a:rPr lang="en-US" sz="1800" dirty="0"/>
                        <a:t> </a:t>
                      </a:r>
                      <a:r>
                        <a:rPr lang="en-US" sz="1800" dirty="0" err="1"/>
                        <a:t>wurde</a:t>
                      </a:r>
                      <a:r>
                        <a:rPr lang="en-US" sz="1800" dirty="0"/>
                        <a:t> </a:t>
                      </a:r>
                      <a:r>
                        <a:rPr lang="en-US" sz="1800" dirty="0" err="1"/>
                        <a:t>diese</a:t>
                      </a:r>
                      <a:r>
                        <a:rPr lang="en-US" sz="1800" dirty="0"/>
                        <a:t> </a:t>
                      </a:r>
                      <a:r>
                        <a:rPr lang="en-US" sz="1800" dirty="0" err="1"/>
                        <a:t>Kennzahl</a:t>
                      </a:r>
                      <a:r>
                        <a:rPr lang="en-US" sz="1800" dirty="0"/>
                        <a:t> </a:t>
                      </a:r>
                      <a:r>
                        <a:rPr lang="en-US" sz="1800" dirty="0" err="1"/>
                        <a:t>einbezogen</a:t>
                      </a:r>
                      <a:r>
                        <a:rPr lang="en-US" sz="1800" dirty="0"/>
                        <a:t>? </a:t>
                      </a:r>
                    </a:p>
                  </a:txBody>
                  <a:tcPr>
                    <a:solidFill>
                      <a:srgbClr val="1A5CB0"/>
                    </a:solidFill>
                  </a:tcPr>
                </a:tc>
                <a:extLst>
                  <a:ext uri="{0D108BD9-81ED-4DB2-BD59-A6C34878D82A}">
                    <a16:rowId xmlns:a16="http://schemas.microsoft.com/office/drawing/2014/main" val="2392038610"/>
                  </a:ext>
                </a:extLst>
              </a:tr>
              <a:tr h="595435">
                <a:tc>
                  <a:txBody>
                    <a:bodyPr/>
                    <a:lstStyle/>
                    <a:p>
                      <a:pPr marL="0" marR="0" lvl="0" indent="0" algn="l" defTabSz="89092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Short/Med </a:t>
                      </a:r>
                      <a:br>
                        <a:rPr lang="en-US" sz="1200" kern="1200" dirty="0">
                          <a:solidFill>
                            <a:schemeClr val="dk1"/>
                          </a:solidFill>
                          <a:latin typeface="+mn-lt"/>
                          <a:ea typeface="+mn-ea"/>
                          <a:cs typeface="+mn-cs"/>
                        </a:rPr>
                      </a:br>
                      <a:r>
                        <a:rPr lang="en-US" sz="1200" kern="1200" dirty="0">
                          <a:solidFill>
                            <a:schemeClr val="dk1"/>
                          </a:solidFill>
                          <a:latin typeface="+mn-lt"/>
                          <a:ea typeface="+mn-ea"/>
                          <a:cs typeface="+mn-cs"/>
                        </a:rPr>
                        <a:t>Pass Completion %</a:t>
                      </a:r>
                    </a:p>
                  </a:txBody>
                  <a:tcPr>
                    <a:solidFill>
                      <a:schemeClr val="bg1">
                        <a:lumMod val="95000"/>
                      </a:schemeClr>
                    </a:solidFill>
                  </a:tcPr>
                </a:tc>
                <a:tc>
                  <a:txBody>
                    <a:bodyPr/>
                    <a:lstStyle/>
                    <a:p>
                      <a:pPr marL="0" algn="l" defTabSz="890927" rtl="0" eaLnBrk="1" latinLnBrk="0" hangingPunct="1"/>
                      <a:r>
                        <a:rPr lang="en-US" sz="1200" kern="1200" dirty="0">
                          <a:solidFill>
                            <a:schemeClr val="dk1"/>
                          </a:solidFill>
                          <a:latin typeface="+mn-lt"/>
                          <a:ea typeface="+mn-ea"/>
                          <a:cs typeface="+mn-cs"/>
                        </a:rPr>
                        <a:t>Die </a:t>
                      </a:r>
                      <a:r>
                        <a:rPr lang="en-US" sz="1200" kern="1200" dirty="0" err="1">
                          <a:solidFill>
                            <a:schemeClr val="dk1"/>
                          </a:solidFill>
                          <a:latin typeface="+mn-lt"/>
                          <a:ea typeface="+mn-ea"/>
                          <a:cs typeface="+mn-cs"/>
                        </a:rPr>
                        <a:t>Passquote</a:t>
                      </a:r>
                      <a:r>
                        <a:rPr lang="en-US" sz="1200" kern="1200" dirty="0">
                          <a:solidFill>
                            <a:schemeClr val="dk1"/>
                          </a:solidFill>
                          <a:latin typeface="+mn-lt"/>
                          <a:ea typeface="+mn-ea"/>
                          <a:cs typeface="+mn-cs"/>
                        </a:rPr>
                        <a:t> hat </a:t>
                      </a:r>
                      <a:r>
                        <a:rPr lang="en-US" sz="1200" kern="1200" dirty="0" err="1">
                          <a:solidFill>
                            <a:schemeClr val="dk1"/>
                          </a:solidFill>
                          <a:latin typeface="+mn-lt"/>
                          <a:ea typeface="+mn-ea"/>
                          <a:cs typeface="+mn-cs"/>
                        </a:rPr>
                        <a:t>nicht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immer</a:t>
                      </a:r>
                      <a:r>
                        <a:rPr lang="en-US" sz="1200" kern="1200" dirty="0">
                          <a:solidFill>
                            <a:schemeClr val="dk1"/>
                          </a:solidFill>
                          <a:latin typeface="+mn-lt"/>
                          <a:ea typeface="+mn-ea"/>
                          <a:cs typeface="+mn-cs"/>
                        </a:rPr>
                        <a:t> die </a:t>
                      </a:r>
                      <a:r>
                        <a:rPr lang="en-US" sz="1200" kern="1200" dirty="0" err="1">
                          <a:solidFill>
                            <a:schemeClr val="dk1"/>
                          </a:solidFill>
                          <a:latin typeface="+mn-lt"/>
                          <a:ea typeface="+mn-ea"/>
                          <a:cs typeface="+mn-cs"/>
                        </a:rPr>
                        <a:t>höchste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Aussagekraft</a:t>
                      </a:r>
                      <a:r>
                        <a:rPr lang="en-US" sz="1200" kern="1200" dirty="0">
                          <a:solidFill>
                            <a:schemeClr val="dk1"/>
                          </a:solidFill>
                          <a:latin typeface="+mn-lt"/>
                          <a:ea typeface="+mn-ea"/>
                          <a:cs typeface="+mn-cs"/>
                        </a:rPr>
                        <a:t>, da dies </a:t>
                      </a:r>
                      <a:r>
                        <a:rPr lang="en-US" sz="1200" kern="1200" dirty="0" err="1">
                          <a:solidFill>
                            <a:schemeClr val="dk1"/>
                          </a:solidFill>
                          <a:latin typeface="+mn-lt"/>
                          <a:ea typeface="+mn-ea"/>
                          <a:cs typeface="+mn-cs"/>
                        </a:rPr>
                        <a:t>häufig</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dafür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spricht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dass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nur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Sicherheitspässe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gewählt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werden</a:t>
                      </a:r>
                      <a:r>
                        <a:rPr lang="en-US" sz="1200" kern="1200" dirty="0">
                          <a:solidFill>
                            <a:schemeClr val="dk1"/>
                          </a:solidFill>
                          <a:latin typeface="+mn-lt"/>
                          <a:ea typeface="+mn-ea"/>
                          <a:cs typeface="+mn-cs"/>
                        </a:rPr>
                        <a:t>. In </a:t>
                      </a:r>
                      <a:r>
                        <a:rPr lang="en-US" sz="1200" kern="1200" dirty="0" err="1">
                          <a:solidFill>
                            <a:schemeClr val="dk1"/>
                          </a:solidFill>
                          <a:latin typeface="+mn-lt"/>
                          <a:ea typeface="+mn-ea"/>
                          <a:cs typeface="+mn-cs"/>
                        </a:rPr>
                        <a:t>diesem</a:t>
                      </a:r>
                      <a:r>
                        <a:rPr lang="en-US" sz="1200" kern="1200" dirty="0">
                          <a:solidFill>
                            <a:schemeClr val="dk1"/>
                          </a:solidFill>
                          <a:latin typeface="+mn-lt"/>
                          <a:ea typeface="+mn-ea"/>
                          <a:cs typeface="+mn-cs"/>
                        </a:rPr>
                        <a:t> Fall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sie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uns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wichtig</a:t>
                      </a:r>
                      <a:r>
                        <a:rPr lang="en-US" sz="1200" kern="1200" dirty="0">
                          <a:solidFill>
                            <a:schemeClr val="dk1"/>
                          </a:solidFill>
                          <a:latin typeface="+mn-lt"/>
                          <a:ea typeface="+mn-ea"/>
                          <a:cs typeface="+mn-cs"/>
                        </a:rPr>
                        <a:t>, da </a:t>
                      </a:r>
                      <a:r>
                        <a:rPr lang="en-US" sz="1200" kern="1200" dirty="0" err="1">
                          <a:solidFill>
                            <a:schemeClr val="dk1"/>
                          </a:solidFill>
                          <a:latin typeface="+mn-lt"/>
                          <a:ea typeface="+mn-ea"/>
                          <a:cs typeface="+mn-cs"/>
                        </a:rPr>
                        <a:t>unser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Fokus</a:t>
                      </a:r>
                      <a:r>
                        <a:rPr lang="en-US" sz="1200" kern="1200" dirty="0">
                          <a:solidFill>
                            <a:schemeClr val="dk1"/>
                          </a:solidFill>
                          <a:latin typeface="+mn-lt"/>
                          <a:ea typeface="+mn-ea"/>
                          <a:cs typeface="+mn-cs"/>
                        </a:rPr>
                        <a:t> auf </a:t>
                      </a:r>
                      <a:r>
                        <a:rPr lang="en-US" sz="1200" kern="1200" dirty="0" err="1">
                          <a:solidFill>
                            <a:schemeClr val="dk1"/>
                          </a:solidFill>
                          <a:latin typeface="+mn-lt"/>
                          <a:ea typeface="+mn-ea"/>
                          <a:cs typeface="+mn-cs"/>
                        </a:rPr>
                        <a:t>Sicherheit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liegt</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1142668848"/>
                  </a:ext>
                </a:extLst>
              </a:tr>
              <a:tr h="453537">
                <a:tc>
                  <a:txBody>
                    <a:bodyPr/>
                    <a:lstStyle/>
                    <a:p>
                      <a:pPr marL="0" marR="0" lvl="0" indent="0" algn="l" defTabSz="890927"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Turnovers</a:t>
                      </a:r>
                    </a:p>
                  </a:txBody>
                  <a:tcPr>
                    <a:solidFill>
                      <a:schemeClr val="bg1">
                        <a:lumMod val="95000"/>
                      </a:schemeClr>
                    </a:solidFill>
                  </a:tcPr>
                </a:tc>
                <a:tc>
                  <a:txBody>
                    <a:bodyPr/>
                    <a:lstStyle/>
                    <a:p>
                      <a:pPr marL="0" algn="l" defTabSz="890927" rtl="0" eaLnBrk="1" latinLnBrk="0" hangingPunct="1"/>
                      <a:r>
                        <a:rPr lang="en-US" sz="1200" kern="1200" dirty="0" err="1">
                          <a:solidFill>
                            <a:schemeClr val="dk1"/>
                          </a:solidFill>
                          <a:latin typeface="+mn-lt"/>
                          <a:ea typeface="+mn-ea"/>
                          <a:cs typeface="+mn-cs"/>
                        </a:rPr>
                        <a:t>Zeigt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uns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wie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häufig</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a:t>
                      </a:r>
                      <a:r>
                        <a:rPr lang="en-US" sz="1200" kern="1200" dirty="0">
                          <a:solidFill>
                            <a:schemeClr val="dk1"/>
                          </a:solidFill>
                          <a:latin typeface="+mn-lt"/>
                          <a:ea typeface="+mn-ea"/>
                          <a:cs typeface="+mn-cs"/>
                        </a:rPr>
                        <a:t> Spieler den Ball </a:t>
                      </a:r>
                      <a:r>
                        <a:rPr lang="en-US" sz="1200" kern="1200" dirty="0" err="1">
                          <a:solidFill>
                            <a:schemeClr val="dk1"/>
                          </a:solidFill>
                          <a:latin typeface="+mn-lt"/>
                          <a:ea typeface="+mn-ea"/>
                          <a:cs typeface="+mn-cs"/>
                        </a:rPr>
                        <a:t>verliert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abgesehen</a:t>
                      </a:r>
                      <a:r>
                        <a:rPr lang="en-US" sz="1200" kern="1200" dirty="0">
                          <a:solidFill>
                            <a:schemeClr val="dk1"/>
                          </a:solidFill>
                          <a:latin typeface="+mn-lt"/>
                          <a:ea typeface="+mn-ea"/>
                          <a:cs typeface="+mn-cs"/>
                        </a:rPr>
                        <a:t> von </a:t>
                      </a:r>
                      <a:r>
                        <a:rPr lang="en-US" sz="1200" kern="1200" dirty="0" err="1">
                          <a:solidFill>
                            <a:schemeClr val="dk1"/>
                          </a:solidFill>
                          <a:latin typeface="+mn-lt"/>
                          <a:ea typeface="+mn-ea"/>
                          <a:cs typeface="+mn-cs"/>
                        </a:rPr>
                        <a:t>Fehlpässen</a:t>
                      </a:r>
                      <a:r>
                        <a:rPr lang="en-US" sz="1200" kern="1200" dirty="0">
                          <a:solidFill>
                            <a:schemeClr val="dk1"/>
                          </a:solidFill>
                          <a:latin typeface="+mn-lt"/>
                          <a:ea typeface="+mn-ea"/>
                          <a:cs typeface="+mn-cs"/>
                        </a:rPr>
                        <a:t> und </a:t>
                      </a:r>
                      <a:r>
                        <a:rPr lang="en-US" sz="1200" kern="1200" dirty="0" err="1">
                          <a:solidFill>
                            <a:schemeClr val="dk1"/>
                          </a:solidFill>
                          <a:latin typeface="+mn-lt"/>
                          <a:ea typeface="+mn-ea"/>
                          <a:cs typeface="+mn-cs"/>
                        </a:rPr>
                        <a:t>Dribblings</a:t>
                      </a:r>
                      <a:r>
                        <a:rPr lang="en-US" sz="1200" kern="1200" dirty="0">
                          <a:solidFill>
                            <a:schemeClr val="dk1"/>
                          </a:solidFill>
                          <a:latin typeface="+mn-lt"/>
                          <a:ea typeface="+mn-ea"/>
                          <a:cs typeface="+mn-cs"/>
                        </a:rPr>
                        <a:t>). Turnover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kalkuliert</a:t>
                      </a:r>
                      <a:r>
                        <a:rPr lang="en-US" sz="1200" kern="1200" dirty="0">
                          <a:solidFill>
                            <a:schemeClr val="dk1"/>
                          </a:solidFill>
                          <a:latin typeface="+mn-lt"/>
                          <a:ea typeface="+mn-ea"/>
                          <a:cs typeface="+mn-cs"/>
                        </a:rPr>
                        <a:t> auf Basis von </a:t>
                      </a:r>
                      <a:r>
                        <a:rPr lang="en-US" sz="1200" kern="1200" dirty="0" err="1">
                          <a:solidFill>
                            <a:schemeClr val="dk1"/>
                          </a:solidFill>
                          <a:latin typeface="+mn-lt"/>
                          <a:ea typeface="+mn-ea"/>
                          <a:cs typeface="+mn-cs"/>
                        </a:rPr>
                        <a:t>offensiven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Duellen</a:t>
                      </a:r>
                      <a:r>
                        <a:rPr lang="en-US" sz="1200" kern="1200" dirty="0">
                          <a:solidFill>
                            <a:schemeClr val="dk1"/>
                          </a:solidFill>
                          <a:latin typeface="+mn-lt"/>
                          <a:ea typeface="+mn-ea"/>
                          <a:cs typeface="+mn-cs"/>
                        </a:rPr>
                        <a:t>, die </a:t>
                      </a:r>
                      <a:r>
                        <a:rPr lang="en-US" sz="1200" kern="1200" dirty="0" err="1">
                          <a:solidFill>
                            <a:schemeClr val="dk1"/>
                          </a:solidFill>
                          <a:latin typeface="+mn-lt"/>
                          <a:ea typeface="+mn-ea"/>
                          <a:cs typeface="+mn-cs"/>
                        </a:rPr>
                        <a:t>bei</a:t>
                      </a:r>
                      <a:r>
                        <a:rPr lang="en-US" sz="1200" kern="1200" dirty="0">
                          <a:solidFill>
                            <a:schemeClr val="dk1"/>
                          </a:solidFill>
                          <a:latin typeface="+mn-lt"/>
                          <a:ea typeface="+mn-ea"/>
                          <a:cs typeface="+mn-cs"/>
                        </a:rPr>
                        <a:t> Wyscout alle </a:t>
                      </a:r>
                      <a:r>
                        <a:rPr lang="en-US" sz="1200" kern="1200" dirty="0" err="1">
                          <a:solidFill>
                            <a:schemeClr val="dk1"/>
                          </a:solidFill>
                          <a:latin typeface="+mn-lt"/>
                          <a:ea typeface="+mn-ea"/>
                          <a:cs typeface="+mn-cs"/>
                        </a:rPr>
                        <a:t>Offensivzweikämpfe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umfassen</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2909150332"/>
                  </a:ext>
                </a:extLst>
              </a:tr>
              <a:tr h="453537">
                <a:tc>
                  <a:txBody>
                    <a:bodyPr/>
                    <a:lstStyle/>
                    <a:p>
                      <a:pPr marL="0" algn="l" defTabSz="890927" rtl="0" eaLnBrk="1" latinLnBrk="0" hangingPunct="1"/>
                      <a:r>
                        <a:rPr lang="en-US" sz="1200" kern="1200" dirty="0">
                          <a:solidFill>
                            <a:schemeClr val="dk1"/>
                          </a:solidFill>
                          <a:latin typeface="+mn-lt"/>
                          <a:ea typeface="+mn-ea"/>
                          <a:cs typeface="+mn-cs"/>
                        </a:rPr>
                        <a:t>Progressive Passes</a:t>
                      </a:r>
                    </a:p>
                  </a:txBody>
                  <a:tcPr>
                    <a:solidFill>
                      <a:schemeClr val="bg1">
                        <a:lumMod val="95000"/>
                      </a:schemeClr>
                    </a:solidFill>
                  </a:tcPr>
                </a:tc>
                <a:tc>
                  <a:txBody>
                    <a:bodyPr/>
                    <a:lstStyle/>
                    <a:p>
                      <a:pPr marL="0" algn="l" defTabSz="890927" rtl="0" eaLnBrk="1" latinLnBrk="0" hangingPunct="1"/>
                      <a:r>
                        <a:rPr lang="en-US" sz="1200" kern="1200" dirty="0">
                          <a:solidFill>
                            <a:schemeClr val="dk1"/>
                          </a:solidFill>
                          <a:latin typeface="+mn-lt"/>
                          <a:ea typeface="+mn-ea"/>
                          <a:cs typeface="+mn-cs"/>
                        </a:rPr>
                        <a:t>Es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nicht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wichtig</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dass</a:t>
                      </a:r>
                      <a:r>
                        <a:rPr lang="en-US" sz="1200" kern="1200" dirty="0">
                          <a:solidFill>
                            <a:schemeClr val="dk1"/>
                          </a:solidFill>
                          <a:latin typeface="+mn-lt"/>
                          <a:ea typeface="+mn-ea"/>
                          <a:cs typeface="+mn-cs"/>
                        </a:rPr>
                        <a:t> der Spieler </a:t>
                      </a:r>
                      <a:r>
                        <a:rPr lang="en-US" sz="1200" kern="1200" dirty="0" err="1">
                          <a:solidFill>
                            <a:schemeClr val="dk1"/>
                          </a:solidFill>
                          <a:latin typeface="+mn-lt"/>
                          <a:ea typeface="+mn-ea"/>
                          <a:cs typeface="+mn-cs"/>
                        </a:rPr>
                        <a:t>eine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Vielzahl</a:t>
                      </a:r>
                      <a:r>
                        <a:rPr lang="en-US" sz="1200" kern="1200" dirty="0">
                          <a:solidFill>
                            <a:schemeClr val="dk1"/>
                          </a:solidFill>
                          <a:latin typeface="+mn-lt"/>
                          <a:ea typeface="+mn-ea"/>
                          <a:cs typeface="+mn-cs"/>
                        </a:rPr>
                        <a:t> an </a:t>
                      </a:r>
                      <a:r>
                        <a:rPr lang="en-US" sz="1200" kern="1200" dirty="0" err="1">
                          <a:solidFill>
                            <a:schemeClr val="dk1"/>
                          </a:solidFill>
                          <a:latin typeface="+mn-lt"/>
                          <a:ea typeface="+mn-ea"/>
                          <a:cs typeface="+mn-cs"/>
                        </a:rPr>
                        <a:t>Chancen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kreiert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Nichtsdestotrotz</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sollte</a:t>
                      </a:r>
                      <a:r>
                        <a:rPr lang="en-US" sz="1200" kern="1200" dirty="0">
                          <a:solidFill>
                            <a:schemeClr val="dk1"/>
                          </a:solidFill>
                          <a:latin typeface="+mn-lt"/>
                          <a:ea typeface="+mn-ea"/>
                          <a:cs typeface="+mn-cs"/>
                        </a:rPr>
                        <a:t> er in der Lage sein, den Ball </a:t>
                      </a:r>
                      <a:r>
                        <a:rPr lang="en-US" sz="1200" kern="1200" dirty="0" err="1">
                          <a:solidFill>
                            <a:schemeClr val="dk1"/>
                          </a:solidFill>
                          <a:latin typeface="+mn-lt"/>
                          <a:ea typeface="+mn-ea"/>
                          <a:cs typeface="+mn-cs"/>
                        </a:rPr>
                        <a:t>nicht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nur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quer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spielen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sondern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auch</a:t>
                      </a:r>
                      <a:r>
                        <a:rPr lang="en-US" sz="1200" kern="1200" dirty="0">
                          <a:solidFill>
                            <a:schemeClr val="dk1"/>
                          </a:solidFill>
                          <a:latin typeface="+mn-lt"/>
                          <a:ea typeface="+mn-ea"/>
                          <a:cs typeface="+mn-cs"/>
                        </a:rPr>
                        <a:t> in </a:t>
                      </a:r>
                      <a:r>
                        <a:rPr lang="en-US" sz="1200" kern="1200" dirty="0" err="1">
                          <a:solidFill>
                            <a:schemeClr val="dk1"/>
                          </a:solidFill>
                          <a:latin typeface="+mn-lt"/>
                          <a:ea typeface="+mn-ea"/>
                          <a:cs typeface="+mn-cs"/>
                        </a:rPr>
                        <a:t>höhere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Zonen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befördern</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2769078014"/>
                  </a:ext>
                </a:extLst>
              </a:tr>
              <a:tr h="453537">
                <a:tc>
                  <a:txBody>
                    <a:bodyPr/>
                    <a:lstStyle/>
                    <a:p>
                      <a:pPr marL="0" algn="l" defTabSz="890927" rtl="0" eaLnBrk="1" latinLnBrk="0" hangingPunct="1"/>
                      <a:r>
                        <a:rPr lang="en-US" sz="1200" kern="1200" dirty="0">
                          <a:solidFill>
                            <a:schemeClr val="dk1"/>
                          </a:solidFill>
                          <a:latin typeface="+mn-lt"/>
                          <a:ea typeface="+mn-ea"/>
                          <a:cs typeface="+mn-cs"/>
                        </a:rPr>
                        <a:t>Progressive Runs</a:t>
                      </a:r>
                    </a:p>
                  </a:txBody>
                  <a:tcPr>
                    <a:solidFill>
                      <a:schemeClr val="bg1">
                        <a:lumMod val="95000"/>
                      </a:schemeClr>
                    </a:solidFill>
                  </a:tcPr>
                </a:tc>
                <a:tc>
                  <a:txBody>
                    <a:bodyPr/>
                    <a:lstStyle/>
                    <a:p>
                      <a:pPr marL="0" algn="l" defTabSz="890927" rtl="0" eaLnBrk="1" latinLnBrk="0" hangingPunct="1"/>
                      <a:r>
                        <a:rPr lang="en-US" sz="1200" kern="1200" dirty="0" err="1">
                          <a:solidFill>
                            <a:schemeClr val="dk1"/>
                          </a:solidFill>
                          <a:latin typeface="+mn-lt"/>
                          <a:ea typeface="+mn-ea"/>
                          <a:cs typeface="+mn-cs"/>
                        </a:rPr>
                        <a:t>Zeigt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uns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inwiefern</a:t>
                      </a:r>
                      <a:r>
                        <a:rPr lang="en-US" sz="1200" kern="1200" dirty="0">
                          <a:solidFill>
                            <a:schemeClr val="dk1"/>
                          </a:solidFill>
                          <a:latin typeface="+mn-lt"/>
                          <a:ea typeface="+mn-ea"/>
                          <a:cs typeface="+mn-cs"/>
                        </a:rPr>
                        <a:t> der Spieler in der Lage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offene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Räume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auszunutzen</a:t>
                      </a:r>
                      <a:r>
                        <a:rPr lang="en-US" sz="1200" kern="1200" dirty="0">
                          <a:solidFill>
                            <a:schemeClr val="dk1"/>
                          </a:solidFill>
                          <a:latin typeface="+mn-lt"/>
                          <a:ea typeface="+mn-ea"/>
                          <a:cs typeface="+mn-cs"/>
                        </a:rPr>
                        <a:t> und den Ball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treiben</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378678183"/>
                  </a:ext>
                </a:extLst>
              </a:tr>
              <a:tr h="453537">
                <a:tc>
                  <a:txBody>
                    <a:bodyPr/>
                    <a:lstStyle/>
                    <a:p>
                      <a:pPr marL="0" algn="l" defTabSz="890927" rtl="0" eaLnBrk="1" latinLnBrk="0" hangingPunct="1"/>
                      <a:r>
                        <a:rPr lang="en-US" sz="1200" kern="1200" dirty="0" err="1">
                          <a:solidFill>
                            <a:schemeClr val="dk1"/>
                          </a:solidFill>
                          <a:latin typeface="+mn-lt"/>
                          <a:ea typeface="+mn-ea"/>
                          <a:cs typeface="+mn-cs"/>
                        </a:rPr>
                        <a:t>Successul</a:t>
                      </a:r>
                      <a:r>
                        <a:rPr lang="en-US" sz="1200" kern="1200" dirty="0">
                          <a:solidFill>
                            <a:schemeClr val="dk1"/>
                          </a:solidFill>
                          <a:latin typeface="+mn-lt"/>
                          <a:ea typeface="+mn-ea"/>
                          <a:cs typeface="+mn-cs"/>
                        </a:rPr>
                        <a:t> Dribbles, %</a:t>
                      </a:r>
                    </a:p>
                  </a:txBody>
                  <a:tcPr>
                    <a:solidFill>
                      <a:schemeClr val="bg1">
                        <a:lumMod val="95000"/>
                      </a:schemeClr>
                    </a:solidFill>
                  </a:tcPr>
                </a:tc>
                <a:tc>
                  <a:txBody>
                    <a:bodyPr/>
                    <a:lstStyle/>
                    <a:p>
                      <a:pPr marL="0" algn="l" defTabSz="890927" rtl="0" eaLnBrk="1" latinLnBrk="0" hangingPunct="1"/>
                      <a:r>
                        <a:rPr lang="en-US" sz="1200" kern="1200" dirty="0">
                          <a:solidFill>
                            <a:schemeClr val="dk1"/>
                          </a:solidFill>
                          <a:latin typeface="+mn-lt"/>
                          <a:ea typeface="+mn-ea"/>
                          <a:cs typeface="+mn-cs"/>
                        </a:rPr>
                        <a:t>Hat </a:t>
                      </a:r>
                      <a:r>
                        <a:rPr lang="en-US" sz="1200" kern="1200" dirty="0" err="1">
                          <a:solidFill>
                            <a:schemeClr val="dk1"/>
                          </a:solidFill>
                          <a:latin typeface="+mn-lt"/>
                          <a:ea typeface="+mn-ea"/>
                          <a:cs typeface="+mn-cs"/>
                        </a:rPr>
                        <a:t>eine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geringere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Wichtigkeit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jedoch</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auch</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nicht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verachten</a:t>
                      </a:r>
                      <a:r>
                        <a:rPr lang="en-US" sz="1200" kern="1200" dirty="0">
                          <a:solidFill>
                            <a:schemeClr val="dk1"/>
                          </a:solidFill>
                          <a:latin typeface="+mn-lt"/>
                          <a:ea typeface="+mn-ea"/>
                          <a:cs typeface="+mn-cs"/>
                        </a:rPr>
                        <a:t>, da Spieler </a:t>
                      </a:r>
                      <a:r>
                        <a:rPr lang="en-US" sz="1200" kern="1200" dirty="0" err="1">
                          <a:solidFill>
                            <a:schemeClr val="dk1"/>
                          </a:solidFill>
                          <a:latin typeface="+mn-lt"/>
                          <a:ea typeface="+mn-ea"/>
                          <a:cs typeface="+mn-cs"/>
                        </a:rPr>
                        <a:t>durch</a:t>
                      </a:r>
                      <a:r>
                        <a:rPr lang="en-US" sz="1200" kern="1200" dirty="0">
                          <a:solidFill>
                            <a:schemeClr val="dk1"/>
                          </a:solidFill>
                          <a:latin typeface="+mn-lt"/>
                          <a:ea typeface="+mn-ea"/>
                          <a:cs typeface="+mn-cs"/>
                        </a:rPr>
                        <a:t> die </a:t>
                      </a:r>
                      <a:r>
                        <a:rPr lang="en-US" sz="1200" kern="1200" dirty="0" err="1">
                          <a:solidFill>
                            <a:schemeClr val="dk1"/>
                          </a:solidFill>
                          <a:latin typeface="+mn-lt"/>
                          <a:ea typeface="+mn-ea"/>
                          <a:cs typeface="+mn-cs"/>
                        </a:rPr>
                        <a:t>vielen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kurzen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Pässe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häufig</a:t>
                      </a:r>
                      <a:r>
                        <a:rPr lang="en-US" sz="1200" kern="1200" dirty="0">
                          <a:solidFill>
                            <a:schemeClr val="dk1"/>
                          </a:solidFill>
                          <a:latin typeface="+mn-lt"/>
                          <a:ea typeface="+mn-ea"/>
                          <a:cs typeface="+mn-cs"/>
                        </a:rPr>
                        <a:t> in </a:t>
                      </a:r>
                      <a:r>
                        <a:rPr lang="en-US" sz="1200" kern="1200" dirty="0" err="1">
                          <a:solidFill>
                            <a:schemeClr val="dk1"/>
                          </a:solidFill>
                          <a:latin typeface="+mn-lt"/>
                          <a:ea typeface="+mn-ea"/>
                          <a:cs typeface="+mn-cs"/>
                        </a:rPr>
                        <a:t>Zweikämpfe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verwickelt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werden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aus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denen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sie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sich</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mit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einem</a:t>
                      </a:r>
                      <a:r>
                        <a:rPr lang="en-US" sz="1200" kern="1200" dirty="0">
                          <a:solidFill>
                            <a:schemeClr val="dk1"/>
                          </a:solidFill>
                          <a:latin typeface="+mn-lt"/>
                          <a:ea typeface="+mn-ea"/>
                          <a:cs typeface="+mn-cs"/>
                        </a:rPr>
                        <a:t> Dribbling </a:t>
                      </a:r>
                      <a:r>
                        <a:rPr lang="en-US" sz="1200" kern="1200" dirty="0" err="1">
                          <a:solidFill>
                            <a:schemeClr val="dk1"/>
                          </a:solidFill>
                          <a:latin typeface="+mn-lt"/>
                          <a:ea typeface="+mn-ea"/>
                          <a:cs typeface="+mn-cs"/>
                        </a:rPr>
                        <a:t>lösen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können</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4125457521"/>
                  </a:ext>
                </a:extLst>
              </a:tr>
              <a:tr h="453537">
                <a:tc>
                  <a:txBody>
                    <a:bodyPr/>
                    <a:lstStyle/>
                    <a:p>
                      <a:pPr marL="0" algn="l" defTabSz="890927" rtl="0" eaLnBrk="1" latinLnBrk="0" hangingPunct="1"/>
                      <a:r>
                        <a:rPr lang="en-US" sz="1200" kern="1200" dirty="0">
                          <a:solidFill>
                            <a:schemeClr val="dk1"/>
                          </a:solidFill>
                          <a:latin typeface="+mn-lt"/>
                          <a:ea typeface="+mn-ea"/>
                          <a:cs typeface="+mn-cs"/>
                        </a:rPr>
                        <a:t>Deep completions</a:t>
                      </a:r>
                    </a:p>
                  </a:txBody>
                  <a:tcPr>
                    <a:solidFill>
                      <a:schemeClr val="bg1">
                        <a:lumMod val="95000"/>
                      </a:schemeClr>
                    </a:solidFill>
                  </a:tcPr>
                </a:tc>
                <a:tc>
                  <a:txBody>
                    <a:bodyPr/>
                    <a:lstStyle/>
                    <a:p>
                      <a:pPr marL="0" algn="l" defTabSz="890927" rtl="0" eaLnBrk="1" latinLnBrk="0" hangingPunct="1"/>
                      <a:r>
                        <a:rPr lang="en-US" sz="1200" kern="1200" dirty="0">
                          <a:solidFill>
                            <a:schemeClr val="dk1"/>
                          </a:solidFill>
                          <a:latin typeface="+mn-lt"/>
                          <a:ea typeface="+mn-ea"/>
                          <a:cs typeface="+mn-cs"/>
                        </a:rPr>
                        <a:t>Hat </a:t>
                      </a:r>
                      <a:r>
                        <a:rPr lang="en-US" sz="1200" kern="1200" dirty="0" err="1">
                          <a:solidFill>
                            <a:schemeClr val="dk1"/>
                          </a:solidFill>
                          <a:latin typeface="+mn-lt"/>
                          <a:ea typeface="+mn-ea"/>
                          <a:cs typeface="+mn-cs"/>
                        </a:rPr>
                        <a:t>eine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geringere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Wichtigkeit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zeigt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uns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jedoch</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dass</a:t>
                      </a:r>
                      <a:r>
                        <a:rPr lang="en-US" sz="1200" kern="1200" dirty="0">
                          <a:solidFill>
                            <a:schemeClr val="dk1"/>
                          </a:solidFill>
                          <a:latin typeface="+mn-lt"/>
                          <a:ea typeface="+mn-ea"/>
                          <a:cs typeface="+mn-cs"/>
                        </a:rPr>
                        <a:t> der Spieler den Ball </a:t>
                      </a:r>
                      <a:r>
                        <a:rPr lang="en-US" sz="1200" kern="1200" dirty="0" err="1">
                          <a:solidFill>
                            <a:schemeClr val="dk1"/>
                          </a:solidFill>
                          <a:latin typeface="+mn-lt"/>
                          <a:ea typeface="+mn-ea"/>
                          <a:cs typeface="+mn-cs"/>
                        </a:rPr>
                        <a:t>auch</a:t>
                      </a:r>
                      <a:r>
                        <a:rPr lang="en-US" sz="1200" kern="1200" dirty="0">
                          <a:solidFill>
                            <a:schemeClr val="dk1"/>
                          </a:solidFill>
                          <a:latin typeface="+mn-lt"/>
                          <a:ea typeface="+mn-ea"/>
                          <a:cs typeface="+mn-cs"/>
                        </a:rPr>
                        <a:t> in den </a:t>
                      </a:r>
                      <a:r>
                        <a:rPr lang="en-US" sz="1200" kern="1200" dirty="0" err="1">
                          <a:solidFill>
                            <a:schemeClr val="dk1"/>
                          </a:solidFill>
                          <a:latin typeface="+mn-lt"/>
                          <a:ea typeface="+mn-ea"/>
                          <a:cs typeface="+mn-cs"/>
                        </a:rPr>
                        <a:t>Strafraum</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befördern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kann</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1068089563"/>
                  </a:ext>
                </a:extLst>
              </a:tr>
              <a:tr h="453537">
                <a:tc>
                  <a:txBody>
                    <a:bodyPr/>
                    <a:lstStyle/>
                    <a:p>
                      <a:pPr marL="0" algn="l" defTabSz="890927" rtl="0" eaLnBrk="1" latinLnBrk="0" hangingPunct="1"/>
                      <a:r>
                        <a:rPr lang="en-US" sz="1200" kern="1200" dirty="0">
                          <a:solidFill>
                            <a:schemeClr val="dk1"/>
                          </a:solidFill>
                          <a:latin typeface="+mn-lt"/>
                          <a:ea typeface="+mn-ea"/>
                          <a:cs typeface="+mn-cs"/>
                        </a:rPr>
                        <a:t>Def Duels won, %</a:t>
                      </a:r>
                    </a:p>
                  </a:txBody>
                  <a:tcPr>
                    <a:solidFill>
                      <a:schemeClr val="bg1">
                        <a:lumMod val="95000"/>
                      </a:schemeClr>
                    </a:solidFill>
                  </a:tcPr>
                </a:tc>
                <a:tc>
                  <a:txBody>
                    <a:bodyPr/>
                    <a:lstStyle/>
                    <a:p>
                      <a:pPr marL="0" algn="l" defTabSz="890927" rtl="0" eaLnBrk="1" latinLnBrk="0" hangingPunct="1"/>
                      <a:r>
                        <a:rPr lang="en-US" sz="1200" kern="1200" dirty="0" err="1">
                          <a:solidFill>
                            <a:schemeClr val="dk1"/>
                          </a:solidFill>
                          <a:latin typeface="+mn-lt"/>
                          <a:ea typeface="+mn-ea"/>
                          <a:cs typeface="+mn-cs"/>
                        </a:rPr>
                        <a:t>Nicht</a:t>
                      </a:r>
                      <a:r>
                        <a:rPr lang="en-US" sz="1200" kern="1200" dirty="0">
                          <a:solidFill>
                            <a:schemeClr val="dk1"/>
                          </a:solidFill>
                          <a:latin typeface="+mn-lt"/>
                          <a:ea typeface="+mn-ea"/>
                          <a:cs typeface="+mn-cs"/>
                        </a:rPr>
                        <a:t> ideal, da es </a:t>
                      </a:r>
                      <a:r>
                        <a:rPr lang="en-US" sz="1200" kern="1200" dirty="0" err="1">
                          <a:solidFill>
                            <a:schemeClr val="dk1"/>
                          </a:solidFill>
                          <a:latin typeface="+mn-lt"/>
                          <a:ea typeface="+mn-ea"/>
                          <a:cs typeface="+mn-cs"/>
                        </a:rPr>
                        <a:t>sehr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situationsabhängig</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Es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leichter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Defensivzweikampf</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aus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einem</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tief</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stehenden</a:t>
                      </a:r>
                      <a:r>
                        <a:rPr lang="en-US" sz="1200" kern="1200" dirty="0">
                          <a:solidFill>
                            <a:schemeClr val="dk1"/>
                          </a:solidFill>
                          <a:latin typeface="+mn-lt"/>
                          <a:ea typeface="+mn-ea"/>
                          <a:cs typeface="+mn-cs"/>
                        </a:rPr>
                        <a:t> Block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gewinnen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als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im</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Raum</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verteidigen</a:t>
                      </a:r>
                      <a:r>
                        <a:rPr lang="en-US" sz="1200" kern="1200" dirty="0">
                          <a:solidFill>
                            <a:schemeClr val="dk1"/>
                          </a:solidFill>
                          <a:latin typeface="+mn-lt"/>
                          <a:ea typeface="+mn-ea"/>
                          <a:cs typeface="+mn-cs"/>
                        </a:rPr>
                        <a:t> </a:t>
                      </a:r>
                    </a:p>
                  </a:txBody>
                  <a:tcPr>
                    <a:solidFill>
                      <a:schemeClr val="bg1">
                        <a:lumMod val="95000"/>
                      </a:schemeClr>
                    </a:solidFill>
                  </a:tcPr>
                </a:tc>
                <a:extLst>
                  <a:ext uri="{0D108BD9-81ED-4DB2-BD59-A6C34878D82A}">
                    <a16:rowId xmlns:a16="http://schemas.microsoft.com/office/drawing/2014/main" val="1945750816"/>
                  </a:ext>
                </a:extLst>
              </a:tr>
              <a:tr h="453537">
                <a:tc>
                  <a:txBody>
                    <a:bodyPr/>
                    <a:lstStyle/>
                    <a:p>
                      <a:pPr marL="0" algn="l" defTabSz="890927" rtl="0" eaLnBrk="1" latinLnBrk="0" hangingPunct="1"/>
                      <a:r>
                        <a:rPr lang="en-US" sz="1200" kern="1200" dirty="0">
                          <a:solidFill>
                            <a:schemeClr val="dk1"/>
                          </a:solidFill>
                          <a:latin typeface="+mn-lt"/>
                          <a:ea typeface="+mn-ea"/>
                          <a:cs typeface="+mn-cs"/>
                        </a:rPr>
                        <a:t>Fouls</a:t>
                      </a:r>
                    </a:p>
                  </a:txBody>
                  <a:tcPr>
                    <a:solidFill>
                      <a:schemeClr val="bg1">
                        <a:lumMod val="95000"/>
                      </a:schemeClr>
                    </a:solidFill>
                  </a:tcPr>
                </a:tc>
                <a:tc>
                  <a:txBody>
                    <a:bodyPr/>
                    <a:lstStyle/>
                    <a:p>
                      <a:pPr marL="0" algn="l" defTabSz="890927" rtl="0" eaLnBrk="1" latinLnBrk="0" hangingPunct="1"/>
                      <a:r>
                        <a:rPr lang="en-US" sz="1200" kern="1200" dirty="0" err="1">
                          <a:solidFill>
                            <a:schemeClr val="dk1"/>
                          </a:solidFill>
                          <a:latin typeface="+mn-lt"/>
                          <a:ea typeface="+mn-ea"/>
                          <a:cs typeface="+mn-cs"/>
                        </a:rPr>
                        <a:t>Wird</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verwendet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als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Zeichen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für</a:t>
                      </a:r>
                      <a:r>
                        <a:rPr lang="en-US" sz="1200" kern="1200" dirty="0">
                          <a:solidFill>
                            <a:schemeClr val="dk1"/>
                          </a:solidFill>
                          <a:latin typeface="+mn-lt"/>
                          <a:ea typeface="+mn-ea"/>
                          <a:cs typeface="+mn-cs"/>
                        </a:rPr>
                        <a:t> die </a:t>
                      </a:r>
                      <a:r>
                        <a:rPr lang="en-US" sz="1200" kern="1200" dirty="0" err="1">
                          <a:solidFill>
                            <a:schemeClr val="dk1"/>
                          </a:solidFill>
                          <a:latin typeface="+mn-lt"/>
                          <a:ea typeface="+mn-ea"/>
                          <a:cs typeface="+mn-cs"/>
                        </a:rPr>
                        <a:t>Häufigkeit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dass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a:t>
                      </a:r>
                      <a:r>
                        <a:rPr lang="en-US" sz="1200" kern="1200" dirty="0">
                          <a:solidFill>
                            <a:schemeClr val="dk1"/>
                          </a:solidFill>
                          <a:latin typeface="+mn-lt"/>
                          <a:ea typeface="+mn-ea"/>
                          <a:cs typeface="+mn-cs"/>
                        </a:rPr>
                        <a:t> Spieler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spat </a:t>
                      </a:r>
                      <a:r>
                        <a:rPr lang="en-US" sz="1200" kern="1200" dirty="0" err="1">
                          <a:solidFill>
                            <a:schemeClr val="dk1"/>
                          </a:solidFill>
                          <a:latin typeface="+mn-lt"/>
                          <a:ea typeface="+mn-ea"/>
                          <a:cs typeface="+mn-cs"/>
                        </a:rPr>
                        <a:t>kommt</a:t>
                      </a:r>
                      <a:r>
                        <a:rPr lang="en-US" sz="1200" kern="1200" dirty="0">
                          <a:solidFill>
                            <a:schemeClr val="dk1"/>
                          </a:solidFill>
                          <a:latin typeface="+mn-lt"/>
                          <a:ea typeface="+mn-ea"/>
                          <a:cs typeface="+mn-cs"/>
                        </a:rPr>
                        <a:t> und sein </a:t>
                      </a:r>
                      <a:r>
                        <a:rPr lang="en-US" sz="1200" kern="1200" dirty="0" err="1">
                          <a:solidFill>
                            <a:schemeClr val="dk1"/>
                          </a:solidFill>
                          <a:latin typeface="+mn-lt"/>
                          <a:ea typeface="+mn-ea"/>
                          <a:cs typeface="+mn-cs"/>
                        </a:rPr>
                        <a:t>Geschick</a:t>
                      </a:r>
                      <a:r>
                        <a:rPr lang="en-US" sz="1200" kern="1200" dirty="0">
                          <a:solidFill>
                            <a:schemeClr val="dk1"/>
                          </a:solidFill>
                          <a:latin typeface="+mn-lt"/>
                          <a:ea typeface="+mn-ea"/>
                          <a:cs typeface="+mn-cs"/>
                        </a:rPr>
                        <a:t> in </a:t>
                      </a:r>
                      <a:r>
                        <a:rPr lang="en-US" sz="1200" kern="1200" dirty="0" err="1">
                          <a:solidFill>
                            <a:schemeClr val="dk1"/>
                          </a:solidFill>
                          <a:latin typeface="+mn-lt"/>
                          <a:ea typeface="+mn-ea"/>
                          <a:cs typeface="+mn-cs"/>
                        </a:rPr>
                        <a:t>Zweikämpfen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Keine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ideale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Kennzahl</a:t>
                      </a:r>
                      <a:r>
                        <a:rPr lang="en-US" sz="1200" kern="1200" dirty="0">
                          <a:solidFill>
                            <a:schemeClr val="dk1"/>
                          </a:solidFill>
                          <a:latin typeface="+mn-lt"/>
                          <a:ea typeface="+mn-ea"/>
                          <a:cs typeface="+mn-cs"/>
                        </a:rPr>
                        <a:t>, da Fouls </a:t>
                      </a:r>
                      <a:r>
                        <a:rPr lang="en-US" sz="1200" kern="1200" dirty="0" err="1">
                          <a:solidFill>
                            <a:schemeClr val="dk1"/>
                          </a:solidFill>
                          <a:latin typeface="+mn-lt"/>
                          <a:ea typeface="+mn-ea"/>
                          <a:cs typeface="+mn-cs"/>
                        </a:rPr>
                        <a:t>auch</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taktisch</a:t>
                      </a:r>
                      <a:r>
                        <a:rPr lang="en-US" sz="1200" kern="1200" dirty="0">
                          <a:solidFill>
                            <a:schemeClr val="dk1"/>
                          </a:solidFill>
                          <a:latin typeface="+mn-lt"/>
                          <a:ea typeface="+mn-ea"/>
                          <a:cs typeface="+mn-cs"/>
                        </a:rPr>
                        <a:t> und clever sein </a:t>
                      </a:r>
                      <a:r>
                        <a:rPr lang="en-US" sz="1200" kern="1200" dirty="0" err="1">
                          <a:solidFill>
                            <a:schemeClr val="dk1"/>
                          </a:solidFill>
                          <a:latin typeface="+mn-lt"/>
                          <a:ea typeface="+mn-ea"/>
                          <a:cs typeface="+mn-cs"/>
                        </a:rPr>
                        <a:t>können</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4525881"/>
                  </a:ext>
                </a:extLst>
              </a:tr>
              <a:tr h="453537">
                <a:tc>
                  <a:txBody>
                    <a:bodyPr/>
                    <a:lstStyle/>
                    <a:p>
                      <a:pPr marL="0" algn="l" defTabSz="890927" rtl="0" eaLnBrk="1" latinLnBrk="0" hangingPunct="1"/>
                      <a:r>
                        <a:rPr lang="en-US" sz="1200" kern="1200" dirty="0" err="1">
                          <a:solidFill>
                            <a:schemeClr val="dk1"/>
                          </a:solidFill>
                          <a:latin typeface="+mn-lt"/>
                          <a:ea typeface="+mn-ea"/>
                          <a:cs typeface="+mn-cs"/>
                        </a:rPr>
                        <a:t>PAdj</a:t>
                      </a:r>
                      <a:r>
                        <a:rPr lang="en-US" sz="1200" kern="1200" dirty="0">
                          <a:solidFill>
                            <a:schemeClr val="dk1"/>
                          </a:solidFill>
                          <a:latin typeface="+mn-lt"/>
                          <a:ea typeface="+mn-ea"/>
                          <a:cs typeface="+mn-cs"/>
                        </a:rPr>
                        <a:t>. Interceptions</a:t>
                      </a:r>
                    </a:p>
                  </a:txBody>
                  <a:tcPr>
                    <a:solidFill>
                      <a:schemeClr val="bg1">
                        <a:lumMod val="95000"/>
                      </a:schemeClr>
                    </a:solidFill>
                  </a:tcPr>
                </a:tc>
                <a:tc>
                  <a:txBody>
                    <a:bodyPr/>
                    <a:lstStyle/>
                    <a:p>
                      <a:pPr marL="0" algn="l" defTabSz="890927" rtl="0" eaLnBrk="1" latinLnBrk="0" hangingPunct="1"/>
                      <a:r>
                        <a:rPr lang="en-US" sz="1200" kern="1200" dirty="0">
                          <a:solidFill>
                            <a:schemeClr val="dk1"/>
                          </a:solidFill>
                          <a:latin typeface="+mn-lt"/>
                          <a:ea typeface="+mn-ea"/>
                          <a:cs typeface="+mn-cs"/>
                        </a:rPr>
                        <a:t>Interceptions </a:t>
                      </a:r>
                      <a:r>
                        <a:rPr lang="en-US" sz="1200" kern="1200" dirty="0" err="1">
                          <a:solidFill>
                            <a:schemeClr val="dk1"/>
                          </a:solidFill>
                          <a:latin typeface="+mn-lt"/>
                          <a:ea typeface="+mn-ea"/>
                          <a:cs typeface="+mn-cs"/>
                        </a:rPr>
                        <a:t>geben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Hinweis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darauf</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wie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proaktiv</a:t>
                      </a:r>
                      <a:r>
                        <a:rPr lang="en-US" sz="1200" kern="1200" dirty="0">
                          <a:solidFill>
                            <a:schemeClr val="dk1"/>
                          </a:solidFill>
                          <a:latin typeface="+mn-lt"/>
                          <a:ea typeface="+mn-ea"/>
                          <a:cs typeface="+mn-cs"/>
                        </a:rPr>
                        <a:t> der Spieler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Eine </a:t>
                      </a:r>
                      <a:r>
                        <a:rPr lang="en-US" sz="1200" kern="1200" dirty="0" err="1">
                          <a:solidFill>
                            <a:schemeClr val="dk1"/>
                          </a:solidFill>
                          <a:latin typeface="+mn-lt"/>
                          <a:ea typeface="+mn-ea"/>
                          <a:cs typeface="+mn-cs"/>
                        </a:rPr>
                        <a:t>hohe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Anzahl</a:t>
                      </a:r>
                      <a:r>
                        <a:rPr lang="en-US" sz="1200" kern="1200" dirty="0">
                          <a:solidFill>
                            <a:schemeClr val="dk1"/>
                          </a:solidFill>
                          <a:latin typeface="+mn-lt"/>
                          <a:ea typeface="+mn-ea"/>
                          <a:cs typeface="+mn-cs"/>
                        </a:rPr>
                        <a:t> an Interceptions </a:t>
                      </a:r>
                      <a:r>
                        <a:rPr lang="en-US" sz="1200" kern="1200" dirty="0" err="1">
                          <a:solidFill>
                            <a:schemeClr val="dk1"/>
                          </a:solidFill>
                          <a:latin typeface="+mn-lt"/>
                          <a:ea typeface="+mn-ea"/>
                          <a:cs typeface="+mn-cs"/>
                        </a:rPr>
                        <a:t>spricht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i.d.R.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dafür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dass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versucht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aktiv</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Bälle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zu</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gewinnen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jedoch</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kein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Zeichen</a:t>
                      </a:r>
                      <a:r>
                        <a:rPr lang="en-US" sz="1200" kern="1200" dirty="0">
                          <a:solidFill>
                            <a:schemeClr val="dk1"/>
                          </a:solidFill>
                          <a:latin typeface="+mn-lt"/>
                          <a:ea typeface="+mn-ea"/>
                          <a:cs typeface="+mn-cs"/>
                        </a:rPr>
                        <a:t> von </a:t>
                      </a:r>
                      <a:r>
                        <a:rPr lang="en-US" sz="1200" kern="1200" dirty="0" err="1">
                          <a:solidFill>
                            <a:schemeClr val="dk1"/>
                          </a:solidFill>
                          <a:latin typeface="+mn-lt"/>
                          <a:ea typeface="+mn-ea"/>
                          <a:cs typeface="+mn-cs"/>
                        </a:rPr>
                        <a:t>Qualtität</a:t>
                      </a:r>
                      <a:r>
                        <a:rPr lang="en-US" sz="1200" kern="1200" dirty="0">
                          <a:solidFill>
                            <a:schemeClr val="dk1"/>
                          </a:solidFill>
                          <a:latin typeface="+mn-lt"/>
                          <a:ea typeface="+mn-ea"/>
                          <a:cs typeface="+mn-cs"/>
                        </a:rPr>
                        <a:t> </a:t>
                      </a:r>
                    </a:p>
                  </a:txBody>
                  <a:tcPr>
                    <a:solidFill>
                      <a:schemeClr val="bg1">
                        <a:lumMod val="95000"/>
                      </a:schemeClr>
                    </a:solidFill>
                  </a:tcPr>
                </a:tc>
                <a:extLst>
                  <a:ext uri="{0D108BD9-81ED-4DB2-BD59-A6C34878D82A}">
                    <a16:rowId xmlns:a16="http://schemas.microsoft.com/office/drawing/2014/main" val="88888863"/>
                  </a:ext>
                </a:extLst>
              </a:tr>
              <a:tr h="453537">
                <a:tc>
                  <a:txBody>
                    <a:bodyPr/>
                    <a:lstStyle/>
                    <a:p>
                      <a:pPr marL="0" algn="l" defTabSz="890927" rtl="0" eaLnBrk="1" latinLnBrk="0" hangingPunct="1"/>
                      <a:r>
                        <a:rPr lang="en-US" sz="1200" kern="1200" dirty="0">
                          <a:solidFill>
                            <a:schemeClr val="dk1"/>
                          </a:solidFill>
                          <a:latin typeface="+mn-lt"/>
                          <a:ea typeface="+mn-ea"/>
                          <a:cs typeface="+mn-cs"/>
                        </a:rPr>
                        <a:t>Aerial Wins, %</a:t>
                      </a:r>
                    </a:p>
                  </a:txBody>
                  <a:tcPr>
                    <a:solidFill>
                      <a:schemeClr val="bg1">
                        <a:lumMod val="95000"/>
                      </a:schemeClr>
                    </a:solidFill>
                  </a:tcPr>
                </a:tc>
                <a:tc>
                  <a:txBody>
                    <a:bodyPr/>
                    <a:lstStyle/>
                    <a:p>
                      <a:pPr marL="0" algn="l" defTabSz="890927" rtl="0" eaLnBrk="1" latinLnBrk="0" hangingPunct="1"/>
                      <a:r>
                        <a:rPr lang="en-US" sz="1200" kern="1200" dirty="0">
                          <a:solidFill>
                            <a:schemeClr val="dk1"/>
                          </a:solidFill>
                          <a:latin typeface="+mn-lt"/>
                          <a:ea typeface="+mn-ea"/>
                          <a:cs typeface="+mn-cs"/>
                        </a:rPr>
                        <a:t>Der </a:t>
                      </a:r>
                      <a:r>
                        <a:rPr lang="en-US" sz="1200" kern="1200" dirty="0" err="1">
                          <a:solidFill>
                            <a:schemeClr val="dk1"/>
                          </a:solidFill>
                          <a:latin typeface="+mn-lt"/>
                          <a:ea typeface="+mn-ea"/>
                          <a:cs typeface="+mn-cs"/>
                        </a:rPr>
                        <a:t>Spielstil</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vieler</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Zeitligisten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ist</a:t>
                      </a:r>
                      <a:r>
                        <a:rPr lang="en-US" sz="1200" kern="1200" dirty="0">
                          <a:solidFill>
                            <a:schemeClr val="dk1"/>
                          </a:solidFill>
                          <a:latin typeface="+mn-lt"/>
                          <a:ea typeface="+mn-ea"/>
                          <a:cs typeface="+mn-cs"/>
                        </a:rPr>
                        <a:t> von </a:t>
                      </a:r>
                      <a:r>
                        <a:rPr lang="en-US" sz="1200" kern="1200" dirty="0" err="1">
                          <a:solidFill>
                            <a:schemeClr val="dk1"/>
                          </a:solidFill>
                          <a:latin typeface="+mn-lt"/>
                          <a:ea typeface="+mn-ea"/>
                          <a:cs typeface="+mn-cs"/>
                        </a:rPr>
                        <a:t>langen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Bällen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geprägt</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Viele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haben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zudem</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ihre</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Stärken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bei</a:t>
                      </a:r>
                      <a:r>
                        <a:rPr lang="en-US" sz="1200" kern="1200" dirty="0">
                          <a:solidFill>
                            <a:schemeClr val="dk1"/>
                          </a:solidFill>
                          <a:latin typeface="+mn-lt"/>
                          <a:ea typeface="+mn-ea"/>
                          <a:cs typeface="+mn-cs"/>
                        </a:rPr>
                        <a:t> Standards, </a:t>
                      </a:r>
                      <a:r>
                        <a:rPr lang="en-US" sz="1200" kern="1200" dirty="0" err="1">
                          <a:solidFill>
                            <a:schemeClr val="dk1"/>
                          </a:solidFill>
                          <a:latin typeface="+mn-lt"/>
                          <a:ea typeface="+mn-ea"/>
                          <a:cs typeface="+mn-cs"/>
                        </a:rPr>
                        <a:t>weshalb</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ein</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gutes</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Kopfballspiel</a:t>
                      </a:r>
                      <a:r>
                        <a:rPr lang="en-US" sz="1200" kern="1200" dirty="0">
                          <a:solidFill>
                            <a:schemeClr val="dk1"/>
                          </a:solidFill>
                          <a:latin typeface="+mn-lt"/>
                          <a:ea typeface="+mn-ea"/>
                          <a:cs typeface="+mn-cs"/>
                        </a:rPr>
                        <a:t> von </a:t>
                      </a:r>
                      <a:r>
                        <a:rPr lang="en-US" sz="1200" kern="1200" dirty="0" err="1">
                          <a:solidFill>
                            <a:schemeClr val="dk1"/>
                          </a:solidFill>
                          <a:latin typeface="+mn-lt"/>
                          <a:ea typeface="+mn-ea"/>
                          <a:cs typeface="+mn-cs"/>
                        </a:rPr>
                        <a:t>Vorteil</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ist</a:t>
                      </a:r>
                      <a:endParaRPr lang="en-US" sz="1200" kern="1200" dirty="0">
                        <a:solidFill>
                          <a:schemeClr val="dk1"/>
                        </a:solidFill>
                        <a:latin typeface="+mn-lt"/>
                        <a:ea typeface="+mn-ea"/>
                        <a:cs typeface="+mn-cs"/>
                      </a:endParaRPr>
                    </a:p>
                  </a:txBody>
                  <a:tcPr>
                    <a:solidFill>
                      <a:schemeClr val="bg1">
                        <a:lumMod val="95000"/>
                      </a:schemeClr>
                    </a:solidFill>
                  </a:tcPr>
                </a:tc>
                <a:extLst>
                  <a:ext uri="{0D108BD9-81ED-4DB2-BD59-A6C34878D82A}">
                    <a16:rowId xmlns:a16="http://schemas.microsoft.com/office/drawing/2014/main" val="2684372764"/>
                  </a:ext>
                </a:extLst>
              </a:tr>
            </a:tbl>
          </a:graphicData>
        </a:graphic>
      </p:graphicFrame>
      <p:sp>
        <p:nvSpPr>
          <p:cNvPr id="13" name="Title 1">
            <a:extLst>
              <a:ext uri="{FF2B5EF4-FFF2-40B4-BE49-F238E27FC236}">
                <a16:creationId xmlns:a16="http://schemas.microsoft.com/office/drawing/2014/main" id="{D75B873F-63A6-42F2-9D5C-AA8F83D9F18A}"/>
              </a:ext>
            </a:extLst>
          </p:cNvPr>
          <p:cNvSpPr txBox="1">
            <a:spLocks/>
          </p:cNvSpPr>
          <p:nvPr/>
        </p:nvSpPr>
        <p:spPr>
          <a:xfrm>
            <a:off x="559974" y="9283"/>
            <a:ext cx="10759521" cy="801334"/>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Anhang</a:t>
            </a:r>
            <a:r>
              <a:rPr lang="en-US" sz="2400" dirty="0">
                <a:solidFill>
                  <a:srgbClr val="1A5CB0"/>
                </a:solidFill>
              </a:rPr>
              <a:t>:</a:t>
            </a:r>
            <a:r>
              <a:rPr lang="en-US" sz="2400" dirty="0"/>
              <a:t> </a:t>
            </a:r>
            <a:r>
              <a:rPr lang="en-US" sz="2400" b="0" dirty="0" err="1"/>
              <a:t>Begründung</a:t>
            </a:r>
            <a:r>
              <a:rPr lang="en-US" sz="2400" b="0" dirty="0"/>
              <a:t> der </a:t>
            </a:r>
            <a:r>
              <a:rPr lang="en-US" sz="2400" b="0" dirty="0" err="1"/>
              <a:t>Kennzahlen</a:t>
            </a:r>
            <a:r>
              <a:rPr lang="en-US" sz="2400" b="0" dirty="0"/>
              <a:t> </a:t>
            </a:r>
            <a:endParaRPr lang="en-US" sz="2400" dirty="0"/>
          </a:p>
        </p:txBody>
      </p:sp>
      <p:sp>
        <p:nvSpPr>
          <p:cNvPr id="19" name="Slide Number Placeholder 18">
            <a:extLst>
              <a:ext uri="{FF2B5EF4-FFF2-40B4-BE49-F238E27FC236}">
                <a16:creationId xmlns:a16="http://schemas.microsoft.com/office/drawing/2014/main" id="{187BB6E2-AD5A-4942-9C6B-E30423C57278}"/>
              </a:ext>
            </a:extLst>
          </p:cNvPr>
          <p:cNvSpPr>
            <a:spLocks noGrp="1"/>
          </p:cNvSpPr>
          <p:nvPr>
            <p:ph type="sldNum" sz="quarter" idx="11"/>
          </p:nvPr>
        </p:nvSpPr>
        <p:spPr/>
        <p:txBody>
          <a:bodyPr/>
          <a:lstStyle/>
          <a:p>
            <a:fld id="{07AB412F-5F68-FF4B-85B7-62534E294F92}" type="slidenum">
              <a:rPr lang="de-DE" smtClean="0"/>
              <a:pPr/>
              <a:t>35</a:t>
            </a:fld>
            <a:endParaRPr lang="de-DE" dirty="0"/>
          </a:p>
        </p:txBody>
      </p:sp>
    </p:spTree>
    <p:extLst>
      <p:ext uri="{BB962C8B-B14F-4D97-AF65-F5344CB8AC3E}">
        <p14:creationId xmlns:p14="http://schemas.microsoft.com/office/powerpoint/2010/main" val="1102815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E936333-8E4E-422E-B676-B891A647ACA0}"/>
              </a:ext>
            </a:extLst>
          </p:cNvPr>
          <p:cNvGraphicFramePr>
            <a:graphicFrameLocks noChangeAspect="1"/>
          </p:cNvGraphicFramePr>
          <p:nvPr>
            <p:custDataLst>
              <p:tags r:id="rId2"/>
            </p:custDataLst>
          </p:nvPr>
        </p:nvGraphicFramePr>
        <p:xfrm>
          <a:off x="1764" y="80990"/>
          <a:ext cx="1764" cy="1764"/>
        </p:xfrm>
        <a:graphic>
          <a:graphicData uri="http://schemas.openxmlformats.org/presentationml/2006/ole">
            <mc:AlternateContent xmlns:mc="http://schemas.openxmlformats.org/markup-compatibility/2006">
              <mc:Choice xmlns:v="urn:schemas-microsoft-com:vml" Requires="v">
                <p:oleObj spid="_x0000_s183323"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AE936333-8E4E-422E-B676-B891A647ACA0}"/>
                          </a:ext>
                        </a:extLst>
                      </p:cNvPr>
                      <p:cNvPicPr/>
                      <p:nvPr/>
                    </p:nvPicPr>
                    <p:blipFill>
                      <a:blip r:embed="rId5"/>
                      <a:stretch>
                        <a:fillRect/>
                      </a:stretch>
                    </p:blipFill>
                    <p:spPr>
                      <a:xfrm>
                        <a:off x="1764" y="80990"/>
                        <a:ext cx="1764" cy="1764"/>
                      </a:xfrm>
                      <a:prstGeom prst="rect">
                        <a:avLst/>
                      </a:prstGeom>
                    </p:spPr>
                  </p:pic>
                </p:oleObj>
              </mc:Fallback>
            </mc:AlternateContent>
          </a:graphicData>
        </a:graphic>
      </p:graphicFrame>
      <p:sp>
        <p:nvSpPr>
          <p:cNvPr id="3" name="Text Placeholder 4">
            <a:extLst>
              <a:ext uri="{FF2B5EF4-FFF2-40B4-BE49-F238E27FC236}">
                <a16:creationId xmlns:a16="http://schemas.microsoft.com/office/drawing/2014/main" id="{9CC221E4-1A83-43A1-81CF-E1E66FE07A80}"/>
              </a:ext>
            </a:extLst>
          </p:cNvPr>
          <p:cNvSpPr txBox="1">
            <a:spLocks/>
          </p:cNvSpPr>
          <p:nvPr/>
        </p:nvSpPr>
        <p:spPr>
          <a:xfrm>
            <a:off x="561100" y="1099822"/>
            <a:ext cx="10758398" cy="5355312"/>
          </a:xfrm>
          <a:prstGeom prst="rect">
            <a:avLst/>
          </a:prstGeom>
        </p:spPr>
        <p:txBody>
          <a:bodyPr vert="horz" wrap="square" lIns="0" tIns="0" rIns="0" bIns="0" rtlCol="0" anchor="t">
            <a:sp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263" indent="-266700" algn="l" rtl="0" eaLnBrk="1" fontAlgn="base" hangingPunct="1">
              <a:spcBef>
                <a:spcPts val="800"/>
              </a:spcBef>
              <a:spcAft>
                <a:spcPct val="0"/>
              </a:spcAft>
              <a:buFont typeface="Arial" pitchFamily="34" charset="0"/>
              <a:buChar char="–"/>
              <a:defRPr sz="3500" kern="1200">
                <a:solidFill>
                  <a:schemeClr val="tx2"/>
                </a:solidFill>
                <a:latin typeface="+mn-lt"/>
                <a:ea typeface="Arial" pitchFamily="-105" charset="-52"/>
                <a:cs typeface="Arial" pitchFamily="34" charset="0"/>
              </a:defRPr>
            </a:lvl2pPr>
            <a:lvl3pPr marL="625475" indent="-176213" algn="l" rtl="0" eaLnBrk="1" fontAlgn="base" hangingPunct="1">
              <a:spcBef>
                <a:spcPts val="800"/>
              </a:spcBef>
              <a:spcAft>
                <a:spcPct val="0"/>
              </a:spcAft>
              <a:buFont typeface="Arial" pitchFamily="34" charset="0"/>
              <a:buChar char="•"/>
              <a:tabLst/>
              <a:defRPr sz="3200" kern="1200">
                <a:solidFill>
                  <a:schemeClr val="tx2"/>
                </a:solidFill>
                <a:latin typeface="+mn-lt"/>
                <a:ea typeface="Arial" pitchFamily="-105" charset="-52"/>
                <a:cs typeface="Arial" pitchFamily="34" charset="0"/>
              </a:defRPr>
            </a:lvl3pPr>
            <a:lvl4pPr marL="898525" indent="-273050" algn="l" rtl="0" eaLnBrk="1" fontAlgn="base" hangingPunct="1">
              <a:spcBef>
                <a:spcPts val="800"/>
              </a:spcBef>
              <a:spcAft>
                <a:spcPct val="0"/>
              </a:spcAft>
              <a:buFont typeface="Arial" pitchFamily="34" charset="0"/>
              <a:buChar char="–"/>
              <a:defRPr sz="2900" kern="1200">
                <a:solidFill>
                  <a:schemeClr val="tx2"/>
                </a:solidFill>
                <a:latin typeface="+mn-lt"/>
                <a:ea typeface="Arial" pitchFamily="-105" charset="-52"/>
                <a:cs typeface="Arial" pitchFamily="34" charset="0"/>
              </a:defRPr>
            </a:lvl4pPr>
            <a:lvl5pPr marL="1074738" indent="-176213" algn="l" rtl="0" eaLnBrk="1" fontAlgn="base" hangingPunct="1">
              <a:spcBef>
                <a:spcPts val="800"/>
              </a:spcBef>
              <a:spcAft>
                <a:spcPct val="0"/>
              </a:spcAft>
              <a:buFont typeface="Arial" pitchFamily="34" charset="0"/>
              <a:buChar char="•"/>
              <a:defRPr sz="2700" kern="1200">
                <a:solidFill>
                  <a:schemeClr val="tx2"/>
                </a:solidFill>
                <a:latin typeface="+mn-lt"/>
                <a:ea typeface="Arial" pitchFamily="-105" charset="-52"/>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890953">
              <a:spcBef>
                <a:spcPts val="780"/>
              </a:spcBef>
              <a:defRPr/>
            </a:pPr>
            <a:r>
              <a:rPr lang="de-DE" sz="1600" b="1" dirty="0">
                <a:solidFill>
                  <a:schemeClr val="tx1"/>
                </a:solidFill>
              </a:rPr>
              <a:t>Datenerhebung</a:t>
            </a:r>
          </a:p>
          <a:p>
            <a:pPr marL="190483" indent="-190483" algn="just" defTabSz="890953">
              <a:spcBef>
                <a:spcPts val="780"/>
              </a:spcBef>
              <a:buFont typeface="Wingdings" panose="05000000000000000000" pitchFamily="2" charset="2"/>
              <a:buChar char="§"/>
              <a:defRPr/>
            </a:pPr>
            <a:r>
              <a:rPr lang="de-DE" sz="1400" dirty="0">
                <a:solidFill>
                  <a:schemeClr val="tx1"/>
                </a:solidFill>
              </a:rPr>
              <a:t>Alle Daten wurden von Wyscout heruntergeladen. Die Daten umfassen die Saison 2021/2022 bzw. das vergangene Kalenderjahr je nach Liga. Dabei wurde nach Spielen gefiltert, die entweder Links- oder Rechtsverteidiger spielen und mindestens 900 Minuten absolviert haben. </a:t>
            </a:r>
          </a:p>
          <a:p>
            <a:pPr algn="just" defTabSz="890953">
              <a:spcBef>
                <a:spcPts val="780"/>
              </a:spcBef>
              <a:defRPr/>
            </a:pPr>
            <a:r>
              <a:rPr lang="de-DE" sz="1600" b="1" dirty="0">
                <a:solidFill>
                  <a:schemeClr val="tx1"/>
                </a:solidFill>
              </a:rPr>
              <a:t>Datenbearbeitung </a:t>
            </a:r>
          </a:p>
          <a:p>
            <a:pPr marL="190483" indent="-190483" algn="just" defTabSz="890953">
              <a:spcBef>
                <a:spcPts val="780"/>
              </a:spcBef>
              <a:buFont typeface="Wingdings" panose="05000000000000000000" pitchFamily="2" charset="2"/>
              <a:buChar char="§"/>
              <a:defRPr/>
            </a:pPr>
            <a:r>
              <a:rPr lang="de-DE" sz="1400" dirty="0">
                <a:solidFill>
                  <a:schemeClr val="tx1"/>
                </a:solidFill>
              </a:rPr>
              <a:t>Alle Daten wurden pro 90 Minuten skaliert, um eine Vergleichbarkeit zwischen Spielern herzustellen.</a:t>
            </a:r>
          </a:p>
          <a:p>
            <a:pPr marL="190483" indent="-190483" algn="just" defTabSz="890953">
              <a:spcBef>
                <a:spcPts val="780"/>
              </a:spcBef>
              <a:buFont typeface="Wingdings" panose="05000000000000000000" pitchFamily="2" charset="2"/>
              <a:buChar char="§"/>
              <a:defRPr/>
            </a:pPr>
            <a:r>
              <a:rPr lang="de-DE" sz="1400" dirty="0">
                <a:solidFill>
                  <a:schemeClr val="tx1"/>
                </a:solidFill>
              </a:rPr>
              <a:t>Alle Daten wurden standardisiert, um sicherzustellen, dass Ausreißer die Ergebnisse nicht verzerren. Dies ist besonders wichtig, wenn wir unterschiedliche Maßeinheiten für gewisse Kennzahlen haben. Wir könnten beispielsweise die Kriterien Tore pro 90 Minuten (zwischen 0 und 1 in der Regel) und Anzahl an Pässen einbeziehen. Würden wir die Daten nicht standardisieren, würde die Anzahl der Pässe stärker gewichtet, da sie absolut gesehen deutlich höher ist</a:t>
            </a:r>
          </a:p>
          <a:p>
            <a:pPr marL="190483" indent="-190483" algn="just" defTabSz="890953">
              <a:spcBef>
                <a:spcPts val="780"/>
              </a:spcBef>
              <a:buFont typeface="Wingdings" panose="05000000000000000000" pitchFamily="2" charset="2"/>
              <a:buChar char="§"/>
              <a:defRPr/>
            </a:pPr>
            <a:r>
              <a:rPr lang="de-DE" sz="1400" dirty="0">
                <a:solidFill>
                  <a:schemeClr val="tx1"/>
                </a:solidFill>
              </a:rPr>
              <a:t>Defensivaktionen wie z.B. Interceptions wurden mit dem Ballbesitz des jeweiligen Teams skaliert. Hintergrund ist, dass Spieler in Vereinen mit wenig Ballbesitz deutlich mehr Möglichkeiten haben, Defensivaktionen auszuführen verglichen mit Spielern, deren Team ständig in Ballbesitz ist</a:t>
            </a:r>
          </a:p>
          <a:p>
            <a:pPr algn="just" defTabSz="890953">
              <a:spcBef>
                <a:spcPts val="780"/>
              </a:spcBef>
              <a:defRPr/>
            </a:pPr>
            <a:r>
              <a:rPr lang="de-DE" sz="1600" b="1" dirty="0">
                <a:solidFill>
                  <a:schemeClr val="tx1"/>
                </a:solidFill>
              </a:rPr>
              <a:t>Berechnung des Ähnlichkeits-Score</a:t>
            </a:r>
          </a:p>
          <a:p>
            <a:pPr marL="190483" indent="-190483" algn="just" defTabSz="890953">
              <a:spcBef>
                <a:spcPts val="780"/>
              </a:spcBef>
              <a:buFont typeface="Wingdings" panose="05000000000000000000" pitchFamily="2" charset="2"/>
              <a:buChar char="§"/>
              <a:defRPr/>
            </a:pPr>
            <a:r>
              <a:rPr lang="de-DE" sz="1400" dirty="0">
                <a:solidFill>
                  <a:schemeClr val="tx1"/>
                </a:solidFill>
              </a:rPr>
              <a:t>Um die Ähnlichkeit zu berechnen, müssen wir zunächst die Distanz zwischen zwei Spielern berechnen. Dazu verwenden wir </a:t>
            </a:r>
            <a:r>
              <a:rPr lang="de-DE" sz="1400" dirty="0" err="1">
                <a:solidFill>
                  <a:schemeClr val="tx1"/>
                </a:solidFill>
              </a:rPr>
              <a:t>Euclidean</a:t>
            </a:r>
            <a:r>
              <a:rPr lang="de-DE" sz="1400" dirty="0">
                <a:solidFill>
                  <a:schemeClr val="tx1"/>
                </a:solidFill>
              </a:rPr>
              <a:t> </a:t>
            </a:r>
            <a:r>
              <a:rPr lang="de-DE" sz="1400" dirty="0" err="1">
                <a:solidFill>
                  <a:schemeClr val="tx1"/>
                </a:solidFill>
              </a:rPr>
              <a:t>Distance</a:t>
            </a:r>
            <a:r>
              <a:rPr lang="de-DE" sz="1400" dirty="0">
                <a:solidFill>
                  <a:schemeClr val="tx1"/>
                </a:solidFill>
              </a:rPr>
              <a:t>. </a:t>
            </a:r>
            <a:r>
              <a:rPr lang="de-DE" sz="1400" dirty="0" err="1">
                <a:solidFill>
                  <a:schemeClr val="tx1"/>
                </a:solidFill>
              </a:rPr>
              <a:t>Euclidean</a:t>
            </a:r>
            <a:r>
              <a:rPr lang="de-DE" sz="1400" dirty="0">
                <a:solidFill>
                  <a:schemeClr val="tx1"/>
                </a:solidFill>
              </a:rPr>
              <a:t> </a:t>
            </a:r>
            <a:r>
              <a:rPr lang="de-DE" sz="1400" dirty="0" err="1">
                <a:solidFill>
                  <a:schemeClr val="tx1"/>
                </a:solidFill>
              </a:rPr>
              <a:t>Distance</a:t>
            </a:r>
            <a:r>
              <a:rPr lang="de-DE" sz="1400" dirty="0">
                <a:solidFill>
                  <a:schemeClr val="tx1"/>
                </a:solidFill>
              </a:rPr>
              <a:t> misst den Unterschied zwischen zwei Spielern in einer Kennzahl. </a:t>
            </a:r>
          </a:p>
          <a:p>
            <a:pPr marL="190483" indent="-190483" algn="just" defTabSz="890953">
              <a:spcBef>
                <a:spcPts val="780"/>
              </a:spcBef>
              <a:buFont typeface="Wingdings" panose="05000000000000000000" pitchFamily="2" charset="2"/>
              <a:buChar char="§"/>
              <a:defRPr/>
            </a:pPr>
            <a:r>
              <a:rPr lang="de-DE" sz="1400" dirty="0">
                <a:solidFill>
                  <a:schemeClr val="tx1"/>
                </a:solidFill>
              </a:rPr>
              <a:t>Hat Kyle Walker beispielsweise 8 Pässe gespielt und Moritz Heyer 5, wäre der Unterschied 3. Anschließend wird das Ergebnis quadriert. Dieses Vorgehen wird für alle Kennzahlen wiederholt. Abschließend werden alle Ergebnisse addiert und die Quadratwurzel wird gezogen</a:t>
            </a:r>
          </a:p>
          <a:p>
            <a:pPr marL="190483" indent="-190483" algn="just" defTabSz="890953">
              <a:spcBef>
                <a:spcPts val="780"/>
              </a:spcBef>
              <a:buFont typeface="Wingdings" panose="05000000000000000000" pitchFamily="2" charset="2"/>
              <a:buChar char="§"/>
              <a:defRPr/>
            </a:pPr>
            <a:endParaRPr lang="de-DE" sz="1600" b="1" i="1" dirty="0">
              <a:solidFill>
                <a:schemeClr val="tx1"/>
              </a:solidFill>
            </a:endParaRPr>
          </a:p>
        </p:txBody>
      </p:sp>
      <p:sp>
        <p:nvSpPr>
          <p:cNvPr id="6" name="Title 1">
            <a:extLst>
              <a:ext uri="{FF2B5EF4-FFF2-40B4-BE49-F238E27FC236}">
                <a16:creationId xmlns:a16="http://schemas.microsoft.com/office/drawing/2014/main" id="{045B5906-A7D1-47B8-BA5A-10E1C452F54A}"/>
              </a:ext>
            </a:extLst>
          </p:cNvPr>
          <p:cNvSpPr txBox="1">
            <a:spLocks/>
          </p:cNvSpPr>
          <p:nvPr/>
        </p:nvSpPr>
        <p:spPr>
          <a:xfrm>
            <a:off x="559974" y="9283"/>
            <a:ext cx="10759521" cy="801334"/>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Anhang</a:t>
            </a:r>
            <a:r>
              <a:rPr lang="en-US" sz="2400" dirty="0">
                <a:solidFill>
                  <a:srgbClr val="1A5CB0"/>
                </a:solidFill>
              </a:rPr>
              <a:t>:</a:t>
            </a:r>
            <a:r>
              <a:rPr lang="en-US" sz="2400" dirty="0"/>
              <a:t> </a:t>
            </a:r>
            <a:r>
              <a:rPr lang="en-US" sz="2400" b="0" dirty="0" err="1"/>
              <a:t>Vorgehen</a:t>
            </a:r>
            <a:r>
              <a:rPr lang="en-US" sz="2400" b="0" dirty="0"/>
              <a:t> Similar Player Tool </a:t>
            </a:r>
            <a:endParaRPr lang="en-US" sz="2400" dirty="0"/>
          </a:p>
        </p:txBody>
      </p:sp>
      <p:sp>
        <p:nvSpPr>
          <p:cNvPr id="19" name="Slide Number Placeholder 18">
            <a:extLst>
              <a:ext uri="{FF2B5EF4-FFF2-40B4-BE49-F238E27FC236}">
                <a16:creationId xmlns:a16="http://schemas.microsoft.com/office/drawing/2014/main" id="{F7AFC693-E135-4795-8FC9-7ADE0A242E3F}"/>
              </a:ext>
            </a:extLst>
          </p:cNvPr>
          <p:cNvSpPr>
            <a:spLocks noGrp="1"/>
          </p:cNvSpPr>
          <p:nvPr>
            <p:ph type="sldNum" sz="quarter" idx="11"/>
          </p:nvPr>
        </p:nvSpPr>
        <p:spPr/>
        <p:txBody>
          <a:bodyPr/>
          <a:lstStyle/>
          <a:p>
            <a:fld id="{07AB412F-5F68-FF4B-85B7-62534E294F92}" type="slidenum">
              <a:rPr lang="de-DE" smtClean="0"/>
              <a:pPr/>
              <a:t>36</a:t>
            </a:fld>
            <a:endParaRPr lang="de-DE"/>
          </a:p>
        </p:txBody>
      </p:sp>
    </p:spTree>
    <p:extLst>
      <p:ext uri="{BB962C8B-B14F-4D97-AF65-F5344CB8AC3E}">
        <p14:creationId xmlns:p14="http://schemas.microsoft.com/office/powerpoint/2010/main" val="120490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50353E7-104A-4382-9C10-27ABE5623E6E}"/>
              </a:ext>
            </a:extLst>
          </p:cNvPr>
          <p:cNvGraphicFramePr>
            <a:graphicFrameLocks noChangeAspect="1"/>
          </p:cNvGraphicFramePr>
          <p:nvPr>
            <p:custDataLst>
              <p:tags r:id="rId2"/>
            </p:custDataLst>
            <p:extLst>
              <p:ext uri="{D42A27DB-BD31-4B8C-83A1-F6EECF244321}">
                <p14:modId xmlns:p14="http://schemas.microsoft.com/office/powerpoint/2010/main" val="38050262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2299"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5675B073-E948-43E9-A661-3E8CEDE00F68}"/>
              </a:ext>
            </a:extLst>
          </p:cNvPr>
          <p:cNvSpPr/>
          <p:nvPr/>
        </p:nvSpPr>
        <p:spPr>
          <a:xfrm>
            <a:off x="8263410" y="1739231"/>
            <a:ext cx="3060000" cy="4484884"/>
          </a:xfrm>
          <a:prstGeom prst="rect">
            <a:avLst/>
          </a:prstGeom>
          <a:noFill/>
          <a:ln w="9525" cap="flat" cmpd="sng" algn="ctr">
            <a:solidFill>
              <a:srgbClr val="06173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3299">
              <a:lnSpc>
                <a:spcPct val="90000"/>
              </a:lnSpc>
              <a:spcBef>
                <a:spcPts val="1289"/>
              </a:spcBef>
            </a:pPr>
            <a:endParaRPr lang="en-US" sz="2079" b="1" kern="0" dirty="0">
              <a:solidFill>
                <a:srgbClr val="39322B"/>
              </a:solidFill>
              <a:latin typeface="+mj-lt"/>
              <a:cs typeface="Arial" pitchFamily="34" charset="0"/>
            </a:endParaRPr>
          </a:p>
        </p:txBody>
      </p:sp>
      <p:sp>
        <p:nvSpPr>
          <p:cNvPr id="12" name="TextBox 11">
            <a:extLst>
              <a:ext uri="{FF2B5EF4-FFF2-40B4-BE49-F238E27FC236}">
                <a16:creationId xmlns:a16="http://schemas.microsoft.com/office/drawing/2014/main" id="{C9F2AD91-FDA5-406E-BE34-C387434B41FD}"/>
              </a:ext>
            </a:extLst>
          </p:cNvPr>
          <p:cNvSpPr txBox="1"/>
          <p:nvPr/>
        </p:nvSpPr>
        <p:spPr>
          <a:xfrm>
            <a:off x="8850747" y="1615263"/>
            <a:ext cx="1885327" cy="244811"/>
          </a:xfrm>
          <a:prstGeom prst="rect">
            <a:avLst/>
          </a:prstGeom>
          <a:solidFill>
            <a:schemeClr val="bg1"/>
          </a:solidFill>
        </p:spPr>
        <p:txBody>
          <a:bodyPr wrap="square" lIns="0" tIns="0" rIns="0" bIns="0" rtlCol="0">
            <a:spAutoFit/>
          </a:bodyPr>
          <a:lstStyle/>
          <a:p>
            <a:pPr algn="ctr"/>
            <a:r>
              <a:rPr lang="en-US" sz="1591" b="1" dirty="0" err="1"/>
              <a:t>Kandidatenliste</a:t>
            </a:r>
            <a:endParaRPr lang="en-US" sz="1591" b="1" dirty="0"/>
          </a:p>
        </p:txBody>
      </p:sp>
      <p:sp>
        <p:nvSpPr>
          <p:cNvPr id="14" name="Rectangle 13">
            <a:extLst>
              <a:ext uri="{FF2B5EF4-FFF2-40B4-BE49-F238E27FC236}">
                <a16:creationId xmlns:a16="http://schemas.microsoft.com/office/drawing/2014/main" id="{A382770B-2006-4BD4-8F46-39829656E7C2}"/>
              </a:ext>
            </a:extLst>
          </p:cNvPr>
          <p:cNvSpPr>
            <a:spLocks/>
          </p:cNvSpPr>
          <p:nvPr/>
        </p:nvSpPr>
        <p:spPr>
          <a:xfrm>
            <a:off x="3690485" y="1733167"/>
            <a:ext cx="4420069" cy="4491467"/>
          </a:xfrm>
          <a:prstGeom prst="rect">
            <a:avLst/>
          </a:prstGeom>
          <a:noFill/>
          <a:ln w="9525" cap="flat" cmpd="sng" algn="ctr">
            <a:solidFill>
              <a:srgbClr val="06173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3299">
              <a:lnSpc>
                <a:spcPct val="90000"/>
              </a:lnSpc>
              <a:spcBef>
                <a:spcPts val="1289"/>
              </a:spcBef>
            </a:pPr>
            <a:endParaRPr lang="en-US" sz="2079" b="1" kern="0" dirty="0">
              <a:solidFill>
                <a:srgbClr val="39322B"/>
              </a:solidFill>
              <a:latin typeface="+mj-lt"/>
              <a:cs typeface="Arial" pitchFamily="34" charset="0"/>
            </a:endParaRPr>
          </a:p>
        </p:txBody>
      </p:sp>
      <p:sp>
        <p:nvSpPr>
          <p:cNvPr id="16" name="TextBox 15">
            <a:extLst>
              <a:ext uri="{FF2B5EF4-FFF2-40B4-BE49-F238E27FC236}">
                <a16:creationId xmlns:a16="http://schemas.microsoft.com/office/drawing/2014/main" id="{7490AE3C-A037-4765-A9C6-D334488D8C40}"/>
              </a:ext>
            </a:extLst>
          </p:cNvPr>
          <p:cNvSpPr txBox="1"/>
          <p:nvPr/>
        </p:nvSpPr>
        <p:spPr>
          <a:xfrm>
            <a:off x="4677443" y="1615264"/>
            <a:ext cx="2512407" cy="244811"/>
          </a:xfrm>
          <a:prstGeom prst="rect">
            <a:avLst/>
          </a:prstGeom>
          <a:solidFill>
            <a:schemeClr val="bg1"/>
          </a:solidFill>
        </p:spPr>
        <p:txBody>
          <a:bodyPr wrap="square" lIns="0" tIns="0" rIns="0" bIns="0" rtlCol="0">
            <a:spAutoFit/>
          </a:bodyPr>
          <a:lstStyle/>
          <a:p>
            <a:pPr algn="ctr"/>
            <a:r>
              <a:rPr lang="en-US" sz="1591" b="1" dirty="0" err="1"/>
              <a:t>Berechnung</a:t>
            </a:r>
            <a:r>
              <a:rPr lang="en-US" sz="1591" b="1" dirty="0"/>
              <a:t> </a:t>
            </a:r>
            <a:r>
              <a:rPr lang="en-US" sz="1591" b="1" dirty="0" err="1"/>
              <a:t>Ähnlichkeit</a:t>
            </a:r>
            <a:endParaRPr lang="en-US" sz="1591" b="1" dirty="0"/>
          </a:p>
        </p:txBody>
      </p:sp>
      <p:sp>
        <p:nvSpPr>
          <p:cNvPr id="18" name="Rectangle 17">
            <a:extLst>
              <a:ext uri="{FF2B5EF4-FFF2-40B4-BE49-F238E27FC236}">
                <a16:creationId xmlns:a16="http://schemas.microsoft.com/office/drawing/2014/main" id="{AC1AAE0B-5154-413C-ABBA-BD4447E0A126}"/>
              </a:ext>
            </a:extLst>
          </p:cNvPr>
          <p:cNvSpPr>
            <a:spLocks/>
          </p:cNvSpPr>
          <p:nvPr/>
        </p:nvSpPr>
        <p:spPr>
          <a:xfrm>
            <a:off x="571551" y="1733167"/>
            <a:ext cx="2949201" cy="2234545"/>
          </a:xfrm>
          <a:prstGeom prst="rect">
            <a:avLst/>
          </a:prstGeom>
          <a:noFill/>
          <a:ln w="9525" cap="flat" cmpd="sng" algn="ctr">
            <a:solidFill>
              <a:srgbClr val="06173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3299">
              <a:lnSpc>
                <a:spcPct val="90000"/>
              </a:lnSpc>
              <a:spcBef>
                <a:spcPts val="1289"/>
              </a:spcBef>
            </a:pPr>
            <a:endParaRPr lang="en-US" sz="2079" b="1" kern="0" dirty="0">
              <a:solidFill>
                <a:srgbClr val="39322B"/>
              </a:solidFill>
              <a:latin typeface="+mj-lt"/>
              <a:cs typeface="Arial" pitchFamily="34" charset="0"/>
            </a:endParaRPr>
          </a:p>
        </p:txBody>
      </p:sp>
      <p:sp>
        <p:nvSpPr>
          <p:cNvPr id="25" name="Arrow: Pentagon 24">
            <a:extLst>
              <a:ext uri="{FF2B5EF4-FFF2-40B4-BE49-F238E27FC236}">
                <a16:creationId xmlns:a16="http://schemas.microsoft.com/office/drawing/2014/main" id="{48E20813-71C0-4577-84AF-9DA1AFD2FF59}"/>
              </a:ext>
            </a:extLst>
          </p:cNvPr>
          <p:cNvSpPr/>
          <p:nvPr/>
        </p:nvSpPr>
        <p:spPr>
          <a:xfrm>
            <a:off x="579839" y="1106576"/>
            <a:ext cx="3045121" cy="440461"/>
          </a:xfrm>
          <a:prstGeom prst="homePlate">
            <a:avLst/>
          </a:prstGeom>
          <a:solidFill>
            <a:srgbClr val="1A5CB0"/>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93299">
              <a:lnSpc>
                <a:spcPct val="90000"/>
              </a:lnSpc>
              <a:spcBef>
                <a:spcPts val="1289"/>
              </a:spcBef>
            </a:pPr>
            <a:r>
              <a:rPr lang="en-US" sz="1414" b="1" kern="0" dirty="0">
                <a:solidFill>
                  <a:schemeClr val="bg1"/>
                </a:solidFill>
                <a:latin typeface="+mj-lt"/>
                <a:cs typeface="Arial" pitchFamily="34" charset="0"/>
              </a:rPr>
              <a:t>Input</a:t>
            </a:r>
          </a:p>
        </p:txBody>
      </p:sp>
      <p:sp>
        <p:nvSpPr>
          <p:cNvPr id="26" name="Arrow: Chevron 25">
            <a:extLst>
              <a:ext uri="{FF2B5EF4-FFF2-40B4-BE49-F238E27FC236}">
                <a16:creationId xmlns:a16="http://schemas.microsoft.com/office/drawing/2014/main" id="{DEEF829C-E4C7-484D-9E43-0262E6E5E558}"/>
              </a:ext>
            </a:extLst>
          </p:cNvPr>
          <p:cNvSpPr/>
          <p:nvPr/>
        </p:nvSpPr>
        <p:spPr>
          <a:xfrm>
            <a:off x="8263410" y="1106576"/>
            <a:ext cx="3060000" cy="440461"/>
          </a:xfrm>
          <a:prstGeom prst="chevron">
            <a:avLst/>
          </a:prstGeom>
          <a:solidFill>
            <a:srgbClr val="1A5CB0"/>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93299">
              <a:lnSpc>
                <a:spcPct val="90000"/>
              </a:lnSpc>
              <a:spcBef>
                <a:spcPts val="1289"/>
              </a:spcBef>
            </a:pPr>
            <a:r>
              <a:rPr lang="en-US" sz="1414" b="1" kern="0" dirty="0">
                <a:solidFill>
                  <a:schemeClr val="bg1"/>
                </a:solidFill>
                <a:latin typeface="+mj-lt"/>
                <a:cs typeface="Arial" pitchFamily="34" charset="0"/>
              </a:rPr>
              <a:t>Output</a:t>
            </a:r>
          </a:p>
        </p:txBody>
      </p:sp>
      <p:sp>
        <p:nvSpPr>
          <p:cNvPr id="27" name="Arrow: Chevron 26">
            <a:extLst>
              <a:ext uri="{FF2B5EF4-FFF2-40B4-BE49-F238E27FC236}">
                <a16:creationId xmlns:a16="http://schemas.microsoft.com/office/drawing/2014/main" id="{16F07AD8-DB59-4C1B-AA21-D698FA689739}"/>
              </a:ext>
            </a:extLst>
          </p:cNvPr>
          <p:cNvSpPr/>
          <p:nvPr/>
        </p:nvSpPr>
        <p:spPr>
          <a:xfrm>
            <a:off x="3624959" y="1106576"/>
            <a:ext cx="4638451" cy="440461"/>
          </a:xfrm>
          <a:prstGeom prst="chevron">
            <a:avLst/>
          </a:prstGeom>
          <a:solidFill>
            <a:srgbClr val="1A5CB0"/>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93299">
              <a:lnSpc>
                <a:spcPct val="90000"/>
              </a:lnSpc>
              <a:spcBef>
                <a:spcPts val="1289"/>
              </a:spcBef>
            </a:pPr>
            <a:r>
              <a:rPr lang="en-US" sz="1414" b="1" kern="0" dirty="0" err="1">
                <a:solidFill>
                  <a:schemeClr val="bg1"/>
                </a:solidFill>
                <a:latin typeface="+mj-lt"/>
                <a:cs typeface="Arial" pitchFamily="34" charset="0"/>
              </a:rPr>
              <a:t>Berechnung</a:t>
            </a:r>
            <a:endParaRPr lang="en-US" sz="1414" b="1" kern="0" dirty="0">
              <a:solidFill>
                <a:schemeClr val="bg1"/>
              </a:solidFill>
              <a:latin typeface="+mj-lt"/>
              <a:cs typeface="Arial" pitchFamily="34" charset="0"/>
            </a:endParaRPr>
          </a:p>
        </p:txBody>
      </p:sp>
      <p:sp>
        <p:nvSpPr>
          <p:cNvPr id="63" name="Rectangle 62">
            <a:extLst>
              <a:ext uri="{FF2B5EF4-FFF2-40B4-BE49-F238E27FC236}">
                <a16:creationId xmlns:a16="http://schemas.microsoft.com/office/drawing/2014/main" id="{ADB52557-A53C-407A-A94B-C2128148A974}"/>
              </a:ext>
            </a:extLst>
          </p:cNvPr>
          <p:cNvSpPr/>
          <p:nvPr/>
        </p:nvSpPr>
        <p:spPr>
          <a:xfrm>
            <a:off x="4420591" y="5108510"/>
            <a:ext cx="1274123" cy="318200"/>
          </a:xfrm>
          <a:prstGeom prst="rect">
            <a:avLst/>
          </a:prstGeom>
          <a:noFill/>
          <a:ln w="6350" cap="flat" cmpd="sng" algn="ctr">
            <a:noFill/>
            <a:prstDash val="solid"/>
            <a:miter lim="800000"/>
          </a:ln>
          <a:effectLst/>
        </p:spPr>
        <p:txBody>
          <a:bodyPr rot="0" spcFirstLastPara="0" vertOverflow="overflow" horzOverflow="overflow" vert="horz" wrap="square" lIns="31820" tIns="0" rIns="31820" bIns="0" numCol="1" spcCol="0" rtlCol="0" fromWordArt="0" anchor="ctr" anchorCtr="0" forceAA="0" compatLnSpc="1">
            <a:prstTxWarp prst="textNoShape">
              <a:avLst/>
            </a:prstTxWarp>
            <a:noAutofit/>
          </a:bodyPr>
          <a:lstStyle/>
          <a:p>
            <a:pPr defTabSz="879914">
              <a:lnSpc>
                <a:spcPct val="90000"/>
              </a:lnSpc>
              <a:spcBef>
                <a:spcPts val="877"/>
              </a:spcBef>
            </a:pPr>
            <a:r>
              <a:rPr lang="en-US" sz="1237" b="1" kern="0" dirty="0">
                <a:solidFill>
                  <a:srgbClr val="39322B"/>
                </a:solidFill>
                <a:latin typeface="+mj-lt"/>
                <a:cs typeface="Arial" pitchFamily="34" charset="0"/>
              </a:rPr>
              <a:t>Euclidean </a:t>
            </a:r>
            <a:br>
              <a:rPr lang="en-US" sz="1237" b="1" kern="0" dirty="0">
                <a:solidFill>
                  <a:srgbClr val="39322B"/>
                </a:solidFill>
                <a:latin typeface="+mj-lt"/>
                <a:cs typeface="Arial" pitchFamily="34" charset="0"/>
              </a:rPr>
            </a:br>
            <a:r>
              <a:rPr lang="en-US" sz="1237" b="1" kern="0" dirty="0">
                <a:solidFill>
                  <a:srgbClr val="39322B"/>
                </a:solidFill>
                <a:latin typeface="+mj-lt"/>
                <a:cs typeface="Arial" pitchFamily="34" charset="0"/>
              </a:rPr>
              <a:t>Distance: </a:t>
            </a:r>
          </a:p>
        </p:txBody>
      </p:sp>
      <p:sp>
        <p:nvSpPr>
          <p:cNvPr id="64" name="Rectangle 63">
            <a:extLst>
              <a:ext uri="{FF2B5EF4-FFF2-40B4-BE49-F238E27FC236}">
                <a16:creationId xmlns:a16="http://schemas.microsoft.com/office/drawing/2014/main" id="{1E8A0F01-26C4-44B3-875A-BF0EA36DED06}"/>
              </a:ext>
            </a:extLst>
          </p:cNvPr>
          <p:cNvSpPr/>
          <p:nvPr/>
        </p:nvSpPr>
        <p:spPr>
          <a:xfrm>
            <a:off x="4815372" y="5694043"/>
            <a:ext cx="1079579" cy="290448"/>
          </a:xfrm>
          <a:prstGeom prst="rect">
            <a:avLst/>
          </a:prstGeom>
          <a:noFill/>
          <a:ln w="6350" cap="flat" cmpd="sng" algn="ctr">
            <a:noFill/>
            <a:prstDash val="solid"/>
            <a:miter lim="800000"/>
          </a:ln>
          <a:effectLst/>
        </p:spPr>
        <p:txBody>
          <a:bodyPr rot="0" spcFirstLastPara="0" vertOverflow="overflow" horzOverflow="overflow" vert="horz" wrap="square" lIns="31820" tIns="0" rIns="31820" bIns="0" numCol="1" spcCol="0" rtlCol="0" fromWordArt="0" anchor="ctr" anchorCtr="0" forceAA="0" compatLnSpc="1">
            <a:prstTxWarp prst="textNoShape">
              <a:avLst/>
            </a:prstTxWarp>
            <a:noAutofit/>
          </a:bodyPr>
          <a:lstStyle/>
          <a:p>
            <a:pPr defTabSz="879914">
              <a:lnSpc>
                <a:spcPct val="90000"/>
              </a:lnSpc>
              <a:spcBef>
                <a:spcPts val="877"/>
              </a:spcBef>
            </a:pPr>
            <a:r>
              <a:rPr lang="en-US" sz="1237" b="1" kern="0" dirty="0" err="1">
                <a:solidFill>
                  <a:srgbClr val="39322B"/>
                </a:solidFill>
                <a:latin typeface="+mj-lt"/>
                <a:cs typeface="Arial" pitchFamily="34" charset="0"/>
              </a:rPr>
              <a:t>Ähnlichkeit</a:t>
            </a:r>
            <a:r>
              <a:rPr lang="en-US" sz="1237" b="1" kern="0" dirty="0">
                <a:solidFill>
                  <a:srgbClr val="39322B"/>
                </a:solidFill>
                <a:latin typeface="+mj-lt"/>
                <a:cs typeface="Arial" pitchFamily="34" charset="0"/>
              </a:rPr>
              <a:t> =  </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5201A814-1E91-4FF3-A007-A0774E86BB29}"/>
                  </a:ext>
                </a:extLst>
              </p:cNvPr>
              <p:cNvSpPr txBox="1"/>
              <p:nvPr/>
            </p:nvSpPr>
            <p:spPr>
              <a:xfrm>
                <a:off x="5275584" y="5135841"/>
                <a:ext cx="2137034" cy="263598"/>
              </a:xfrm>
              <a:prstGeom prst="rect">
                <a:avLst/>
              </a:prstGeom>
              <a:noFill/>
            </p:spPr>
            <p:txBody>
              <a:bodyPr wrap="square" lIns="0" tIns="0" rIns="0" bIns="0" rtlCol="0">
                <a:spAutoFit/>
              </a:bodyPr>
              <a:lstStyle/>
              <a:p>
                <a:pPr>
                  <a:spcBef>
                    <a:spcPts val="530"/>
                  </a:spcBef>
                </a:pPr>
                <a:r>
                  <a:rPr lang="en-US" sz="1414" dirty="0">
                    <a:cs typeface="Calibri" panose="020F0502020204030204" pitchFamily="34" charset="0"/>
                  </a:rPr>
                  <a:t>d(p,q) </a:t>
                </a:r>
                <a14:m>
                  <m:oMath xmlns:m="http://schemas.openxmlformats.org/officeDocument/2006/math">
                    <m:r>
                      <a:rPr lang="de-DE" sz="1414">
                        <a:latin typeface="Cambria Math" panose="02040503050406030204" pitchFamily="18" charset="0"/>
                      </a:rPr>
                      <m:t>= </m:t>
                    </m:r>
                    <m:rad>
                      <m:radPr>
                        <m:degHide m:val="on"/>
                        <m:ctrlPr>
                          <a:rPr lang="en-US" sz="1414" i="1">
                            <a:latin typeface="Cambria Math" panose="02040503050406030204" pitchFamily="18" charset="0"/>
                          </a:rPr>
                        </m:ctrlPr>
                      </m:radPr>
                      <m:deg/>
                      <m:e>
                        <m:nary>
                          <m:naryPr>
                            <m:chr m:val="∑"/>
                            <m:ctrlPr>
                              <a:rPr lang="de-DE" sz="1414" i="1">
                                <a:latin typeface="Cambria Math" panose="02040503050406030204" pitchFamily="18" charset="0"/>
                              </a:rPr>
                            </m:ctrlPr>
                          </m:naryPr>
                          <m:sub>
                            <m:r>
                              <m:rPr>
                                <m:brk m:alnAt="23"/>
                              </m:rPr>
                              <a:rPr lang="de-DE" sz="1414" i="1">
                                <a:latin typeface="Cambria Math" panose="02040503050406030204" pitchFamily="18" charset="0"/>
                              </a:rPr>
                              <m:t>𝑖</m:t>
                            </m:r>
                            <m:r>
                              <a:rPr lang="de-DE" sz="1414" i="1">
                                <a:latin typeface="Cambria Math" panose="02040503050406030204" pitchFamily="18" charset="0"/>
                              </a:rPr>
                              <m:t>=1</m:t>
                            </m:r>
                          </m:sub>
                          <m:sup>
                            <m:r>
                              <a:rPr lang="de-DE" sz="1414" i="1">
                                <a:latin typeface="Cambria Math" panose="02040503050406030204" pitchFamily="18" charset="0"/>
                              </a:rPr>
                              <m:t>𝑛</m:t>
                            </m:r>
                          </m:sup>
                          <m:e>
                            <m:d>
                              <m:dPr>
                                <m:ctrlPr>
                                  <a:rPr lang="de-DE" sz="1414" i="1">
                                    <a:latin typeface="Cambria Math" panose="02040503050406030204" pitchFamily="18" charset="0"/>
                                  </a:rPr>
                                </m:ctrlPr>
                              </m:dPr>
                              <m:e>
                                <m:sSub>
                                  <m:sSubPr>
                                    <m:ctrlPr>
                                      <a:rPr lang="de-DE" sz="1414" i="1">
                                        <a:latin typeface="Cambria Math" panose="02040503050406030204" pitchFamily="18" charset="0"/>
                                      </a:rPr>
                                    </m:ctrlPr>
                                  </m:sSubPr>
                                  <m:e>
                                    <m:r>
                                      <a:rPr lang="de-DE" sz="1414" i="1">
                                        <a:latin typeface="Cambria Math" panose="02040503050406030204" pitchFamily="18" charset="0"/>
                                      </a:rPr>
                                      <m:t>𝑞</m:t>
                                    </m:r>
                                  </m:e>
                                  <m:sub>
                                    <m:r>
                                      <a:rPr lang="de-DE" sz="1414" i="1">
                                        <a:latin typeface="Cambria Math" panose="02040503050406030204" pitchFamily="18" charset="0"/>
                                      </a:rPr>
                                      <m:t>𝑖</m:t>
                                    </m:r>
                                  </m:sub>
                                </m:sSub>
                                <m:r>
                                  <a:rPr lang="de-DE" sz="1414" i="1">
                                    <a:latin typeface="Cambria Math" panose="02040503050406030204" pitchFamily="18" charset="0"/>
                                  </a:rPr>
                                  <m:t>− </m:t>
                                </m:r>
                                <m:sSub>
                                  <m:sSubPr>
                                    <m:ctrlPr>
                                      <a:rPr lang="de-DE" sz="1414" i="1">
                                        <a:latin typeface="Cambria Math" panose="02040503050406030204" pitchFamily="18" charset="0"/>
                                      </a:rPr>
                                    </m:ctrlPr>
                                  </m:sSubPr>
                                  <m:e>
                                    <m:r>
                                      <a:rPr lang="de-DE" sz="1414" i="1">
                                        <a:latin typeface="Cambria Math" panose="02040503050406030204" pitchFamily="18" charset="0"/>
                                      </a:rPr>
                                      <m:t>𝑝</m:t>
                                    </m:r>
                                  </m:e>
                                  <m:sub>
                                    <m:r>
                                      <a:rPr lang="de-DE" sz="1414" i="1">
                                        <a:latin typeface="Cambria Math" panose="02040503050406030204" pitchFamily="18" charset="0"/>
                                      </a:rPr>
                                      <m:t>𝑖</m:t>
                                    </m:r>
                                  </m:sub>
                                </m:sSub>
                              </m:e>
                            </m:d>
                            <m:r>
                              <a:rPr lang="de-DE" sz="1414" i="1" baseline="30000">
                                <a:latin typeface="Cambria Math" panose="02040503050406030204" pitchFamily="18" charset="0"/>
                              </a:rPr>
                              <m:t>2</m:t>
                            </m:r>
                          </m:e>
                        </m:nary>
                      </m:e>
                    </m:rad>
                  </m:oMath>
                </a14:m>
                <a:endParaRPr lang="en-US" sz="1414" dirty="0" err="1">
                  <a:cs typeface="Calibri" panose="020F0502020204030204" pitchFamily="34" charset="0"/>
                </a:endParaRPr>
              </a:p>
            </p:txBody>
          </p:sp>
        </mc:Choice>
        <mc:Fallback>
          <p:sp>
            <p:nvSpPr>
              <p:cNvPr id="53" name="TextBox 52">
                <a:extLst>
                  <a:ext uri="{FF2B5EF4-FFF2-40B4-BE49-F238E27FC236}">
                    <a16:creationId xmlns:a16="http://schemas.microsoft.com/office/drawing/2014/main" id="{5201A814-1E91-4FF3-A007-A0774E86BB29}"/>
                  </a:ext>
                </a:extLst>
              </p:cNvPr>
              <p:cNvSpPr txBox="1">
                <a:spLocks noRot="1" noChangeAspect="1" noMove="1" noResize="1" noEditPoints="1" noAdjustHandles="1" noChangeArrowheads="1" noChangeShapeType="1" noTextEdit="1"/>
              </p:cNvSpPr>
              <p:nvPr/>
            </p:nvSpPr>
            <p:spPr>
              <a:xfrm>
                <a:off x="5275584" y="5135841"/>
                <a:ext cx="2137034" cy="263598"/>
              </a:xfrm>
              <a:prstGeom prst="rect">
                <a:avLst/>
              </a:prstGeom>
              <a:blipFill>
                <a:blip r:embed="rId6"/>
                <a:stretch>
                  <a:fillRect l="-5128" t="-120455" b="-195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E7E5473-C719-45D9-B5E7-4A6BA5BE5FE6}"/>
                  </a:ext>
                </a:extLst>
              </p:cNvPr>
              <p:cNvSpPr txBox="1"/>
              <p:nvPr/>
            </p:nvSpPr>
            <p:spPr>
              <a:xfrm>
                <a:off x="5876450" y="5665926"/>
                <a:ext cx="1185740" cy="346762"/>
              </a:xfrm>
              <a:prstGeom prst="rect">
                <a:avLst/>
              </a:prstGeom>
              <a:noFill/>
            </p:spPr>
            <p:txBody>
              <a:bodyPr wrap="square" lIns="0" tIns="0" rIns="0" bIns="0" rtlCol="0">
                <a:spAutoFit/>
              </a:bodyPr>
              <a:lstStyle/>
              <a:p>
                <a:pPr>
                  <a:spcBef>
                    <a:spcPts val="530"/>
                  </a:spcBef>
                </a:pPr>
                <a:r>
                  <a:rPr lang="en-US" sz="1414" dirty="0"/>
                  <a:t>1 - </a:t>
                </a:r>
                <a14:m>
                  <m:oMath xmlns:m="http://schemas.openxmlformats.org/officeDocument/2006/math">
                    <m:f>
                      <m:fPr>
                        <m:ctrlPr>
                          <a:rPr lang="en-US" sz="1414" i="1">
                            <a:latin typeface="Cambria Math" panose="02040503050406030204" pitchFamily="18" charset="0"/>
                          </a:rPr>
                        </m:ctrlPr>
                      </m:fPr>
                      <m:num>
                        <m:r>
                          <a:rPr lang="de-DE" sz="1414" i="1">
                            <a:latin typeface="Cambria Math" panose="02040503050406030204" pitchFamily="18" charset="0"/>
                          </a:rPr>
                          <m:t>𝑑</m:t>
                        </m:r>
                        <m:r>
                          <a:rPr lang="de-DE" sz="1414" i="1">
                            <a:latin typeface="Cambria Math" panose="02040503050406030204" pitchFamily="18" charset="0"/>
                          </a:rPr>
                          <m:t>(</m:t>
                        </m:r>
                        <m:r>
                          <a:rPr lang="de-DE" sz="1414" i="1">
                            <a:latin typeface="Cambria Math" panose="02040503050406030204" pitchFamily="18" charset="0"/>
                          </a:rPr>
                          <m:t>𝑝</m:t>
                        </m:r>
                        <m:r>
                          <a:rPr lang="de-DE" sz="1414" i="1">
                            <a:latin typeface="Cambria Math" panose="02040503050406030204" pitchFamily="18" charset="0"/>
                          </a:rPr>
                          <m:t>,</m:t>
                        </m:r>
                        <m:r>
                          <a:rPr lang="de-DE" sz="1414" i="1">
                            <a:latin typeface="Cambria Math" panose="02040503050406030204" pitchFamily="18" charset="0"/>
                          </a:rPr>
                          <m:t>𝑞</m:t>
                        </m:r>
                        <m:r>
                          <a:rPr lang="de-DE" sz="1414" i="1">
                            <a:latin typeface="Cambria Math" panose="02040503050406030204" pitchFamily="18" charset="0"/>
                          </a:rPr>
                          <m:t>)</m:t>
                        </m:r>
                      </m:num>
                      <m:den>
                        <m:r>
                          <m:rPr>
                            <m:sty m:val="p"/>
                          </m:rPr>
                          <a:rPr lang="de-DE" sz="1414">
                            <a:latin typeface="Cambria Math" panose="02040503050406030204" pitchFamily="18" charset="0"/>
                          </a:rPr>
                          <m:t>max</m:t>
                        </m:r>
                        <m:r>
                          <a:rPr lang="de-DE" sz="1414" i="1">
                            <a:latin typeface="Cambria Math" panose="02040503050406030204" pitchFamily="18" charset="0"/>
                          </a:rPr>
                          <m:t>(</m:t>
                        </m:r>
                        <m:r>
                          <a:rPr lang="de-DE" sz="1414" i="1">
                            <a:latin typeface="Cambria Math" panose="02040503050406030204" pitchFamily="18" charset="0"/>
                          </a:rPr>
                          <m:t>𝑑</m:t>
                        </m:r>
                        <m:d>
                          <m:dPr>
                            <m:ctrlPr>
                              <a:rPr lang="de-DE" sz="1414" i="1">
                                <a:latin typeface="Cambria Math" panose="02040503050406030204" pitchFamily="18" charset="0"/>
                              </a:rPr>
                            </m:ctrlPr>
                          </m:dPr>
                          <m:e>
                            <m:r>
                              <a:rPr lang="de-DE" sz="1414" i="1">
                                <a:latin typeface="Cambria Math" panose="02040503050406030204" pitchFamily="18" charset="0"/>
                              </a:rPr>
                              <m:t>𝑝</m:t>
                            </m:r>
                            <m:r>
                              <a:rPr lang="de-DE" sz="1414" i="1">
                                <a:latin typeface="Cambria Math" panose="02040503050406030204" pitchFamily="18" charset="0"/>
                              </a:rPr>
                              <m:t>,</m:t>
                            </m:r>
                            <m:r>
                              <a:rPr lang="de-DE" sz="1414" i="1">
                                <a:latin typeface="Cambria Math" panose="02040503050406030204" pitchFamily="18" charset="0"/>
                              </a:rPr>
                              <m:t>𝑞</m:t>
                            </m:r>
                          </m:e>
                        </m:d>
                        <m:r>
                          <a:rPr lang="de-DE" sz="1414" i="1">
                            <a:latin typeface="Cambria Math" panose="02040503050406030204" pitchFamily="18" charset="0"/>
                          </a:rPr>
                          <m:t>)</m:t>
                        </m:r>
                      </m:den>
                    </m:f>
                  </m:oMath>
                </a14:m>
                <a:endParaRPr lang="en-US" sz="1414" dirty="0" err="1"/>
              </a:p>
            </p:txBody>
          </p:sp>
        </mc:Choice>
        <mc:Fallback>
          <p:sp>
            <p:nvSpPr>
              <p:cNvPr id="17" name="TextBox 16">
                <a:extLst>
                  <a:ext uri="{FF2B5EF4-FFF2-40B4-BE49-F238E27FC236}">
                    <a16:creationId xmlns:a16="http://schemas.microsoft.com/office/drawing/2014/main" id="{6E7E5473-C719-45D9-B5E7-4A6BA5BE5FE6}"/>
                  </a:ext>
                </a:extLst>
              </p:cNvPr>
              <p:cNvSpPr txBox="1">
                <a:spLocks noRot="1" noChangeAspect="1" noMove="1" noResize="1" noEditPoints="1" noAdjustHandles="1" noChangeArrowheads="1" noChangeShapeType="1" noTextEdit="1"/>
              </p:cNvSpPr>
              <p:nvPr/>
            </p:nvSpPr>
            <p:spPr>
              <a:xfrm>
                <a:off x="5876450" y="5665926"/>
                <a:ext cx="1185740" cy="346762"/>
              </a:xfrm>
              <a:prstGeom prst="rect">
                <a:avLst/>
              </a:prstGeom>
              <a:blipFill>
                <a:blip r:embed="rId7"/>
                <a:stretch>
                  <a:fillRect l="-9278" b="-19298"/>
                </a:stretch>
              </a:blipFill>
            </p:spPr>
            <p:txBody>
              <a:bodyPr/>
              <a:lstStyle/>
              <a:p>
                <a:r>
                  <a:rPr lang="en-US">
                    <a:noFill/>
                  </a:rPr>
                  <a:t> </a:t>
                </a:r>
              </a:p>
            </p:txBody>
          </p:sp>
        </mc:Fallback>
      </mc:AlternateContent>
      <p:pic>
        <p:nvPicPr>
          <p:cNvPr id="56" name="Picture 55">
            <a:extLst>
              <a:ext uri="{FF2B5EF4-FFF2-40B4-BE49-F238E27FC236}">
                <a16:creationId xmlns:a16="http://schemas.microsoft.com/office/drawing/2014/main" id="{27664695-283E-4B79-8546-B4A55612E786}"/>
              </a:ext>
            </a:extLst>
          </p:cNvPr>
          <p:cNvPicPr>
            <a:picLocks noChangeAspect="1"/>
          </p:cNvPicPr>
          <p:nvPr/>
        </p:nvPicPr>
        <p:blipFill rotWithShape="1">
          <a:blip r:embed="rId8"/>
          <a:srcRect t="5626" b="18658"/>
          <a:stretch/>
        </p:blipFill>
        <p:spPr>
          <a:xfrm>
            <a:off x="741286" y="1974119"/>
            <a:ext cx="2470102" cy="1867002"/>
          </a:xfrm>
          <a:prstGeom prst="rect">
            <a:avLst/>
          </a:prstGeom>
        </p:spPr>
      </p:pic>
      <p:pic>
        <p:nvPicPr>
          <p:cNvPr id="57" name="Picture 56">
            <a:extLst>
              <a:ext uri="{FF2B5EF4-FFF2-40B4-BE49-F238E27FC236}">
                <a16:creationId xmlns:a16="http://schemas.microsoft.com/office/drawing/2014/main" id="{B7AED4E1-ADE3-42CB-8AF8-E3CCF8847658}"/>
              </a:ext>
            </a:extLst>
          </p:cNvPr>
          <p:cNvPicPr>
            <a:picLocks noChangeAspect="1"/>
          </p:cNvPicPr>
          <p:nvPr/>
        </p:nvPicPr>
        <p:blipFill>
          <a:blip r:embed="rId9"/>
          <a:stretch>
            <a:fillRect/>
          </a:stretch>
        </p:blipFill>
        <p:spPr>
          <a:xfrm>
            <a:off x="8478326" y="2595055"/>
            <a:ext cx="2692229" cy="2492131"/>
          </a:xfrm>
          <a:prstGeom prst="rect">
            <a:avLst/>
          </a:prstGeom>
        </p:spPr>
      </p:pic>
      <p:pic>
        <p:nvPicPr>
          <p:cNvPr id="3" name="Picture 2">
            <a:extLst>
              <a:ext uri="{FF2B5EF4-FFF2-40B4-BE49-F238E27FC236}">
                <a16:creationId xmlns:a16="http://schemas.microsoft.com/office/drawing/2014/main" id="{194A72A9-4DC4-4C87-B2F7-D118B8544A9B}"/>
              </a:ext>
            </a:extLst>
          </p:cNvPr>
          <p:cNvPicPr>
            <a:picLocks noChangeAspect="1"/>
          </p:cNvPicPr>
          <p:nvPr/>
        </p:nvPicPr>
        <p:blipFill rotWithShape="1">
          <a:blip r:embed="rId10"/>
          <a:srcRect t="21266" b="4424"/>
          <a:stretch/>
        </p:blipFill>
        <p:spPr>
          <a:xfrm>
            <a:off x="666720" y="4696044"/>
            <a:ext cx="2758862" cy="1180127"/>
          </a:xfrm>
          <a:prstGeom prst="rect">
            <a:avLst/>
          </a:prstGeom>
        </p:spPr>
      </p:pic>
      <p:sp>
        <p:nvSpPr>
          <p:cNvPr id="43" name="Rectangle 42">
            <a:extLst>
              <a:ext uri="{FF2B5EF4-FFF2-40B4-BE49-F238E27FC236}">
                <a16:creationId xmlns:a16="http://schemas.microsoft.com/office/drawing/2014/main" id="{014A2139-1268-4F21-9834-B9D011DAE878}"/>
              </a:ext>
            </a:extLst>
          </p:cNvPr>
          <p:cNvSpPr>
            <a:spLocks/>
          </p:cNvSpPr>
          <p:nvPr/>
        </p:nvSpPr>
        <p:spPr>
          <a:xfrm>
            <a:off x="571551" y="4210780"/>
            <a:ext cx="2949200" cy="2013854"/>
          </a:xfrm>
          <a:prstGeom prst="rect">
            <a:avLst/>
          </a:prstGeom>
          <a:noFill/>
          <a:ln w="9525" cap="flat" cmpd="sng" algn="ctr">
            <a:solidFill>
              <a:srgbClr val="06173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3299">
              <a:lnSpc>
                <a:spcPct val="90000"/>
              </a:lnSpc>
              <a:spcBef>
                <a:spcPts val="1289"/>
              </a:spcBef>
            </a:pPr>
            <a:endParaRPr lang="en-US" sz="2079" b="1" kern="0" dirty="0">
              <a:solidFill>
                <a:srgbClr val="39322B"/>
              </a:solidFill>
              <a:latin typeface="+mj-lt"/>
              <a:cs typeface="Arial" pitchFamily="34" charset="0"/>
            </a:endParaRPr>
          </a:p>
        </p:txBody>
      </p:sp>
      <p:sp>
        <p:nvSpPr>
          <p:cNvPr id="55" name="TextBox 54">
            <a:extLst>
              <a:ext uri="{FF2B5EF4-FFF2-40B4-BE49-F238E27FC236}">
                <a16:creationId xmlns:a16="http://schemas.microsoft.com/office/drawing/2014/main" id="{3FF7B7DE-A5F0-4330-8069-630769568B11}"/>
              </a:ext>
            </a:extLst>
          </p:cNvPr>
          <p:cNvSpPr txBox="1"/>
          <p:nvPr/>
        </p:nvSpPr>
        <p:spPr>
          <a:xfrm>
            <a:off x="1180154" y="4074280"/>
            <a:ext cx="1731995" cy="244811"/>
          </a:xfrm>
          <a:prstGeom prst="rect">
            <a:avLst/>
          </a:prstGeom>
          <a:solidFill>
            <a:schemeClr val="bg1"/>
          </a:solidFill>
        </p:spPr>
        <p:txBody>
          <a:bodyPr wrap="square" lIns="0" tIns="0" rIns="0" bIns="0" rtlCol="0">
            <a:spAutoFit/>
          </a:bodyPr>
          <a:lstStyle/>
          <a:p>
            <a:pPr algn="ctr"/>
            <a:r>
              <a:rPr lang="en-US" sz="1591" b="1" dirty="0" err="1"/>
              <a:t>Auswahl</a:t>
            </a:r>
            <a:r>
              <a:rPr lang="en-US" sz="1591" b="1" dirty="0"/>
              <a:t> </a:t>
            </a:r>
            <a:r>
              <a:rPr lang="en-US" sz="1591" b="1" dirty="0" err="1"/>
              <a:t>Kriterien</a:t>
            </a:r>
            <a:endParaRPr lang="en-US" sz="1591" b="1" dirty="0"/>
          </a:p>
        </p:txBody>
      </p:sp>
      <p:sp>
        <p:nvSpPr>
          <p:cNvPr id="50" name="TextBox 49">
            <a:extLst>
              <a:ext uri="{FF2B5EF4-FFF2-40B4-BE49-F238E27FC236}">
                <a16:creationId xmlns:a16="http://schemas.microsoft.com/office/drawing/2014/main" id="{C565BADF-9D18-4792-A20D-2377FEA7A291}"/>
              </a:ext>
            </a:extLst>
          </p:cNvPr>
          <p:cNvSpPr txBox="1"/>
          <p:nvPr/>
        </p:nvSpPr>
        <p:spPr>
          <a:xfrm>
            <a:off x="1216841" y="1631272"/>
            <a:ext cx="1658620" cy="244811"/>
          </a:xfrm>
          <a:prstGeom prst="rect">
            <a:avLst/>
          </a:prstGeom>
          <a:solidFill>
            <a:schemeClr val="bg1"/>
          </a:solidFill>
        </p:spPr>
        <p:txBody>
          <a:bodyPr wrap="square" lIns="0" tIns="0" rIns="0" bIns="0" rtlCol="0">
            <a:spAutoFit/>
          </a:bodyPr>
          <a:lstStyle/>
          <a:p>
            <a:pPr algn="ctr"/>
            <a:r>
              <a:rPr lang="en-US" sz="1591" b="1" dirty="0" err="1"/>
              <a:t>Auswahl</a:t>
            </a:r>
            <a:r>
              <a:rPr lang="en-US" sz="1591" b="1" dirty="0"/>
              <a:t> Spieler</a:t>
            </a:r>
          </a:p>
        </p:txBody>
      </p:sp>
      <p:sp>
        <p:nvSpPr>
          <p:cNvPr id="66" name="Title 1">
            <a:extLst>
              <a:ext uri="{FF2B5EF4-FFF2-40B4-BE49-F238E27FC236}">
                <a16:creationId xmlns:a16="http://schemas.microsoft.com/office/drawing/2014/main" id="{4F606415-2DCA-4BDB-82B2-D0D3A8CAA586}"/>
              </a:ext>
            </a:extLst>
          </p:cNvPr>
          <p:cNvSpPr txBox="1">
            <a:spLocks/>
          </p:cNvSpPr>
          <p:nvPr/>
        </p:nvSpPr>
        <p:spPr>
          <a:xfrm>
            <a:off x="559974" y="9283"/>
            <a:ext cx="10759521" cy="801334"/>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Anhang</a:t>
            </a:r>
            <a:r>
              <a:rPr lang="en-US" sz="2400" dirty="0">
                <a:solidFill>
                  <a:srgbClr val="1A5CB0"/>
                </a:solidFill>
              </a:rPr>
              <a:t>:</a:t>
            </a:r>
            <a:r>
              <a:rPr lang="en-US" sz="2400" dirty="0"/>
              <a:t> </a:t>
            </a:r>
            <a:r>
              <a:rPr lang="en-US" sz="2400" b="0" dirty="0" err="1"/>
              <a:t>Funktionsweise</a:t>
            </a:r>
            <a:r>
              <a:rPr lang="en-US" sz="2400" b="0" dirty="0"/>
              <a:t> Similar Player Tool </a:t>
            </a:r>
            <a:endParaRPr lang="en-US" sz="2400" dirty="0"/>
          </a:p>
        </p:txBody>
      </p:sp>
      <p:graphicFrame>
        <p:nvGraphicFramePr>
          <p:cNvPr id="11" name="Table 12">
            <a:extLst>
              <a:ext uri="{FF2B5EF4-FFF2-40B4-BE49-F238E27FC236}">
                <a16:creationId xmlns:a16="http://schemas.microsoft.com/office/drawing/2014/main" id="{744BAC23-E44A-4E1B-8699-2EE488EF233D}"/>
              </a:ext>
            </a:extLst>
          </p:cNvPr>
          <p:cNvGraphicFramePr>
            <a:graphicFrameLocks noGrp="1"/>
          </p:cNvGraphicFramePr>
          <p:nvPr>
            <p:extLst>
              <p:ext uri="{D42A27DB-BD31-4B8C-83A1-F6EECF244321}">
                <p14:modId xmlns:p14="http://schemas.microsoft.com/office/powerpoint/2010/main" val="638764225"/>
              </p:ext>
            </p:extLst>
          </p:nvPr>
        </p:nvGraphicFramePr>
        <p:xfrm>
          <a:off x="3860556" y="2046205"/>
          <a:ext cx="4079926" cy="2934256"/>
        </p:xfrm>
        <a:graphic>
          <a:graphicData uri="http://schemas.openxmlformats.org/drawingml/2006/table">
            <a:tbl>
              <a:tblPr firstRow="1" bandRow="1">
                <a:tableStyleId>{5C22544A-7EE6-4342-B048-85BDC9FD1C3A}</a:tableStyleId>
              </a:tblPr>
              <a:tblGrid>
                <a:gridCol w="1249270">
                  <a:extLst>
                    <a:ext uri="{9D8B030D-6E8A-4147-A177-3AD203B41FA5}">
                      <a16:colId xmlns:a16="http://schemas.microsoft.com/office/drawing/2014/main" val="2527271242"/>
                    </a:ext>
                  </a:extLst>
                </a:gridCol>
                <a:gridCol w="707664">
                  <a:extLst>
                    <a:ext uri="{9D8B030D-6E8A-4147-A177-3AD203B41FA5}">
                      <a16:colId xmlns:a16="http://schemas.microsoft.com/office/drawing/2014/main" val="2582009875"/>
                    </a:ext>
                  </a:extLst>
                </a:gridCol>
                <a:gridCol w="707664">
                  <a:extLst>
                    <a:ext uri="{9D8B030D-6E8A-4147-A177-3AD203B41FA5}">
                      <a16:colId xmlns:a16="http://schemas.microsoft.com/office/drawing/2014/main" val="3826725057"/>
                    </a:ext>
                  </a:extLst>
                </a:gridCol>
                <a:gridCol w="707664">
                  <a:extLst>
                    <a:ext uri="{9D8B030D-6E8A-4147-A177-3AD203B41FA5}">
                      <a16:colId xmlns:a16="http://schemas.microsoft.com/office/drawing/2014/main" val="811558039"/>
                    </a:ext>
                  </a:extLst>
                </a:gridCol>
                <a:gridCol w="707664">
                  <a:extLst>
                    <a:ext uri="{9D8B030D-6E8A-4147-A177-3AD203B41FA5}">
                      <a16:colId xmlns:a16="http://schemas.microsoft.com/office/drawing/2014/main" val="1154793905"/>
                    </a:ext>
                  </a:extLst>
                </a:gridCol>
              </a:tblGrid>
              <a:tr h="266288">
                <a:tc>
                  <a:txBody>
                    <a:bodyPr/>
                    <a:lstStyle/>
                    <a:p>
                      <a:r>
                        <a:rPr lang="en-US" sz="900" dirty="0" err="1"/>
                        <a:t>Kennzahl</a:t>
                      </a:r>
                      <a:endParaRPr lang="en-US" sz="900" dirty="0"/>
                    </a:p>
                  </a:txBody>
                  <a:tcPr marL="36000" marR="0" marT="0" marB="0" anchor="ctr">
                    <a:solidFill>
                      <a:srgbClr val="779ED0"/>
                    </a:solidFill>
                  </a:tcPr>
                </a:tc>
                <a:tc>
                  <a:txBody>
                    <a:bodyPr/>
                    <a:lstStyle/>
                    <a:p>
                      <a:pPr algn="ctr"/>
                      <a:r>
                        <a:rPr lang="en-US" sz="900" b="1" kern="1200" dirty="0">
                          <a:solidFill>
                            <a:schemeClr val="lt1"/>
                          </a:solidFill>
                          <a:latin typeface="+mn-lt"/>
                          <a:ea typeface="+mn-ea"/>
                          <a:cs typeface="+mn-cs"/>
                        </a:rPr>
                        <a:t>Spieler 1 (q) </a:t>
                      </a:r>
                    </a:p>
                  </a:txBody>
                  <a:tcPr marL="0" marR="0" marT="0" marB="0" anchor="ctr">
                    <a:solidFill>
                      <a:srgbClr val="779ED0"/>
                    </a:solidFill>
                  </a:tcPr>
                </a:tc>
                <a:tc>
                  <a:txBody>
                    <a:bodyPr/>
                    <a:lstStyle/>
                    <a:p>
                      <a:pPr algn="ctr"/>
                      <a:r>
                        <a:rPr lang="en-US" sz="900" b="1" kern="1200" dirty="0">
                          <a:solidFill>
                            <a:schemeClr val="lt1"/>
                          </a:solidFill>
                          <a:latin typeface="+mn-lt"/>
                          <a:ea typeface="+mn-ea"/>
                          <a:cs typeface="+mn-cs"/>
                        </a:rPr>
                        <a:t>Spieler 2 (p)</a:t>
                      </a:r>
                    </a:p>
                  </a:txBody>
                  <a:tcPr marL="0" marR="0" marT="0" marB="0" anchor="ctr">
                    <a:solidFill>
                      <a:srgbClr val="779ED0"/>
                    </a:solidFill>
                  </a:tcPr>
                </a:tc>
                <a:tc>
                  <a:txBody>
                    <a:bodyPr/>
                    <a:lstStyle/>
                    <a:p>
                      <a:pPr algn="ctr"/>
                      <a:r>
                        <a:rPr lang="en-US" sz="900" b="1" kern="1200" dirty="0" err="1">
                          <a:solidFill>
                            <a:schemeClr val="lt1"/>
                          </a:solidFill>
                          <a:latin typeface="+mn-lt"/>
                          <a:ea typeface="+mn-ea"/>
                          <a:cs typeface="+mn-cs"/>
                        </a:rPr>
                        <a:t>Differenz</a:t>
                      </a:r>
                      <a:endParaRPr lang="en-US" sz="900" b="1" kern="1200" dirty="0">
                        <a:solidFill>
                          <a:schemeClr val="lt1"/>
                        </a:solidFill>
                        <a:latin typeface="+mn-lt"/>
                        <a:ea typeface="+mn-ea"/>
                        <a:cs typeface="+mn-cs"/>
                      </a:endParaRPr>
                    </a:p>
                  </a:txBody>
                  <a:tcPr marL="0" marR="0" marT="0" marB="0" anchor="ctr">
                    <a:solidFill>
                      <a:srgbClr val="779ED0"/>
                    </a:solidFill>
                  </a:tcPr>
                </a:tc>
                <a:tc>
                  <a:txBody>
                    <a:bodyPr/>
                    <a:lstStyle/>
                    <a:p>
                      <a:pPr algn="ctr"/>
                      <a:r>
                        <a:rPr lang="en-US" sz="900" b="1" kern="1200" dirty="0">
                          <a:solidFill>
                            <a:schemeClr val="lt1"/>
                          </a:solidFill>
                          <a:latin typeface="+mn-lt"/>
                          <a:ea typeface="+mn-ea"/>
                          <a:cs typeface="+mn-cs"/>
                        </a:rPr>
                        <a:t>Differenz^2</a:t>
                      </a:r>
                    </a:p>
                  </a:txBody>
                  <a:tcPr marL="0" marR="0" marT="0" marB="0" anchor="ctr">
                    <a:solidFill>
                      <a:srgbClr val="779ED0"/>
                    </a:solidFill>
                  </a:tcPr>
                </a:tc>
                <a:extLst>
                  <a:ext uri="{0D108BD9-81ED-4DB2-BD59-A6C34878D82A}">
                    <a16:rowId xmlns:a16="http://schemas.microsoft.com/office/drawing/2014/main" val="4100372816"/>
                  </a:ext>
                </a:extLst>
              </a:tr>
              <a:tr h="271376">
                <a:tc>
                  <a:txBody>
                    <a:bodyPr/>
                    <a:lstStyle/>
                    <a:p>
                      <a:pPr marL="0" marR="0" lvl="0" indent="0" algn="l" defTabSz="890927"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latin typeface="+mn-lt"/>
                          <a:ea typeface="+mn-ea"/>
                          <a:cs typeface="+mn-cs"/>
                        </a:rPr>
                        <a:t>Short/Med </a:t>
                      </a:r>
                      <a:br>
                        <a:rPr lang="en-US" sz="800" kern="1200" dirty="0">
                          <a:solidFill>
                            <a:schemeClr val="dk1"/>
                          </a:solidFill>
                          <a:latin typeface="+mn-lt"/>
                          <a:ea typeface="+mn-ea"/>
                          <a:cs typeface="+mn-cs"/>
                        </a:rPr>
                      </a:br>
                      <a:r>
                        <a:rPr lang="en-US" sz="800" kern="1200" dirty="0">
                          <a:solidFill>
                            <a:schemeClr val="dk1"/>
                          </a:solidFill>
                          <a:latin typeface="+mn-lt"/>
                          <a:ea typeface="+mn-ea"/>
                          <a:cs typeface="+mn-cs"/>
                        </a:rPr>
                        <a:t>Pass Completion %</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8</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6</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extLst>
                  <a:ext uri="{0D108BD9-81ED-4DB2-BD59-A6C34878D82A}">
                    <a16:rowId xmlns:a16="http://schemas.microsoft.com/office/drawing/2014/main" val="2725913152"/>
                  </a:ext>
                </a:extLst>
              </a:tr>
              <a:tr h="266288">
                <a:tc>
                  <a:txBody>
                    <a:bodyPr/>
                    <a:lstStyle/>
                    <a:p>
                      <a:pPr marL="0" marR="0" lvl="0" indent="0" algn="l" defTabSz="890927"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latin typeface="+mn-lt"/>
                          <a:ea typeface="+mn-ea"/>
                          <a:cs typeface="+mn-cs"/>
                        </a:rPr>
                        <a:t>Turnovers</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5</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extLst>
                  <a:ext uri="{0D108BD9-81ED-4DB2-BD59-A6C34878D82A}">
                    <a16:rowId xmlns:a16="http://schemas.microsoft.com/office/drawing/2014/main" val="631359292"/>
                  </a:ext>
                </a:extLst>
              </a:tr>
              <a:tr h="266288">
                <a:tc>
                  <a:txBody>
                    <a:bodyPr/>
                    <a:lstStyle/>
                    <a:p>
                      <a:pPr marL="0" algn="l" defTabSz="890927" rtl="0" eaLnBrk="1" latinLnBrk="0" hangingPunct="1"/>
                      <a:r>
                        <a:rPr lang="en-US" sz="800" kern="1200" dirty="0">
                          <a:solidFill>
                            <a:schemeClr val="dk1"/>
                          </a:solidFill>
                          <a:latin typeface="+mn-lt"/>
                          <a:ea typeface="+mn-ea"/>
                          <a:cs typeface="+mn-cs"/>
                        </a:rPr>
                        <a:t>Progressive Passes</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3</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extLst>
                  <a:ext uri="{0D108BD9-81ED-4DB2-BD59-A6C34878D82A}">
                    <a16:rowId xmlns:a16="http://schemas.microsoft.com/office/drawing/2014/main" val="2247155558"/>
                  </a:ext>
                </a:extLst>
              </a:tr>
              <a:tr h="266288">
                <a:tc>
                  <a:txBody>
                    <a:bodyPr/>
                    <a:lstStyle/>
                    <a:p>
                      <a:pPr marL="0" algn="l" defTabSz="890927" rtl="0" eaLnBrk="1" latinLnBrk="0" hangingPunct="1"/>
                      <a:r>
                        <a:rPr lang="en-US" sz="800" kern="1200" dirty="0">
                          <a:solidFill>
                            <a:schemeClr val="dk1"/>
                          </a:solidFill>
                          <a:latin typeface="+mn-lt"/>
                          <a:ea typeface="+mn-ea"/>
                          <a:cs typeface="+mn-cs"/>
                        </a:rPr>
                        <a:t>Progressive Runs</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6</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16</a:t>
                      </a:r>
                    </a:p>
                  </a:txBody>
                  <a:tcPr marL="0" marR="0" marT="0" marB="0" anchor="ctr">
                    <a:solidFill>
                      <a:srgbClr val="F1F1F1"/>
                    </a:solidFill>
                  </a:tcPr>
                </a:tc>
                <a:extLst>
                  <a:ext uri="{0D108BD9-81ED-4DB2-BD59-A6C34878D82A}">
                    <a16:rowId xmlns:a16="http://schemas.microsoft.com/office/drawing/2014/main" val="2524396755"/>
                  </a:ext>
                </a:extLst>
              </a:tr>
              <a:tr h="266288">
                <a:tc>
                  <a:txBody>
                    <a:bodyPr/>
                    <a:lstStyle/>
                    <a:p>
                      <a:pPr marL="0" algn="l" defTabSz="890927" rtl="0" eaLnBrk="1" latinLnBrk="0" hangingPunct="1"/>
                      <a:r>
                        <a:rPr lang="en-US" sz="800" kern="1200" dirty="0" err="1">
                          <a:solidFill>
                            <a:schemeClr val="dk1"/>
                          </a:solidFill>
                          <a:latin typeface="+mn-lt"/>
                          <a:ea typeface="+mn-ea"/>
                          <a:cs typeface="+mn-cs"/>
                        </a:rPr>
                        <a:t>Successul</a:t>
                      </a:r>
                      <a:r>
                        <a:rPr lang="en-US" sz="800" kern="1200" dirty="0">
                          <a:solidFill>
                            <a:schemeClr val="dk1"/>
                          </a:solidFill>
                          <a:latin typeface="+mn-lt"/>
                          <a:ea typeface="+mn-ea"/>
                          <a:cs typeface="+mn-cs"/>
                        </a:rPr>
                        <a:t> Dribbles, %</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extLst>
                  <a:ext uri="{0D108BD9-81ED-4DB2-BD59-A6C34878D82A}">
                    <a16:rowId xmlns:a16="http://schemas.microsoft.com/office/drawing/2014/main" val="1642457651"/>
                  </a:ext>
                </a:extLst>
              </a:tr>
              <a:tr h="266288">
                <a:tc>
                  <a:txBody>
                    <a:bodyPr/>
                    <a:lstStyle/>
                    <a:p>
                      <a:pPr marL="0" algn="l" defTabSz="890927" rtl="0" eaLnBrk="1" latinLnBrk="0" hangingPunct="1"/>
                      <a:r>
                        <a:rPr lang="en-US" sz="800" kern="1200" dirty="0">
                          <a:solidFill>
                            <a:schemeClr val="dk1"/>
                          </a:solidFill>
                          <a:latin typeface="+mn-lt"/>
                          <a:ea typeface="+mn-ea"/>
                          <a:cs typeface="+mn-cs"/>
                        </a:rPr>
                        <a:t>Deep completions</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extLst>
                  <a:ext uri="{0D108BD9-81ED-4DB2-BD59-A6C34878D82A}">
                    <a16:rowId xmlns:a16="http://schemas.microsoft.com/office/drawing/2014/main" val="3615423786"/>
                  </a:ext>
                </a:extLst>
              </a:tr>
              <a:tr h="266288">
                <a:tc>
                  <a:txBody>
                    <a:bodyPr/>
                    <a:lstStyle/>
                    <a:p>
                      <a:pPr marL="0" algn="l" defTabSz="890927" rtl="0" eaLnBrk="1" latinLnBrk="0" hangingPunct="1"/>
                      <a:r>
                        <a:rPr lang="en-US" sz="800" kern="1200" dirty="0">
                          <a:solidFill>
                            <a:schemeClr val="dk1"/>
                          </a:solidFill>
                          <a:latin typeface="+mn-lt"/>
                          <a:ea typeface="+mn-ea"/>
                          <a:cs typeface="+mn-cs"/>
                        </a:rPr>
                        <a:t>Def Duels won, %</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3</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extLst>
                  <a:ext uri="{0D108BD9-81ED-4DB2-BD59-A6C34878D82A}">
                    <a16:rowId xmlns:a16="http://schemas.microsoft.com/office/drawing/2014/main" val="3676368524"/>
                  </a:ext>
                </a:extLst>
              </a:tr>
              <a:tr h="266288">
                <a:tc>
                  <a:txBody>
                    <a:bodyPr/>
                    <a:lstStyle/>
                    <a:p>
                      <a:pPr marL="0" algn="l" defTabSz="890927" rtl="0" eaLnBrk="1" latinLnBrk="0" hangingPunct="1"/>
                      <a:r>
                        <a:rPr lang="en-US" sz="800" kern="1200" dirty="0">
                          <a:solidFill>
                            <a:schemeClr val="dk1"/>
                          </a:solidFill>
                          <a:latin typeface="+mn-lt"/>
                          <a:ea typeface="+mn-ea"/>
                          <a:cs typeface="+mn-cs"/>
                        </a:rPr>
                        <a:t>Fouls</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0</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0</a:t>
                      </a:r>
                    </a:p>
                  </a:txBody>
                  <a:tcPr marL="0" marR="0" marT="0" marB="0" anchor="ctr">
                    <a:solidFill>
                      <a:srgbClr val="F1F1F1"/>
                    </a:solidFill>
                  </a:tcPr>
                </a:tc>
                <a:extLst>
                  <a:ext uri="{0D108BD9-81ED-4DB2-BD59-A6C34878D82A}">
                    <a16:rowId xmlns:a16="http://schemas.microsoft.com/office/drawing/2014/main" val="1064767911"/>
                  </a:ext>
                </a:extLst>
              </a:tr>
              <a:tr h="266288">
                <a:tc>
                  <a:txBody>
                    <a:bodyPr/>
                    <a:lstStyle/>
                    <a:p>
                      <a:pPr marL="0" algn="l" defTabSz="890927" rtl="0" eaLnBrk="1" latinLnBrk="0" hangingPunct="1"/>
                      <a:r>
                        <a:rPr lang="en-US" sz="800" kern="1200" dirty="0" err="1">
                          <a:solidFill>
                            <a:schemeClr val="dk1"/>
                          </a:solidFill>
                          <a:latin typeface="+mn-lt"/>
                          <a:ea typeface="+mn-ea"/>
                          <a:cs typeface="+mn-cs"/>
                        </a:rPr>
                        <a:t>PAdj</a:t>
                      </a:r>
                      <a:r>
                        <a:rPr lang="en-US" sz="800" kern="1200" dirty="0">
                          <a:solidFill>
                            <a:schemeClr val="dk1"/>
                          </a:solidFill>
                          <a:latin typeface="+mn-lt"/>
                          <a:ea typeface="+mn-ea"/>
                          <a:cs typeface="+mn-cs"/>
                        </a:rPr>
                        <a:t>. Interceptions</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1</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3</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9</a:t>
                      </a:r>
                    </a:p>
                  </a:txBody>
                  <a:tcPr marL="0" marR="0" marT="0" marB="0" anchor="ctr">
                    <a:solidFill>
                      <a:srgbClr val="F1F1F1"/>
                    </a:solidFill>
                  </a:tcPr>
                </a:tc>
                <a:extLst>
                  <a:ext uri="{0D108BD9-81ED-4DB2-BD59-A6C34878D82A}">
                    <a16:rowId xmlns:a16="http://schemas.microsoft.com/office/drawing/2014/main" val="2638466426"/>
                  </a:ext>
                </a:extLst>
              </a:tr>
              <a:tr h="266288">
                <a:tc>
                  <a:txBody>
                    <a:bodyPr/>
                    <a:lstStyle/>
                    <a:p>
                      <a:pPr marL="0" algn="l" defTabSz="890927" rtl="0" eaLnBrk="1" latinLnBrk="0" hangingPunct="1"/>
                      <a:r>
                        <a:rPr lang="en-US" sz="800" kern="1200" dirty="0">
                          <a:solidFill>
                            <a:schemeClr val="dk1"/>
                          </a:solidFill>
                          <a:latin typeface="+mn-lt"/>
                          <a:ea typeface="+mn-ea"/>
                          <a:cs typeface="+mn-cs"/>
                        </a:rPr>
                        <a:t>Aerial Wins, %</a:t>
                      </a:r>
                    </a:p>
                  </a:txBody>
                  <a:tcPr marL="3600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2</a:t>
                      </a:r>
                    </a:p>
                  </a:txBody>
                  <a:tcPr marL="0" marR="0" marT="0" marB="0" anchor="ctr">
                    <a:solidFill>
                      <a:srgbClr val="F1F1F1"/>
                    </a:solidFill>
                  </a:tcPr>
                </a:tc>
                <a:tc>
                  <a:txBody>
                    <a:bodyPr/>
                    <a:lstStyle/>
                    <a:p>
                      <a:pPr marL="0" algn="ctr" defTabSz="890927" rtl="0" eaLnBrk="1" latinLnBrk="0" hangingPunct="1"/>
                      <a:r>
                        <a:rPr lang="en-US" sz="800" kern="1200" dirty="0">
                          <a:solidFill>
                            <a:schemeClr val="dk1"/>
                          </a:solidFill>
                          <a:latin typeface="+mn-lt"/>
                          <a:ea typeface="+mn-ea"/>
                          <a:cs typeface="+mn-cs"/>
                        </a:rPr>
                        <a:t>4</a:t>
                      </a:r>
                    </a:p>
                  </a:txBody>
                  <a:tcPr marL="0" marR="0" marT="0" marB="0" anchor="ctr">
                    <a:solidFill>
                      <a:srgbClr val="F1F1F1"/>
                    </a:solidFill>
                  </a:tcPr>
                </a:tc>
                <a:extLst>
                  <a:ext uri="{0D108BD9-81ED-4DB2-BD59-A6C34878D82A}">
                    <a16:rowId xmlns:a16="http://schemas.microsoft.com/office/drawing/2014/main" val="3707483403"/>
                  </a:ext>
                </a:extLst>
              </a:tr>
            </a:tbl>
          </a:graphicData>
        </a:graphic>
      </p:graphicFrame>
      <p:sp>
        <p:nvSpPr>
          <p:cNvPr id="30" name="Slide Number Placeholder 29">
            <a:extLst>
              <a:ext uri="{FF2B5EF4-FFF2-40B4-BE49-F238E27FC236}">
                <a16:creationId xmlns:a16="http://schemas.microsoft.com/office/drawing/2014/main" id="{47E3B27F-5B96-47A5-AA2D-0B6056324E10}"/>
              </a:ext>
            </a:extLst>
          </p:cNvPr>
          <p:cNvSpPr>
            <a:spLocks noGrp="1"/>
          </p:cNvSpPr>
          <p:nvPr>
            <p:ph type="sldNum" sz="quarter" idx="18"/>
          </p:nvPr>
        </p:nvSpPr>
        <p:spPr/>
        <p:txBody>
          <a:bodyPr/>
          <a:lstStyle/>
          <a:p>
            <a:pPr defTabSz="785769"/>
            <a:fld id="{3A65056A-10E9-40C8-A093-AA138EB7B919}" type="slidenum">
              <a:rPr lang="de-DE" smtClean="0">
                <a:solidFill>
                  <a:srgbClr val="39322B">
                    <a:tint val="75000"/>
                  </a:srgbClr>
                </a:solidFill>
              </a:rPr>
              <a:pPr defTabSz="785769"/>
              <a:t>37</a:t>
            </a:fld>
            <a:endParaRPr lang="de-DE" dirty="0">
              <a:solidFill>
                <a:srgbClr val="39322B">
                  <a:tint val="75000"/>
                </a:srgbClr>
              </a:solidFill>
            </a:endParaRPr>
          </a:p>
        </p:txBody>
      </p:sp>
    </p:spTree>
    <p:extLst>
      <p:ext uri="{BB962C8B-B14F-4D97-AF65-F5344CB8AC3E}">
        <p14:creationId xmlns:p14="http://schemas.microsoft.com/office/powerpoint/2010/main" val="147125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F4794EB-FD55-4508-8613-CB281C65C787}"/>
              </a:ext>
            </a:extLst>
          </p:cNvPr>
          <p:cNvGraphicFramePr>
            <a:graphicFrameLocks noChangeAspect="1"/>
          </p:cNvGraphicFramePr>
          <p:nvPr>
            <p:custDataLst>
              <p:tags r:id="rId2"/>
            </p:custDataLst>
            <p:extLst>
              <p:ext uri="{D42A27DB-BD31-4B8C-83A1-F6EECF244321}">
                <p14:modId xmlns:p14="http://schemas.microsoft.com/office/powerpoint/2010/main" val="1663455085"/>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58409" name="think-cell Slide" r:id="rId5" imgW="526" imgH="526" progId="TCLayout.ActiveDocument.1">
                  <p:embed/>
                </p:oleObj>
              </mc:Choice>
              <mc:Fallback>
                <p:oleObj name="think-cell Slide" r:id="rId5" imgW="526" imgH="526" progId="TCLayout.ActiveDocument.1">
                  <p:embed/>
                  <p:pic>
                    <p:nvPicPr>
                      <p:cNvPr id="6" name="Object 5" hidden="1">
                        <a:extLst>
                          <a:ext uri="{FF2B5EF4-FFF2-40B4-BE49-F238E27FC236}">
                            <a16:creationId xmlns:a16="http://schemas.microsoft.com/office/drawing/2014/main" id="{4F4794EB-FD55-4508-8613-CB281C65C787}"/>
                          </a:ext>
                        </a:extLst>
                      </p:cNvPr>
                      <p:cNvPicPr/>
                      <p:nvPr/>
                    </p:nvPicPr>
                    <p:blipFill>
                      <a:blip r:embed="rId6"/>
                      <a:stretch>
                        <a:fillRect/>
                      </a:stretch>
                    </p:blipFill>
                    <p:spPr>
                      <a:xfrm>
                        <a:off x="1766" y="80495"/>
                        <a:ext cx="1764" cy="1764"/>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97B4E99-A3A4-4724-ADF6-7F87BC25D095}"/>
              </a:ext>
            </a:extLst>
          </p:cNvPr>
          <p:cNvSpPr>
            <a:spLocks noGrp="1"/>
          </p:cNvSpPr>
          <p:nvPr>
            <p:ph type="title"/>
          </p:nvPr>
        </p:nvSpPr>
        <p:spPr>
          <a:xfrm>
            <a:off x="559976" y="78733"/>
            <a:ext cx="10896537" cy="776712"/>
          </a:xfrm>
        </p:spPr>
        <p:txBody>
          <a:bodyPr vert="horz"/>
          <a:lstStyle/>
          <a:p>
            <a:r>
              <a:rPr lang="en-US" sz="2222" dirty="0">
                <a:solidFill>
                  <a:srgbClr val="1A5CB0"/>
                </a:solidFill>
              </a:rPr>
              <a:t>Executive Summary</a:t>
            </a:r>
            <a:endParaRPr lang="de-DE" b="0" dirty="0"/>
          </a:p>
        </p:txBody>
      </p:sp>
      <p:sp>
        <p:nvSpPr>
          <p:cNvPr id="3" name="Footer Placeholder 2">
            <a:extLst>
              <a:ext uri="{FF2B5EF4-FFF2-40B4-BE49-F238E27FC236}">
                <a16:creationId xmlns:a16="http://schemas.microsoft.com/office/drawing/2014/main" id="{6C836E1B-3D8B-4099-B215-15FB6F03165A}"/>
              </a:ext>
            </a:extLst>
          </p:cNvPr>
          <p:cNvSpPr>
            <a:spLocks noGrp="1"/>
          </p:cNvSpPr>
          <p:nvPr>
            <p:ph type="ftr" sz="quarter" idx="10"/>
          </p:nvPr>
        </p:nvSpPr>
        <p:spPr>
          <a:xfrm>
            <a:off x="959373" y="6159166"/>
            <a:ext cx="6001356" cy="602149"/>
          </a:xfrm>
        </p:spPr>
        <p:txBody>
          <a:bodyPr/>
          <a:lstStyle/>
          <a:p>
            <a:endParaRPr lang="de-DE"/>
          </a:p>
        </p:txBody>
      </p:sp>
      <p:sp>
        <p:nvSpPr>
          <p:cNvPr id="16" name="Text Placeholder 4">
            <a:extLst>
              <a:ext uri="{FF2B5EF4-FFF2-40B4-BE49-F238E27FC236}">
                <a16:creationId xmlns:a16="http://schemas.microsoft.com/office/drawing/2014/main" id="{3B1148BE-8953-431A-994E-C5FA8890EC27}"/>
              </a:ext>
            </a:extLst>
          </p:cNvPr>
          <p:cNvSpPr txBox="1">
            <a:spLocks/>
          </p:cNvSpPr>
          <p:nvPr/>
        </p:nvSpPr>
        <p:spPr>
          <a:xfrm>
            <a:off x="558890" y="1093788"/>
            <a:ext cx="10758398" cy="5986254"/>
          </a:xfrm>
          <a:prstGeom prst="rect">
            <a:avLst/>
          </a:prstGeom>
        </p:spPr>
        <p:txBody>
          <a:bodyPr vert="horz" wrap="square" lIns="0" tIns="0" rIns="0" bIns="0" rtlCol="0" anchor="t">
            <a:sp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263" indent="-266700" algn="l" rtl="0" eaLnBrk="1" fontAlgn="base" hangingPunct="1">
              <a:spcBef>
                <a:spcPts val="800"/>
              </a:spcBef>
              <a:spcAft>
                <a:spcPct val="0"/>
              </a:spcAft>
              <a:buFont typeface="Arial" pitchFamily="34" charset="0"/>
              <a:buChar char="–"/>
              <a:defRPr sz="3500" kern="1200">
                <a:solidFill>
                  <a:schemeClr val="tx2"/>
                </a:solidFill>
                <a:latin typeface="+mn-lt"/>
                <a:ea typeface="Arial" pitchFamily="-105" charset="-52"/>
                <a:cs typeface="Arial" pitchFamily="34" charset="0"/>
              </a:defRPr>
            </a:lvl2pPr>
            <a:lvl3pPr marL="625475" indent="-176213" algn="l" rtl="0" eaLnBrk="1" fontAlgn="base" hangingPunct="1">
              <a:spcBef>
                <a:spcPts val="800"/>
              </a:spcBef>
              <a:spcAft>
                <a:spcPct val="0"/>
              </a:spcAft>
              <a:buFont typeface="Arial" pitchFamily="34" charset="0"/>
              <a:buChar char="•"/>
              <a:tabLst/>
              <a:defRPr sz="3200" kern="1200">
                <a:solidFill>
                  <a:schemeClr val="tx2"/>
                </a:solidFill>
                <a:latin typeface="+mn-lt"/>
                <a:ea typeface="Arial" pitchFamily="-105" charset="-52"/>
                <a:cs typeface="Arial" pitchFamily="34" charset="0"/>
              </a:defRPr>
            </a:lvl3pPr>
            <a:lvl4pPr marL="898525" indent="-273050" algn="l" rtl="0" eaLnBrk="1" fontAlgn="base" hangingPunct="1">
              <a:spcBef>
                <a:spcPts val="800"/>
              </a:spcBef>
              <a:spcAft>
                <a:spcPct val="0"/>
              </a:spcAft>
              <a:buFont typeface="Arial" pitchFamily="34" charset="0"/>
              <a:buChar char="–"/>
              <a:defRPr sz="2900" kern="1200">
                <a:solidFill>
                  <a:schemeClr val="tx2"/>
                </a:solidFill>
                <a:latin typeface="+mn-lt"/>
                <a:ea typeface="Arial" pitchFamily="-105" charset="-52"/>
                <a:cs typeface="Arial" pitchFamily="34" charset="0"/>
              </a:defRPr>
            </a:lvl4pPr>
            <a:lvl5pPr marL="1074738" indent="-176213" algn="l" rtl="0" eaLnBrk="1" fontAlgn="base" hangingPunct="1">
              <a:spcBef>
                <a:spcPts val="800"/>
              </a:spcBef>
              <a:spcAft>
                <a:spcPct val="0"/>
              </a:spcAft>
              <a:buFont typeface="Arial" pitchFamily="34" charset="0"/>
              <a:buChar char="•"/>
              <a:defRPr sz="2700" kern="1200">
                <a:solidFill>
                  <a:schemeClr val="tx2"/>
                </a:solidFill>
                <a:latin typeface="+mn-lt"/>
                <a:ea typeface="Arial" pitchFamily="-105" charset="-52"/>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890953">
              <a:spcBef>
                <a:spcPts val="300"/>
              </a:spcBef>
              <a:defRPr/>
            </a:pPr>
            <a:r>
              <a:rPr lang="de-DE" sz="1400" b="1" dirty="0">
                <a:solidFill>
                  <a:schemeClr val="tx1"/>
                </a:solidFill>
              </a:rPr>
              <a:t>Definition der Rolle und des Anforderungsprofils</a:t>
            </a:r>
            <a:endParaRPr lang="de-DE" sz="1200" b="1" dirty="0">
              <a:solidFill>
                <a:schemeClr val="tx1"/>
              </a:solidFill>
            </a:endParaRPr>
          </a:p>
          <a:p>
            <a:pPr marL="190483" indent="-190483" algn="just" defTabSz="890953">
              <a:spcBef>
                <a:spcPts val="300"/>
              </a:spcBef>
              <a:buFont typeface="Wingdings" panose="05000000000000000000" pitchFamily="2" charset="2"/>
              <a:buChar char="§"/>
              <a:defRPr/>
            </a:pPr>
            <a:r>
              <a:rPr lang="de-DE" sz="1200" dirty="0">
                <a:solidFill>
                  <a:schemeClr val="tx1"/>
                </a:solidFill>
              </a:rPr>
              <a:t>Der HSV stellt individuell den vermutlich stärksten Kader der Liga – Bedarf besteht nach dem Abgang von </a:t>
            </a:r>
            <a:r>
              <a:rPr lang="de-DE" sz="1200" dirty="0" err="1">
                <a:solidFill>
                  <a:schemeClr val="tx1"/>
                </a:solidFill>
              </a:rPr>
              <a:t>Vagnoman</a:t>
            </a:r>
            <a:r>
              <a:rPr lang="de-DE" sz="1200" dirty="0">
                <a:solidFill>
                  <a:schemeClr val="tx1"/>
                </a:solidFill>
              </a:rPr>
              <a:t> insbesondere auf der RV-Position. Die Herausforderung ist es, einen Spieler zu verpflichten, der </a:t>
            </a:r>
            <a:r>
              <a:rPr lang="de-DE" sz="1200" b="1" dirty="0">
                <a:solidFill>
                  <a:schemeClr val="tx1"/>
                </a:solidFill>
              </a:rPr>
              <a:t>jung und entwicklungsfähig ist, allerdings keine allzu lange Eingewöhnungszeit </a:t>
            </a:r>
            <a:r>
              <a:rPr lang="de-DE" sz="1200" dirty="0">
                <a:solidFill>
                  <a:schemeClr val="tx1"/>
                </a:solidFill>
              </a:rPr>
              <a:t>braucht</a:t>
            </a:r>
          </a:p>
          <a:p>
            <a:pPr marL="190483" indent="-190483" algn="just" defTabSz="890953">
              <a:spcBef>
                <a:spcPts val="300"/>
              </a:spcBef>
              <a:buFont typeface="Wingdings" panose="05000000000000000000" pitchFamily="2" charset="2"/>
              <a:buChar char="§"/>
              <a:defRPr/>
            </a:pPr>
            <a:r>
              <a:rPr lang="de-DE" sz="1200" dirty="0">
                <a:solidFill>
                  <a:schemeClr val="tx1"/>
                </a:solidFill>
              </a:rPr>
              <a:t>Die Aufgaben eines RV unter Tim Walter sind anspruchsvoll, da in jeder Situation flach von hinten rausgespielt wird. Der RV kommt dadurch regelmäßig in </a:t>
            </a:r>
            <a:r>
              <a:rPr lang="de-DE" sz="1200" b="1" dirty="0">
                <a:solidFill>
                  <a:schemeClr val="tx1"/>
                </a:solidFill>
              </a:rPr>
              <a:t>Drucksituationen in der Nähe des eigenen Strafraums </a:t>
            </a:r>
            <a:r>
              <a:rPr lang="de-DE" sz="1200" dirty="0">
                <a:solidFill>
                  <a:schemeClr val="tx1"/>
                </a:solidFill>
              </a:rPr>
              <a:t>und muss im Rahmen der dynamischen Abläufe im Aufbau </a:t>
            </a:r>
            <a:r>
              <a:rPr lang="de-DE" sz="1200" b="1" dirty="0">
                <a:solidFill>
                  <a:schemeClr val="tx1"/>
                </a:solidFill>
              </a:rPr>
              <a:t>mehrere Positionen </a:t>
            </a:r>
            <a:r>
              <a:rPr lang="de-DE" sz="1200" dirty="0">
                <a:solidFill>
                  <a:schemeClr val="tx1"/>
                </a:solidFill>
              </a:rPr>
              <a:t>besetzen</a:t>
            </a:r>
            <a:r>
              <a:rPr lang="de-DE" sz="1200" b="1" dirty="0">
                <a:solidFill>
                  <a:schemeClr val="tx1"/>
                </a:solidFill>
              </a:rPr>
              <a:t> </a:t>
            </a:r>
            <a:r>
              <a:rPr lang="de-DE" sz="1200" dirty="0">
                <a:solidFill>
                  <a:schemeClr val="tx1"/>
                </a:solidFill>
              </a:rPr>
              <a:t>können</a:t>
            </a:r>
          </a:p>
          <a:p>
            <a:pPr marL="190483" indent="-190483" algn="just" defTabSz="890953">
              <a:spcBef>
                <a:spcPts val="300"/>
              </a:spcBef>
              <a:buFont typeface="Wingdings" panose="05000000000000000000" pitchFamily="2" charset="2"/>
              <a:buChar char="§"/>
              <a:defRPr/>
            </a:pPr>
            <a:r>
              <a:rPr lang="de-DE" sz="1200" dirty="0">
                <a:solidFill>
                  <a:schemeClr val="tx1"/>
                </a:solidFill>
              </a:rPr>
              <a:t>Im letzten Drittel fungiert der RV als Anspielstation für </a:t>
            </a:r>
            <a:r>
              <a:rPr lang="de-DE" sz="1200" b="1" dirty="0">
                <a:solidFill>
                  <a:schemeClr val="tx1"/>
                </a:solidFill>
              </a:rPr>
              <a:t>Rückpässe oder zur Dreiecksbildung </a:t>
            </a:r>
            <a:r>
              <a:rPr lang="de-DE" sz="1200" dirty="0">
                <a:solidFill>
                  <a:schemeClr val="tx1"/>
                </a:solidFill>
              </a:rPr>
              <a:t>auf der Seite. Er positioniert sich dabei in den Halbräumen auf Sechserhöhe und stellt somit insbesondere eine </a:t>
            </a:r>
            <a:r>
              <a:rPr lang="de-DE" sz="1200" b="1" dirty="0">
                <a:solidFill>
                  <a:schemeClr val="tx1"/>
                </a:solidFill>
              </a:rPr>
              <a:t>Absicherung gegen mögliche Konter</a:t>
            </a:r>
            <a:r>
              <a:rPr lang="de-DE" sz="1200" dirty="0">
                <a:solidFill>
                  <a:schemeClr val="tx1"/>
                </a:solidFill>
              </a:rPr>
              <a:t> dar. Er muss dadurch kontinuierlich Entscheidungen treffen, wann er ins </a:t>
            </a:r>
            <a:r>
              <a:rPr lang="de-DE" sz="1200" dirty="0" err="1">
                <a:solidFill>
                  <a:schemeClr val="tx1"/>
                </a:solidFill>
              </a:rPr>
              <a:t>Gegenpressing</a:t>
            </a:r>
            <a:r>
              <a:rPr lang="de-DE" sz="1200" dirty="0">
                <a:solidFill>
                  <a:schemeClr val="tx1"/>
                </a:solidFill>
              </a:rPr>
              <a:t> gehen kann und wann er sich fallen lasse sollte </a:t>
            </a:r>
          </a:p>
          <a:p>
            <a:pPr marL="190483" indent="-190483" algn="just" defTabSz="890953">
              <a:spcBef>
                <a:spcPts val="300"/>
              </a:spcBef>
              <a:buFont typeface="Wingdings" panose="05000000000000000000" pitchFamily="2" charset="2"/>
              <a:buChar char="§"/>
              <a:defRPr/>
            </a:pPr>
            <a:r>
              <a:rPr lang="de-DE" sz="1200" dirty="0">
                <a:solidFill>
                  <a:schemeClr val="tx1"/>
                </a:solidFill>
              </a:rPr>
              <a:t>Die Anforderungen an einen RV sind groß. Durch die ballbesitz-orientierte Spielidee sind eine </a:t>
            </a:r>
            <a:r>
              <a:rPr lang="de-DE" sz="1200" b="1" dirty="0">
                <a:solidFill>
                  <a:schemeClr val="tx1"/>
                </a:solidFill>
              </a:rPr>
              <a:t>große Sicherheit am Ball und im Passspiel unentbehrlich</a:t>
            </a:r>
            <a:r>
              <a:rPr lang="de-DE" sz="1200" dirty="0">
                <a:solidFill>
                  <a:schemeClr val="tx1"/>
                </a:solidFill>
              </a:rPr>
              <a:t>. Es geht darum, möglichst wenig Fehler zu machen und auch in Drucksituationen resistent zu bleiben. Defensiv ist neben einem guten Zweikampfverhalten insbesondere eine </a:t>
            </a:r>
            <a:r>
              <a:rPr lang="de-DE" sz="1200" b="1" dirty="0">
                <a:solidFill>
                  <a:schemeClr val="tx1"/>
                </a:solidFill>
              </a:rPr>
              <a:t>gute Physis und Entscheidungsfindung </a:t>
            </a:r>
            <a:r>
              <a:rPr lang="de-DE" sz="1200" dirty="0">
                <a:solidFill>
                  <a:schemeClr val="tx1"/>
                </a:solidFill>
              </a:rPr>
              <a:t>nötig, um Kontersituationen zu vermeiden</a:t>
            </a:r>
          </a:p>
          <a:p>
            <a:pPr algn="just" defTabSz="890953">
              <a:spcBef>
                <a:spcPts val="300"/>
              </a:spcBef>
              <a:defRPr/>
            </a:pPr>
            <a:r>
              <a:rPr lang="de-DE" sz="1400" b="1" dirty="0">
                <a:solidFill>
                  <a:schemeClr val="tx1"/>
                </a:solidFill>
              </a:rPr>
              <a:t>Datenanalyse zur Erstellung einer Kandidatenliste</a:t>
            </a:r>
          </a:p>
          <a:p>
            <a:pPr marL="171450" indent="-171450" algn="just" defTabSz="890953">
              <a:spcBef>
                <a:spcPts val="300"/>
              </a:spcBef>
              <a:buFont typeface="Wingdings" panose="05000000000000000000" pitchFamily="2" charset="2"/>
              <a:buChar char="§"/>
              <a:defRPr/>
            </a:pPr>
            <a:r>
              <a:rPr lang="de-DE" sz="1200" dirty="0">
                <a:solidFill>
                  <a:schemeClr val="tx1"/>
                </a:solidFill>
              </a:rPr>
              <a:t>Dieses Anforderungsprofil können wir nun in </a:t>
            </a:r>
            <a:r>
              <a:rPr lang="de-DE" sz="1200" b="1" dirty="0">
                <a:solidFill>
                  <a:schemeClr val="tx1"/>
                </a:solidFill>
              </a:rPr>
              <a:t>statistische Kennzahlen übersetzen</a:t>
            </a:r>
            <a:r>
              <a:rPr lang="de-DE" sz="1200" dirty="0">
                <a:solidFill>
                  <a:schemeClr val="tx1"/>
                </a:solidFill>
              </a:rPr>
              <a:t>, um Datenbanken nach geeigneten Spielern zu durchsuchen. Dadurch kann in kurzer Zeit eine </a:t>
            </a:r>
            <a:r>
              <a:rPr lang="de-DE" sz="1200" b="1" dirty="0">
                <a:solidFill>
                  <a:schemeClr val="tx1"/>
                </a:solidFill>
              </a:rPr>
              <a:t>Liste an potentiellen Kandidaten erstellt </a:t>
            </a:r>
            <a:r>
              <a:rPr lang="de-DE" sz="1200" dirty="0">
                <a:solidFill>
                  <a:schemeClr val="tx1"/>
                </a:solidFill>
              </a:rPr>
              <a:t>werden, die im Anschluss genauer analysiert werden können</a:t>
            </a:r>
          </a:p>
          <a:p>
            <a:pPr marL="171450" indent="-171450" algn="just" defTabSz="890953">
              <a:spcBef>
                <a:spcPts val="300"/>
              </a:spcBef>
              <a:buFont typeface="Wingdings" panose="05000000000000000000" pitchFamily="2" charset="2"/>
              <a:buChar char="§"/>
              <a:defRPr/>
            </a:pPr>
            <a:r>
              <a:rPr lang="de-DE" sz="1200" dirty="0">
                <a:solidFill>
                  <a:schemeClr val="tx1"/>
                </a:solidFill>
              </a:rPr>
              <a:t>Zur Erstellung der Kandidatenliste können wir zwei komplementäre Methoden verwenden. Zum einen suchen wir über einen </a:t>
            </a:r>
            <a:r>
              <a:rPr lang="de-DE" sz="1200" b="1" dirty="0">
                <a:solidFill>
                  <a:schemeClr val="tx1"/>
                </a:solidFill>
              </a:rPr>
              <a:t>Ähnlichkeits-Score nach Spielern, die Kyle Walker ähneln</a:t>
            </a:r>
            <a:r>
              <a:rPr lang="de-DE" sz="1200" dirty="0">
                <a:solidFill>
                  <a:schemeClr val="tx1"/>
                </a:solidFill>
              </a:rPr>
              <a:t> unter der Annahme, dass Walker das definierte Anforderungsprofil erfüllt. Zum anderen filtern wir die Datenbank, indem wir </a:t>
            </a:r>
            <a:r>
              <a:rPr lang="de-DE" sz="1200" b="1" dirty="0">
                <a:solidFill>
                  <a:schemeClr val="tx1"/>
                </a:solidFill>
              </a:rPr>
              <a:t>Benchmarks für jede Kennzahl festlegen</a:t>
            </a:r>
            <a:r>
              <a:rPr lang="de-DE" sz="1200" dirty="0">
                <a:solidFill>
                  <a:schemeClr val="tx1"/>
                </a:solidFill>
              </a:rPr>
              <a:t>. Schlussendlich können wir beide Listen gegeneinander legen und daraus eine finale Liste erstellen</a:t>
            </a:r>
          </a:p>
          <a:p>
            <a:pPr algn="just" defTabSz="890953">
              <a:spcBef>
                <a:spcPts val="300"/>
              </a:spcBef>
              <a:defRPr/>
            </a:pPr>
            <a:r>
              <a:rPr lang="de-DE" sz="1400" b="1" dirty="0">
                <a:solidFill>
                  <a:schemeClr val="tx1"/>
                </a:solidFill>
              </a:rPr>
              <a:t>Nächste Schritte und Limitationen</a:t>
            </a:r>
            <a:endParaRPr lang="de-DE" sz="1200" b="1" dirty="0">
              <a:solidFill>
                <a:schemeClr val="tx1"/>
              </a:solidFill>
            </a:endParaRPr>
          </a:p>
          <a:p>
            <a:pPr marL="171450" indent="-171450" algn="just" defTabSz="890953">
              <a:spcBef>
                <a:spcPts val="300"/>
              </a:spcBef>
              <a:buFont typeface="Wingdings" panose="05000000000000000000" pitchFamily="2" charset="2"/>
              <a:buChar char="§"/>
              <a:defRPr/>
            </a:pPr>
            <a:r>
              <a:rPr lang="de-DE" sz="1200" dirty="0">
                <a:solidFill>
                  <a:schemeClr val="tx1"/>
                </a:solidFill>
              </a:rPr>
              <a:t>Nachdem wir das Anforderungsprofil definiert haben und eine initiale Kandidatenliste erstellt haben, können wir nun in die </a:t>
            </a:r>
            <a:r>
              <a:rPr lang="de-DE" sz="1200" b="1" dirty="0">
                <a:solidFill>
                  <a:schemeClr val="tx1"/>
                </a:solidFill>
              </a:rPr>
              <a:t>Analyse dieser Kandidatenliste einsteigen</a:t>
            </a:r>
            <a:r>
              <a:rPr lang="de-DE" sz="1200" dirty="0">
                <a:solidFill>
                  <a:schemeClr val="tx1"/>
                </a:solidFill>
              </a:rPr>
              <a:t>. Neben einer tiefergehenden Datenanalyse geht es hier darum, </a:t>
            </a:r>
            <a:r>
              <a:rPr lang="de-DE" sz="1200" b="1" dirty="0">
                <a:solidFill>
                  <a:schemeClr val="tx1"/>
                </a:solidFill>
              </a:rPr>
              <a:t>Videos zu schauen und die Leistungen in den jeweiligen Kontext der Situation </a:t>
            </a:r>
            <a:r>
              <a:rPr lang="de-DE" sz="1200" dirty="0">
                <a:solidFill>
                  <a:schemeClr val="tx1"/>
                </a:solidFill>
              </a:rPr>
              <a:t>des Spieler zu setzen. Nachdem die Kandidatenliste reduziert wurde, kann in das Live-Scouting und persönliche Gespräche eingestiegen werden.</a:t>
            </a:r>
          </a:p>
          <a:p>
            <a:pPr marL="171450" indent="-171450" algn="just" defTabSz="890953">
              <a:spcBef>
                <a:spcPts val="300"/>
              </a:spcBef>
              <a:buFont typeface="Wingdings" panose="05000000000000000000" pitchFamily="2" charset="2"/>
              <a:buChar char="§"/>
              <a:defRPr/>
            </a:pPr>
            <a:r>
              <a:rPr lang="de-DE" sz="1200" dirty="0">
                <a:solidFill>
                  <a:schemeClr val="tx1"/>
                </a:solidFill>
              </a:rPr>
              <a:t>Entscheidend bei diesem Vorgehen ist, dass die </a:t>
            </a:r>
            <a:r>
              <a:rPr lang="de-DE" sz="1200" b="1" dirty="0">
                <a:solidFill>
                  <a:schemeClr val="tx1"/>
                </a:solidFill>
              </a:rPr>
              <a:t>Datenqualität hoch ist und genügend Möglichkeiten bietet, die Fähigkeiten eines Spielers auszuwerten</a:t>
            </a:r>
            <a:r>
              <a:rPr lang="de-DE" sz="1200" dirty="0">
                <a:solidFill>
                  <a:schemeClr val="tx1"/>
                </a:solidFill>
              </a:rPr>
              <a:t>. Insbesondere bei Defensivspielern ist hier Vorsicht geboten, da ihr Verhalten auf dem Platz nur in Ansätzen durch Daten wiedergespiegelt werden kann. So können Event-Daten bspw. nicht aufzeigen, wenn ein Verteidiger viele Situationen durch Antizipation und Stellungsspiel löst.</a:t>
            </a:r>
          </a:p>
          <a:p>
            <a:pPr marL="171450" indent="-171450" algn="just" defTabSz="890953">
              <a:spcBef>
                <a:spcPts val="300"/>
              </a:spcBef>
              <a:buFont typeface="Wingdings" panose="05000000000000000000" pitchFamily="2" charset="2"/>
              <a:buChar char="§"/>
              <a:defRPr/>
            </a:pPr>
            <a:endParaRPr lang="de-DE" sz="1200" dirty="0">
              <a:solidFill>
                <a:schemeClr val="tx1"/>
              </a:solidFill>
            </a:endParaRPr>
          </a:p>
          <a:p>
            <a:pPr marL="190483" indent="-190483" algn="just" defTabSz="890953">
              <a:spcBef>
                <a:spcPts val="300"/>
              </a:spcBef>
              <a:buFont typeface="Wingdings" panose="05000000000000000000" pitchFamily="2" charset="2"/>
              <a:buChar char="§"/>
              <a:defRPr/>
            </a:pPr>
            <a:endParaRPr lang="de-DE" sz="1200" dirty="0">
              <a:solidFill>
                <a:schemeClr val="tx1"/>
              </a:solidFill>
            </a:endParaRPr>
          </a:p>
          <a:p>
            <a:pPr marL="190483" indent="-190483" algn="just" defTabSz="890953">
              <a:spcBef>
                <a:spcPts val="300"/>
              </a:spcBef>
              <a:buFont typeface="Wingdings" panose="05000000000000000000" pitchFamily="2" charset="2"/>
              <a:buChar char="§"/>
              <a:defRPr/>
            </a:pPr>
            <a:endParaRPr lang="de-DE" sz="1200" dirty="0">
              <a:solidFill>
                <a:schemeClr val="tx1"/>
              </a:solidFill>
            </a:endParaRPr>
          </a:p>
          <a:p>
            <a:pPr marL="190483" indent="-190483" algn="just" defTabSz="890953">
              <a:spcBef>
                <a:spcPts val="300"/>
              </a:spcBef>
              <a:buFont typeface="Wingdings" panose="05000000000000000000" pitchFamily="2" charset="2"/>
              <a:buChar char="§"/>
              <a:defRPr/>
            </a:pPr>
            <a:endParaRPr lang="de-DE" sz="1200" dirty="0">
              <a:solidFill>
                <a:schemeClr val="tx1"/>
              </a:solidFill>
            </a:endParaRPr>
          </a:p>
        </p:txBody>
      </p:sp>
      <p:sp>
        <p:nvSpPr>
          <p:cNvPr id="21" name="Slide Number Placeholder 20">
            <a:extLst>
              <a:ext uri="{FF2B5EF4-FFF2-40B4-BE49-F238E27FC236}">
                <a16:creationId xmlns:a16="http://schemas.microsoft.com/office/drawing/2014/main" id="{2A162143-6AF9-4342-81BC-FA40D1AA6E05}"/>
              </a:ext>
            </a:extLst>
          </p:cNvPr>
          <p:cNvSpPr>
            <a:spLocks noGrp="1"/>
          </p:cNvSpPr>
          <p:nvPr>
            <p:ph type="sldNum" sz="quarter" idx="11"/>
          </p:nvPr>
        </p:nvSpPr>
        <p:spPr/>
        <p:txBody>
          <a:bodyPr/>
          <a:lstStyle/>
          <a:p>
            <a:fld id="{07AB412F-5F68-FF4B-85B7-62534E294F92}" type="slidenum">
              <a:rPr lang="de-DE" smtClean="0"/>
              <a:pPr/>
              <a:t>4</a:t>
            </a:fld>
            <a:endParaRPr lang="de-DE"/>
          </a:p>
        </p:txBody>
      </p:sp>
    </p:spTree>
    <p:extLst>
      <p:ext uri="{BB962C8B-B14F-4D97-AF65-F5344CB8AC3E}">
        <p14:creationId xmlns:p14="http://schemas.microsoft.com/office/powerpoint/2010/main" val="4174694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2014839182"/>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37241"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1996497" y="2803847"/>
            <a:ext cx="7886270"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err="1">
                <a:solidFill>
                  <a:schemeClr val="bg1"/>
                </a:solidFill>
              </a:rPr>
              <a:t>Aktuelle</a:t>
            </a:r>
            <a:r>
              <a:rPr lang="en-US" sz="4443" b="1" spc="-23" dirty="0">
                <a:solidFill>
                  <a:schemeClr val="bg1"/>
                </a:solidFill>
              </a:rPr>
              <a:t> Situation</a:t>
            </a:r>
            <a:br>
              <a:rPr lang="en-US" sz="4443" b="1" spc="-23" dirty="0">
                <a:solidFill>
                  <a:schemeClr val="bg1"/>
                </a:solidFill>
              </a:rPr>
            </a:br>
            <a:r>
              <a:rPr lang="en-US" sz="4443" b="1" spc="-23" dirty="0">
                <a:solidFill>
                  <a:schemeClr val="bg1"/>
                </a:solidFill>
              </a:rPr>
              <a:t>des HSV</a:t>
            </a:r>
          </a:p>
        </p:txBody>
      </p:sp>
      <p:sp>
        <p:nvSpPr>
          <p:cNvPr id="4" name="TextBox 3">
            <a:extLst>
              <a:ext uri="{FF2B5EF4-FFF2-40B4-BE49-F238E27FC236}">
                <a16:creationId xmlns:a16="http://schemas.microsoft.com/office/drawing/2014/main" id="{C23D403C-3D45-44F5-B33E-47373C932207}"/>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02</a:t>
            </a:r>
          </a:p>
        </p:txBody>
      </p:sp>
    </p:spTree>
    <p:extLst>
      <p:ext uri="{BB962C8B-B14F-4D97-AF65-F5344CB8AC3E}">
        <p14:creationId xmlns:p14="http://schemas.microsoft.com/office/powerpoint/2010/main" val="853625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9CBA63A-D1DB-4DA7-AC75-DC7FD37495BC}"/>
              </a:ext>
            </a:extLst>
          </p:cNvPr>
          <p:cNvGraphicFramePr>
            <a:graphicFrameLocks noChangeAspect="1"/>
          </p:cNvGraphicFramePr>
          <p:nvPr>
            <p:custDataLst>
              <p:tags r:id="rId2"/>
            </p:custDataLst>
            <p:extLst>
              <p:ext uri="{D42A27DB-BD31-4B8C-83A1-F6EECF244321}">
                <p14:modId xmlns:p14="http://schemas.microsoft.com/office/powerpoint/2010/main" val="2401327575"/>
              </p:ext>
            </p:extLst>
          </p:nvPr>
        </p:nvGraphicFramePr>
        <p:xfrm>
          <a:off x="1764" y="80990"/>
          <a:ext cx="1764" cy="1764"/>
        </p:xfrm>
        <a:graphic>
          <a:graphicData uri="http://schemas.openxmlformats.org/presentationml/2006/ole">
            <mc:AlternateContent xmlns:mc="http://schemas.openxmlformats.org/markup-compatibility/2006">
              <mc:Choice xmlns:v="urn:schemas-microsoft-com:vml" Requires="v">
                <p:oleObj spid="_x0000_s162852"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764" y="80990"/>
                        <a:ext cx="1764" cy="1764"/>
                      </a:xfrm>
                      <a:prstGeom prst="rect">
                        <a:avLst/>
                      </a:prstGeom>
                    </p:spPr>
                  </p:pic>
                </p:oleObj>
              </mc:Fallback>
            </mc:AlternateContent>
          </a:graphicData>
        </a:graphic>
      </p:graphicFrame>
      <p:sp>
        <p:nvSpPr>
          <p:cNvPr id="3" name="Text Placeholder 4">
            <a:extLst>
              <a:ext uri="{FF2B5EF4-FFF2-40B4-BE49-F238E27FC236}">
                <a16:creationId xmlns:a16="http://schemas.microsoft.com/office/drawing/2014/main" id="{9CC221E4-1A83-43A1-81CF-E1E66FE07A80}"/>
              </a:ext>
            </a:extLst>
          </p:cNvPr>
          <p:cNvSpPr txBox="1">
            <a:spLocks/>
          </p:cNvSpPr>
          <p:nvPr/>
        </p:nvSpPr>
        <p:spPr>
          <a:xfrm>
            <a:off x="558890" y="1093788"/>
            <a:ext cx="10758398" cy="5355312"/>
          </a:xfrm>
          <a:prstGeom prst="rect">
            <a:avLst/>
          </a:prstGeom>
        </p:spPr>
        <p:txBody>
          <a:bodyPr vert="horz" wrap="square" lIns="0" tIns="0" rIns="0" bIns="0" rtlCol="0" anchor="t">
            <a:spAutoFit/>
          </a:bodyPr>
          <a:lstStyle>
            <a:lvl1pPr marL="0" indent="0" algn="l" rtl="0" eaLnBrk="1" fontAlgn="base" hangingPunct="1">
              <a:spcBef>
                <a:spcPts val="800"/>
              </a:spcBef>
              <a:spcAft>
                <a:spcPct val="0"/>
              </a:spcAft>
              <a:buFont typeface="Arial" pitchFamily="34" charset="0"/>
              <a:buNone/>
              <a:defRPr sz="2000" kern="1200">
                <a:solidFill>
                  <a:schemeClr val="accent1"/>
                </a:solidFill>
                <a:latin typeface="+mn-lt"/>
                <a:ea typeface="Arial" pitchFamily="-105" charset="-52"/>
                <a:cs typeface="Arial" pitchFamily="34" charset="0"/>
              </a:defRPr>
            </a:lvl1pPr>
            <a:lvl2pPr marL="449263" indent="-266700" algn="l" rtl="0" eaLnBrk="1" fontAlgn="base" hangingPunct="1">
              <a:spcBef>
                <a:spcPts val="800"/>
              </a:spcBef>
              <a:spcAft>
                <a:spcPct val="0"/>
              </a:spcAft>
              <a:buFont typeface="Arial" pitchFamily="34" charset="0"/>
              <a:buChar char="–"/>
              <a:defRPr sz="3500" kern="1200">
                <a:solidFill>
                  <a:schemeClr val="tx2"/>
                </a:solidFill>
                <a:latin typeface="+mn-lt"/>
                <a:ea typeface="Arial" pitchFamily="-105" charset="-52"/>
                <a:cs typeface="Arial" pitchFamily="34" charset="0"/>
              </a:defRPr>
            </a:lvl2pPr>
            <a:lvl3pPr marL="625475" indent="-176213" algn="l" rtl="0" eaLnBrk="1" fontAlgn="base" hangingPunct="1">
              <a:spcBef>
                <a:spcPts val="800"/>
              </a:spcBef>
              <a:spcAft>
                <a:spcPct val="0"/>
              </a:spcAft>
              <a:buFont typeface="Arial" pitchFamily="34" charset="0"/>
              <a:buChar char="•"/>
              <a:tabLst/>
              <a:defRPr sz="3200" kern="1200">
                <a:solidFill>
                  <a:schemeClr val="tx2"/>
                </a:solidFill>
                <a:latin typeface="+mn-lt"/>
                <a:ea typeface="Arial" pitchFamily="-105" charset="-52"/>
                <a:cs typeface="Arial" pitchFamily="34" charset="0"/>
              </a:defRPr>
            </a:lvl3pPr>
            <a:lvl4pPr marL="898525" indent="-273050" algn="l" rtl="0" eaLnBrk="1" fontAlgn="base" hangingPunct="1">
              <a:spcBef>
                <a:spcPts val="800"/>
              </a:spcBef>
              <a:spcAft>
                <a:spcPct val="0"/>
              </a:spcAft>
              <a:buFont typeface="Arial" pitchFamily="34" charset="0"/>
              <a:buChar char="–"/>
              <a:defRPr sz="2900" kern="1200">
                <a:solidFill>
                  <a:schemeClr val="tx2"/>
                </a:solidFill>
                <a:latin typeface="+mn-lt"/>
                <a:ea typeface="Arial" pitchFamily="-105" charset="-52"/>
                <a:cs typeface="Arial" pitchFamily="34" charset="0"/>
              </a:defRPr>
            </a:lvl4pPr>
            <a:lvl5pPr marL="1074738" indent="-176213" algn="l" rtl="0" eaLnBrk="1" fontAlgn="base" hangingPunct="1">
              <a:spcBef>
                <a:spcPts val="800"/>
              </a:spcBef>
              <a:spcAft>
                <a:spcPct val="0"/>
              </a:spcAft>
              <a:buFont typeface="Arial" pitchFamily="34" charset="0"/>
              <a:buChar char="•"/>
              <a:defRPr sz="2700" kern="1200">
                <a:solidFill>
                  <a:schemeClr val="tx2"/>
                </a:solidFill>
                <a:latin typeface="+mn-lt"/>
                <a:ea typeface="Arial" pitchFamily="-105" charset="-52"/>
                <a:cs typeface="Arial"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890953">
              <a:spcBef>
                <a:spcPts val="300"/>
              </a:spcBef>
              <a:defRPr/>
            </a:pPr>
            <a:r>
              <a:rPr lang="de-DE" sz="1400" b="1" dirty="0">
                <a:solidFill>
                  <a:schemeClr val="tx1"/>
                </a:solidFill>
              </a:rPr>
              <a:t>Stärke der 2. Liga </a:t>
            </a:r>
          </a:p>
          <a:p>
            <a:pPr marL="190483" indent="-190483" algn="just" defTabSz="890953">
              <a:spcBef>
                <a:spcPts val="300"/>
              </a:spcBef>
              <a:buFont typeface="Wingdings" panose="05000000000000000000" pitchFamily="2" charset="2"/>
              <a:buChar char="§"/>
              <a:defRPr/>
            </a:pPr>
            <a:r>
              <a:rPr lang="de-DE" sz="1200" dirty="0">
                <a:solidFill>
                  <a:schemeClr val="tx1"/>
                </a:solidFill>
              </a:rPr>
              <a:t>Während mit Schalke und Bremen die zwei individuell und finanziell stärksten Mannschaften aufgestiegen sind, kommen mit Bielefeld und Greuther Fürth zwei bekannte Vereine zurück in die Liga – die </a:t>
            </a:r>
            <a:r>
              <a:rPr lang="de-DE" sz="1200" b="1" dirty="0">
                <a:solidFill>
                  <a:schemeClr val="tx1"/>
                </a:solidFill>
              </a:rPr>
              <a:t>Qualität der Liga ist im Vergleich zum letzten Jahr deutlich ausgeglichener</a:t>
            </a:r>
          </a:p>
          <a:p>
            <a:pPr marL="190483" indent="-190483" algn="just" defTabSz="890953">
              <a:spcBef>
                <a:spcPts val="300"/>
              </a:spcBef>
              <a:buFont typeface="Wingdings" panose="05000000000000000000" pitchFamily="2" charset="2"/>
              <a:buChar char="§"/>
              <a:defRPr/>
            </a:pPr>
            <a:r>
              <a:rPr lang="de-DE" sz="1200" dirty="0">
                <a:solidFill>
                  <a:schemeClr val="tx1"/>
                </a:solidFill>
              </a:rPr>
              <a:t>Die meisten Mannschaften der 2. Liga kommen über ein gutes, geordnetes Pressing. Es wird versucht, </a:t>
            </a:r>
            <a:r>
              <a:rPr lang="de-DE" sz="1200" b="1" dirty="0">
                <a:solidFill>
                  <a:schemeClr val="tx1"/>
                </a:solidFill>
              </a:rPr>
              <a:t>eigene Fehler zu minimieren und gleichzeitig Fehler beim Gegner zu erzwingen</a:t>
            </a:r>
            <a:r>
              <a:rPr lang="de-DE" sz="1200" dirty="0">
                <a:solidFill>
                  <a:schemeClr val="tx1"/>
                </a:solidFill>
              </a:rPr>
              <a:t>. Anschließend soll über Umschaltsituationen Torchancen generiert werden. Die Mannschaften sind hier in der Regel deutlich gefährlicher, als wenn sie sich in einem geordneten Spielaufbau befinden</a:t>
            </a:r>
          </a:p>
          <a:p>
            <a:pPr marL="190483" indent="-190483" algn="just" defTabSz="890953">
              <a:spcBef>
                <a:spcPts val="300"/>
              </a:spcBef>
              <a:buFont typeface="Wingdings" panose="05000000000000000000" pitchFamily="2" charset="2"/>
              <a:buChar char="§"/>
              <a:defRPr/>
            </a:pPr>
            <a:r>
              <a:rPr lang="de-DE" sz="1200" dirty="0">
                <a:solidFill>
                  <a:schemeClr val="tx1"/>
                </a:solidFill>
              </a:rPr>
              <a:t>Insbesondere durch die Idee im eigenen Ballbesitz grenzt sich der HSV von der Konkurrenz ab. Die Philosophie von Tim Walter basiert auf einer </a:t>
            </a:r>
            <a:r>
              <a:rPr lang="de-DE" sz="1200" b="1" dirty="0">
                <a:solidFill>
                  <a:schemeClr val="tx1"/>
                </a:solidFill>
              </a:rPr>
              <a:t>ballbesitz-orientierten Herangehensweise, bei der flach und geduldig </a:t>
            </a:r>
            <a:r>
              <a:rPr lang="de-DE" sz="1200" dirty="0">
                <a:solidFill>
                  <a:schemeClr val="tx1"/>
                </a:solidFill>
              </a:rPr>
              <a:t>von hinten rausgespielt werden soll. Im Spielaufbau wird versucht, den Gegner durch viele kurze Pässe tief in der eigenen Hälfte zu locken. Dabei gibt es klare Strukturen und dynamische Abläufe, um immer wieder neue Räume zu schaffen</a:t>
            </a:r>
          </a:p>
          <a:p>
            <a:pPr algn="just" defTabSz="890953">
              <a:spcBef>
                <a:spcPts val="300"/>
              </a:spcBef>
              <a:defRPr/>
            </a:pPr>
            <a:r>
              <a:rPr lang="de-DE" sz="1400" b="1" dirty="0">
                <a:solidFill>
                  <a:schemeClr val="tx1"/>
                </a:solidFill>
              </a:rPr>
              <a:t>Kaderstruktur des HSV</a:t>
            </a:r>
          </a:p>
          <a:p>
            <a:pPr marL="190483" indent="-190483" algn="just" defTabSz="890953">
              <a:spcBef>
                <a:spcPts val="300"/>
              </a:spcBef>
              <a:buFont typeface="Wingdings" panose="05000000000000000000" pitchFamily="2" charset="2"/>
              <a:buChar char="§"/>
              <a:defRPr/>
            </a:pPr>
            <a:r>
              <a:rPr lang="de-DE" sz="1200" dirty="0">
                <a:solidFill>
                  <a:schemeClr val="tx1"/>
                </a:solidFill>
              </a:rPr>
              <a:t>Mit einem Durchschnittsalter von 24,1 Jahren stellte der HSV bereits letztes Jahr die mit Abstand </a:t>
            </a:r>
            <a:r>
              <a:rPr lang="de-DE" sz="1200" b="1" dirty="0">
                <a:solidFill>
                  <a:schemeClr val="tx1"/>
                </a:solidFill>
              </a:rPr>
              <a:t>jüngste Mannschaft der 2. Bundesliga </a:t>
            </a:r>
            <a:r>
              <a:rPr lang="de-DE" sz="1200" dirty="0">
                <a:solidFill>
                  <a:schemeClr val="tx1"/>
                </a:solidFill>
              </a:rPr>
              <a:t>– der Kern des Kaders konnte mit Ausnahme von </a:t>
            </a:r>
            <a:r>
              <a:rPr lang="de-DE" sz="1200" dirty="0" err="1">
                <a:solidFill>
                  <a:schemeClr val="tx1"/>
                </a:solidFill>
              </a:rPr>
              <a:t>Josha</a:t>
            </a:r>
            <a:r>
              <a:rPr lang="de-DE" sz="1200" dirty="0">
                <a:solidFill>
                  <a:schemeClr val="tx1"/>
                </a:solidFill>
              </a:rPr>
              <a:t> </a:t>
            </a:r>
            <a:r>
              <a:rPr lang="de-DE" sz="1200" dirty="0" err="1">
                <a:solidFill>
                  <a:schemeClr val="tx1"/>
                </a:solidFill>
              </a:rPr>
              <a:t>Vagnoman</a:t>
            </a:r>
            <a:r>
              <a:rPr lang="de-DE" sz="1200" dirty="0">
                <a:solidFill>
                  <a:schemeClr val="tx1"/>
                </a:solidFill>
              </a:rPr>
              <a:t> und </a:t>
            </a:r>
            <a:r>
              <a:rPr lang="de-DE" sz="1200" dirty="0" err="1">
                <a:solidFill>
                  <a:schemeClr val="tx1"/>
                </a:solidFill>
              </a:rPr>
              <a:t>Faride</a:t>
            </a:r>
            <a:r>
              <a:rPr lang="de-DE" sz="1200" dirty="0">
                <a:solidFill>
                  <a:schemeClr val="tx1"/>
                </a:solidFill>
              </a:rPr>
              <a:t> </a:t>
            </a:r>
            <a:r>
              <a:rPr lang="de-DE" sz="1200" dirty="0" err="1">
                <a:solidFill>
                  <a:schemeClr val="tx1"/>
                </a:solidFill>
              </a:rPr>
              <a:t>Alidou</a:t>
            </a:r>
            <a:r>
              <a:rPr lang="de-DE" sz="1200" dirty="0">
                <a:solidFill>
                  <a:schemeClr val="tx1"/>
                </a:solidFill>
              </a:rPr>
              <a:t> zusammengehalten werden</a:t>
            </a:r>
          </a:p>
          <a:p>
            <a:pPr marL="190483" indent="-190483" algn="just" defTabSz="890953">
              <a:spcBef>
                <a:spcPts val="300"/>
              </a:spcBef>
              <a:buFont typeface="Wingdings" panose="05000000000000000000" pitchFamily="2" charset="2"/>
              <a:buChar char="§"/>
              <a:defRPr/>
            </a:pPr>
            <a:r>
              <a:rPr lang="de-DE" sz="1200" dirty="0">
                <a:solidFill>
                  <a:schemeClr val="tx1"/>
                </a:solidFill>
              </a:rPr>
              <a:t>Zusätzlich zur festen Verpflichtung der Leihspieler </a:t>
            </a:r>
            <a:r>
              <a:rPr lang="de-DE" sz="1200" dirty="0" err="1">
                <a:solidFill>
                  <a:schemeClr val="tx1"/>
                </a:solidFill>
              </a:rPr>
              <a:t>Vuskovic</a:t>
            </a:r>
            <a:r>
              <a:rPr lang="de-DE" sz="1200" dirty="0">
                <a:solidFill>
                  <a:schemeClr val="tx1"/>
                </a:solidFill>
              </a:rPr>
              <a:t> und Muheim konnte der Kader </a:t>
            </a:r>
            <a:r>
              <a:rPr lang="de-DE" sz="1200" b="1" dirty="0">
                <a:solidFill>
                  <a:schemeClr val="tx1"/>
                </a:solidFill>
              </a:rPr>
              <a:t>offensiv gezielt verstärkt werden</a:t>
            </a:r>
            <a:r>
              <a:rPr lang="de-DE" sz="1200" dirty="0">
                <a:solidFill>
                  <a:schemeClr val="tx1"/>
                </a:solidFill>
              </a:rPr>
              <a:t>. Während </a:t>
            </a:r>
            <a:r>
              <a:rPr lang="de-DE" sz="1200" dirty="0" err="1">
                <a:solidFill>
                  <a:schemeClr val="tx1"/>
                </a:solidFill>
              </a:rPr>
              <a:t>Königsdörffer</a:t>
            </a:r>
            <a:r>
              <a:rPr lang="de-DE" sz="1200" dirty="0">
                <a:solidFill>
                  <a:schemeClr val="tx1"/>
                </a:solidFill>
              </a:rPr>
              <a:t> und </a:t>
            </a:r>
            <a:r>
              <a:rPr lang="de-DE" sz="1200" dirty="0" err="1">
                <a:solidFill>
                  <a:schemeClr val="tx1"/>
                </a:solidFill>
              </a:rPr>
              <a:t>Bilbija</a:t>
            </a:r>
            <a:r>
              <a:rPr lang="de-DE" sz="1200" dirty="0">
                <a:solidFill>
                  <a:schemeClr val="tx1"/>
                </a:solidFill>
              </a:rPr>
              <a:t> </a:t>
            </a:r>
            <a:r>
              <a:rPr lang="de-DE" sz="1200" dirty="0" err="1">
                <a:solidFill>
                  <a:schemeClr val="tx1"/>
                </a:solidFill>
              </a:rPr>
              <a:t>Alidou</a:t>
            </a:r>
            <a:r>
              <a:rPr lang="de-DE" sz="1200" dirty="0">
                <a:solidFill>
                  <a:schemeClr val="tx1"/>
                </a:solidFill>
              </a:rPr>
              <a:t> ersetzen, bringt </a:t>
            </a:r>
            <a:r>
              <a:rPr lang="de-DE" sz="1200" dirty="0" err="1">
                <a:solidFill>
                  <a:schemeClr val="tx1"/>
                </a:solidFill>
              </a:rPr>
              <a:t>Bénes</a:t>
            </a:r>
            <a:r>
              <a:rPr lang="de-DE" sz="1200" dirty="0">
                <a:solidFill>
                  <a:schemeClr val="tx1"/>
                </a:solidFill>
              </a:rPr>
              <a:t> Bundesligaerfahrung mit und stellt eine weitere Option im Zentrum dar</a:t>
            </a:r>
          </a:p>
          <a:p>
            <a:pPr marL="190483" indent="-190483" algn="just" defTabSz="890953">
              <a:spcBef>
                <a:spcPts val="300"/>
              </a:spcBef>
              <a:buFont typeface="Wingdings" panose="05000000000000000000" pitchFamily="2" charset="2"/>
              <a:buChar char="§"/>
              <a:defRPr/>
            </a:pPr>
            <a:r>
              <a:rPr lang="de-DE" sz="1200" dirty="0">
                <a:solidFill>
                  <a:schemeClr val="tx1"/>
                </a:solidFill>
              </a:rPr>
              <a:t>Bedarf besteht durch den Abgang von </a:t>
            </a:r>
            <a:r>
              <a:rPr lang="de-DE" sz="1200" dirty="0" err="1">
                <a:solidFill>
                  <a:schemeClr val="tx1"/>
                </a:solidFill>
              </a:rPr>
              <a:t>Vagnoman</a:t>
            </a:r>
            <a:r>
              <a:rPr lang="de-DE" sz="1200" dirty="0">
                <a:solidFill>
                  <a:schemeClr val="tx1"/>
                </a:solidFill>
              </a:rPr>
              <a:t> auf der </a:t>
            </a:r>
            <a:r>
              <a:rPr lang="de-DE" sz="1200" b="1" dirty="0">
                <a:solidFill>
                  <a:schemeClr val="tx1"/>
                </a:solidFill>
              </a:rPr>
              <a:t>Rechtsverteidiger-Position,</a:t>
            </a:r>
            <a:r>
              <a:rPr lang="de-DE" sz="1200" dirty="0">
                <a:solidFill>
                  <a:schemeClr val="tx1"/>
                </a:solidFill>
              </a:rPr>
              <a:t> wo aktuell nur der gelernte Mittelfeldspieler Moritz Heyer zur Verfügung steht. Außerdem fehlt ein </a:t>
            </a:r>
            <a:r>
              <a:rPr lang="de-DE" sz="1200" b="1" dirty="0">
                <a:solidFill>
                  <a:schemeClr val="tx1"/>
                </a:solidFill>
              </a:rPr>
              <a:t>(ansatzweise) gleichwertiger Ersatz für Robert Glatzel</a:t>
            </a:r>
            <a:endParaRPr lang="de-DE" sz="1200" dirty="0">
              <a:solidFill>
                <a:schemeClr val="tx1"/>
              </a:solidFill>
            </a:endParaRPr>
          </a:p>
          <a:p>
            <a:pPr marL="190483" indent="-190483" algn="just" defTabSz="890953">
              <a:spcBef>
                <a:spcPts val="300"/>
              </a:spcBef>
              <a:buFont typeface="Wingdings" panose="05000000000000000000" pitchFamily="2" charset="2"/>
              <a:buChar char="§"/>
              <a:defRPr/>
            </a:pPr>
            <a:r>
              <a:rPr lang="de-DE" sz="1200" dirty="0">
                <a:solidFill>
                  <a:schemeClr val="tx1"/>
                </a:solidFill>
              </a:rPr>
              <a:t>Auch ohne Neuverpflichtungen verfügt der HSV individuell vermutlich über den stärksten Kader der Liga. Daher wird es schwierig, sich mit dem begrenzten Budget in der Spitze signifikant zu verbessern. Vielmehr geht es darum, in die </a:t>
            </a:r>
            <a:r>
              <a:rPr lang="de-DE" sz="1200" b="1" dirty="0">
                <a:solidFill>
                  <a:schemeClr val="tx1"/>
                </a:solidFill>
              </a:rPr>
              <a:t>Breite zu investieren, um das Risiko durch verletzungsbedingte Ausfälle und entstehende Qualitätsunterschiede zu minimieren</a:t>
            </a:r>
          </a:p>
          <a:p>
            <a:pPr algn="just" defTabSz="890953">
              <a:spcBef>
                <a:spcPts val="300"/>
              </a:spcBef>
              <a:defRPr/>
            </a:pPr>
            <a:r>
              <a:rPr lang="de-DE" sz="1400" b="1" dirty="0">
                <a:solidFill>
                  <a:schemeClr val="tx1"/>
                </a:solidFill>
              </a:rPr>
              <a:t>Suche nach einem Rechtsverteidiger</a:t>
            </a:r>
          </a:p>
          <a:p>
            <a:pPr marL="190483" indent="-190483" algn="just" defTabSz="890953">
              <a:spcBef>
                <a:spcPts val="300"/>
              </a:spcBef>
              <a:buFont typeface="Wingdings" panose="05000000000000000000" pitchFamily="2" charset="2"/>
              <a:buChar char="§"/>
              <a:defRPr/>
            </a:pPr>
            <a:r>
              <a:rPr lang="de-DE" sz="1200" dirty="0">
                <a:solidFill>
                  <a:schemeClr val="tx1"/>
                </a:solidFill>
              </a:rPr>
              <a:t>Gemäß der Philosophie des Hamburger SV sowie der begrenzten finanziellen Möglichkeiten wird ein Spieler gesucht, der </a:t>
            </a:r>
            <a:r>
              <a:rPr lang="de-DE" sz="1200" b="1" dirty="0">
                <a:solidFill>
                  <a:schemeClr val="tx1"/>
                </a:solidFill>
              </a:rPr>
              <a:t>jung und entwicklungsfähig ist</a:t>
            </a:r>
          </a:p>
          <a:p>
            <a:pPr marL="190483" indent="-190483" algn="just" defTabSz="890953">
              <a:spcBef>
                <a:spcPts val="300"/>
              </a:spcBef>
              <a:buFont typeface="Wingdings" panose="05000000000000000000" pitchFamily="2" charset="2"/>
              <a:buChar char="§"/>
              <a:defRPr/>
            </a:pPr>
            <a:r>
              <a:rPr lang="de-DE" sz="1200" dirty="0">
                <a:solidFill>
                  <a:schemeClr val="tx1"/>
                </a:solidFill>
              </a:rPr>
              <a:t>Obwohl mit Heyer ein solider RV vorhanden ist, soll </a:t>
            </a:r>
            <a:r>
              <a:rPr lang="de-DE" sz="1200" b="1" dirty="0">
                <a:solidFill>
                  <a:schemeClr val="tx1"/>
                </a:solidFill>
              </a:rPr>
              <a:t>kein Spieler verpflichtet werden, der nur als Backup agiert und lange Eingewöhnungszeit benötigt</a:t>
            </a:r>
            <a:r>
              <a:rPr lang="de-DE" sz="1200" dirty="0">
                <a:solidFill>
                  <a:schemeClr val="tx1"/>
                </a:solidFill>
              </a:rPr>
              <a:t>. Zum einen ist die Position dünn besetzt. Zum anderen ist Heyer gelernter Mittelfeldspieler, somit auch Ersatz für einen Ausfall von Jonas Meffert</a:t>
            </a:r>
          </a:p>
          <a:p>
            <a:pPr marL="190483" indent="-190483" algn="just" defTabSz="890953">
              <a:spcBef>
                <a:spcPts val="300"/>
              </a:spcBef>
              <a:buFont typeface="Wingdings" panose="05000000000000000000" pitchFamily="2" charset="2"/>
              <a:buChar char="§"/>
              <a:defRPr/>
            </a:pPr>
            <a:r>
              <a:rPr lang="de-DE" sz="1200" dirty="0">
                <a:solidFill>
                  <a:schemeClr val="tx1"/>
                </a:solidFill>
              </a:rPr>
              <a:t>Neben den finanziellen Restriktionen besteht eine weitere Herausforderung darin, Spieler zu kaufen, die nicht nur in der 2. Liga funktionieren, sondern auch das </a:t>
            </a:r>
            <a:r>
              <a:rPr lang="de-DE" sz="1200" b="1" dirty="0">
                <a:solidFill>
                  <a:schemeClr val="tx1"/>
                </a:solidFill>
              </a:rPr>
              <a:t>Potenzial für die 1. Liga mitbringen </a:t>
            </a:r>
            <a:r>
              <a:rPr lang="de-DE" sz="1200" dirty="0">
                <a:solidFill>
                  <a:schemeClr val="tx1"/>
                </a:solidFill>
              </a:rPr>
              <a:t>und in verschiedenen Spielszenarien agieren können</a:t>
            </a:r>
            <a:endParaRPr lang="de-DE" sz="1400" dirty="0">
              <a:solidFill>
                <a:schemeClr val="tx1"/>
              </a:solidFill>
            </a:endParaRPr>
          </a:p>
        </p:txBody>
      </p:sp>
      <p:sp>
        <p:nvSpPr>
          <p:cNvPr id="8" name="Title 1">
            <a:extLst>
              <a:ext uri="{FF2B5EF4-FFF2-40B4-BE49-F238E27FC236}">
                <a16:creationId xmlns:a16="http://schemas.microsoft.com/office/drawing/2014/main" id="{4F3C1DD5-4A96-4634-A7EA-2308B5429B76}"/>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Aktuelle</a:t>
            </a:r>
            <a:r>
              <a:rPr lang="en-US" sz="2400" dirty="0">
                <a:solidFill>
                  <a:srgbClr val="1A5CB0"/>
                </a:solidFill>
              </a:rPr>
              <a:t> Situation:</a:t>
            </a:r>
            <a:r>
              <a:rPr lang="en-US" sz="2400" dirty="0"/>
              <a:t> </a:t>
            </a:r>
            <a:r>
              <a:rPr lang="en-US" sz="2400" b="0" dirty="0" err="1"/>
              <a:t>Nach</a:t>
            </a:r>
            <a:r>
              <a:rPr lang="en-US" sz="2400" b="0" dirty="0"/>
              <a:t> dem </a:t>
            </a:r>
            <a:r>
              <a:rPr lang="en-US" sz="2400" b="0" dirty="0" err="1"/>
              <a:t>knapp</a:t>
            </a:r>
            <a:r>
              <a:rPr lang="en-US" sz="2400" b="0" dirty="0"/>
              <a:t> </a:t>
            </a:r>
            <a:r>
              <a:rPr lang="en-US" sz="2400" b="0" dirty="0" err="1"/>
              <a:t>verpassten</a:t>
            </a:r>
            <a:r>
              <a:rPr lang="en-US" sz="2400" b="0" dirty="0"/>
              <a:t> </a:t>
            </a:r>
            <a:r>
              <a:rPr lang="en-US" sz="2400" b="0" dirty="0" err="1"/>
              <a:t>Aufstieg</a:t>
            </a:r>
            <a:r>
              <a:rPr lang="en-US" sz="2400" b="0" dirty="0"/>
              <a:t> </a:t>
            </a:r>
            <a:r>
              <a:rPr lang="en-US" sz="2400" b="0" dirty="0" err="1"/>
              <a:t>geht</a:t>
            </a:r>
            <a:r>
              <a:rPr lang="en-US" sz="2400" b="0" dirty="0"/>
              <a:t> der HSV </a:t>
            </a:r>
            <a:r>
              <a:rPr lang="en-US" sz="2400" b="0" dirty="0" err="1"/>
              <a:t>als</a:t>
            </a:r>
            <a:r>
              <a:rPr lang="en-US" sz="2400" b="0" dirty="0"/>
              <a:t> </a:t>
            </a:r>
            <a:r>
              <a:rPr lang="en-US" sz="2400" b="0" dirty="0" err="1"/>
              <a:t>Favorit</a:t>
            </a:r>
            <a:r>
              <a:rPr lang="en-US" sz="2400" b="0" dirty="0"/>
              <a:t> in die </a:t>
            </a:r>
            <a:r>
              <a:rPr lang="en-US" sz="2400" b="0" dirty="0" err="1"/>
              <a:t>neue</a:t>
            </a:r>
            <a:r>
              <a:rPr lang="en-US" sz="2400" b="0" dirty="0"/>
              <a:t> Saison – </a:t>
            </a:r>
            <a:r>
              <a:rPr lang="en-US" sz="2400" b="0" dirty="0" err="1"/>
              <a:t>individuell</a:t>
            </a:r>
            <a:r>
              <a:rPr lang="en-US" sz="2400" b="0" dirty="0"/>
              <a:t> </a:t>
            </a:r>
            <a:r>
              <a:rPr lang="en-US" sz="2400" b="0" dirty="0" err="1"/>
              <a:t>stellt</a:t>
            </a:r>
            <a:r>
              <a:rPr lang="en-US" sz="2400" b="0" dirty="0"/>
              <a:t> man die </a:t>
            </a:r>
            <a:r>
              <a:rPr lang="en-US" sz="2400" b="0" dirty="0" err="1"/>
              <a:t>stärkste</a:t>
            </a:r>
            <a:r>
              <a:rPr lang="en-US" sz="2400" b="0" dirty="0"/>
              <a:t> Mannschaft der Liga </a:t>
            </a:r>
            <a:endParaRPr lang="en-US" sz="2400" dirty="0"/>
          </a:p>
        </p:txBody>
      </p:sp>
      <p:sp>
        <p:nvSpPr>
          <p:cNvPr id="20" name="Slide Number Placeholder 19">
            <a:extLst>
              <a:ext uri="{FF2B5EF4-FFF2-40B4-BE49-F238E27FC236}">
                <a16:creationId xmlns:a16="http://schemas.microsoft.com/office/drawing/2014/main" id="{89645A1B-C3EB-4640-9E24-5DBF2074056C}"/>
              </a:ext>
            </a:extLst>
          </p:cNvPr>
          <p:cNvSpPr>
            <a:spLocks noGrp="1"/>
          </p:cNvSpPr>
          <p:nvPr>
            <p:ph type="sldNum" sz="quarter" idx="11"/>
          </p:nvPr>
        </p:nvSpPr>
        <p:spPr/>
        <p:txBody>
          <a:bodyPr/>
          <a:lstStyle/>
          <a:p>
            <a:fld id="{07AB412F-5F68-FF4B-85B7-62534E294F92}" type="slidenum">
              <a:rPr lang="de-DE" smtClean="0"/>
              <a:pPr/>
              <a:t>6</a:t>
            </a:fld>
            <a:endParaRPr lang="de-DE"/>
          </a:p>
        </p:txBody>
      </p:sp>
    </p:spTree>
    <p:extLst>
      <p:ext uri="{BB962C8B-B14F-4D97-AF65-F5344CB8AC3E}">
        <p14:creationId xmlns:p14="http://schemas.microsoft.com/office/powerpoint/2010/main" val="292036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6BAB23E-7204-47EC-A243-6F4869046598}"/>
              </a:ext>
            </a:extLst>
          </p:cNvPr>
          <p:cNvGraphicFramePr>
            <a:graphicFrameLocks noChangeAspect="1"/>
          </p:cNvGraphicFramePr>
          <p:nvPr>
            <p:custDataLst>
              <p:tags r:id="rId2"/>
            </p:custDataLst>
            <p:extLst>
              <p:ext uri="{D42A27DB-BD31-4B8C-83A1-F6EECF244321}">
                <p14:modId xmlns:p14="http://schemas.microsoft.com/office/powerpoint/2010/main" val="1847207913"/>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59772"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96BAB23E-7204-47EC-A243-6F4869046598}"/>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grpSp>
        <p:nvGrpSpPr>
          <p:cNvPr id="35" name="Group 34">
            <a:extLst>
              <a:ext uri="{FF2B5EF4-FFF2-40B4-BE49-F238E27FC236}">
                <a16:creationId xmlns:a16="http://schemas.microsoft.com/office/drawing/2014/main" id="{39C0C8AF-2E5B-4D05-AB51-3D8AD2A5B879}"/>
              </a:ext>
            </a:extLst>
          </p:cNvPr>
          <p:cNvGrpSpPr/>
          <p:nvPr/>
        </p:nvGrpSpPr>
        <p:grpSpPr>
          <a:xfrm>
            <a:off x="560894" y="1111621"/>
            <a:ext cx="10758603" cy="5047007"/>
            <a:chOff x="503999" y="1079500"/>
            <a:chExt cx="8739250" cy="4392650"/>
          </a:xfrm>
        </p:grpSpPr>
        <p:cxnSp>
          <p:nvCxnSpPr>
            <p:cNvPr id="14" name="Straight Connector 13">
              <a:extLst>
                <a:ext uri="{FF2B5EF4-FFF2-40B4-BE49-F238E27FC236}">
                  <a16:creationId xmlns:a16="http://schemas.microsoft.com/office/drawing/2014/main" id="{A19C7EE7-DF80-4624-968B-950B36B9E362}"/>
                </a:ext>
              </a:extLst>
            </p:cNvPr>
            <p:cNvCxnSpPr>
              <a:cxnSpLocks noChangeAspect="1"/>
            </p:cNvCxnSpPr>
            <p:nvPr/>
          </p:nvCxnSpPr>
          <p:spPr>
            <a:xfrm>
              <a:off x="504000" y="1079500"/>
              <a:ext cx="0" cy="439265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8E631E-207E-4B21-8A67-3DCB777FEAAD}"/>
                </a:ext>
              </a:extLst>
            </p:cNvPr>
            <p:cNvCxnSpPr>
              <a:cxnSpLocks noChangeAspect="1"/>
            </p:cNvCxnSpPr>
            <p:nvPr/>
          </p:nvCxnSpPr>
          <p:spPr>
            <a:xfrm flipH="1">
              <a:off x="503999" y="5472150"/>
              <a:ext cx="873924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08A4F8-47A4-429B-BC74-26BC2FBBEDCF}"/>
                </a:ext>
              </a:extLst>
            </p:cNvPr>
            <p:cNvCxnSpPr>
              <a:cxnSpLocks noChangeAspect="1"/>
            </p:cNvCxnSpPr>
            <p:nvPr/>
          </p:nvCxnSpPr>
          <p:spPr>
            <a:xfrm>
              <a:off x="9243249" y="1079500"/>
              <a:ext cx="0" cy="4392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4A5879E-FAF3-45F1-80B3-73E04B77782B}"/>
                </a:ext>
              </a:extLst>
            </p:cNvPr>
            <p:cNvCxnSpPr>
              <a:cxnSpLocks noChangeAspect="1"/>
            </p:cNvCxnSpPr>
            <p:nvPr/>
          </p:nvCxnSpPr>
          <p:spPr>
            <a:xfrm flipH="1">
              <a:off x="504000" y="1079500"/>
              <a:ext cx="873924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EE33E1A-F600-4707-8F34-60763CE2246C}"/>
                </a:ext>
              </a:extLst>
            </p:cNvPr>
            <p:cNvCxnSpPr>
              <a:cxnSpLocks noChangeAspect="1"/>
            </p:cNvCxnSpPr>
            <p:nvPr/>
          </p:nvCxnSpPr>
          <p:spPr>
            <a:xfrm>
              <a:off x="4873624" y="1079500"/>
              <a:ext cx="0" cy="4392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AC38F182-0DEA-4AA4-92B0-0E12A3835CA2}"/>
                </a:ext>
              </a:extLst>
            </p:cNvPr>
            <p:cNvGrpSpPr/>
            <p:nvPr/>
          </p:nvGrpSpPr>
          <p:grpSpPr>
            <a:xfrm>
              <a:off x="7755896" y="1861672"/>
              <a:ext cx="1470547" cy="2827657"/>
              <a:chOff x="7755896" y="2276941"/>
              <a:chExt cx="1470547" cy="2827657"/>
            </a:xfrm>
          </p:grpSpPr>
          <p:cxnSp>
            <p:nvCxnSpPr>
              <p:cNvPr id="20" name="Straight Connector 19">
                <a:extLst>
                  <a:ext uri="{FF2B5EF4-FFF2-40B4-BE49-F238E27FC236}">
                    <a16:creationId xmlns:a16="http://schemas.microsoft.com/office/drawing/2014/main" id="{77BDE2C3-FD84-439B-A771-CC4F76564080}"/>
                  </a:ext>
                </a:extLst>
              </p:cNvPr>
              <p:cNvCxnSpPr>
                <a:cxnSpLocks noChangeAspect="1"/>
              </p:cNvCxnSpPr>
              <p:nvPr/>
            </p:nvCxnSpPr>
            <p:spPr>
              <a:xfrm>
                <a:off x="8739062" y="3213892"/>
                <a:ext cx="48738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EF0F4FE-6EDB-4212-8B0E-8619F1209391}"/>
                  </a:ext>
                </a:extLst>
              </p:cNvPr>
              <p:cNvCxnSpPr>
                <a:cxnSpLocks noChangeAspect="1"/>
              </p:cNvCxnSpPr>
              <p:nvPr/>
            </p:nvCxnSpPr>
            <p:spPr>
              <a:xfrm>
                <a:off x="8739062" y="4146641"/>
                <a:ext cx="48738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A8F84E4-CB95-4CEE-A6B7-B6F320FF3B8F}"/>
                  </a:ext>
                </a:extLst>
              </p:cNvPr>
              <p:cNvCxnSpPr>
                <a:cxnSpLocks noChangeAspect="1"/>
              </p:cNvCxnSpPr>
              <p:nvPr/>
            </p:nvCxnSpPr>
            <p:spPr>
              <a:xfrm flipV="1">
                <a:off x="8746408" y="3206547"/>
                <a:ext cx="0" cy="940094"/>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B8FF579-FC01-4915-A5BF-BE15E3670302}"/>
                  </a:ext>
                </a:extLst>
              </p:cNvPr>
              <p:cNvCxnSpPr>
                <a:cxnSpLocks noChangeAspect="1"/>
              </p:cNvCxnSpPr>
              <p:nvPr/>
            </p:nvCxnSpPr>
            <p:spPr>
              <a:xfrm flipV="1">
                <a:off x="7764298" y="2276941"/>
                <a:ext cx="1462144"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3069B5-86B6-474C-8165-DB7FD7DD3B90}"/>
                  </a:ext>
                </a:extLst>
              </p:cNvPr>
              <p:cNvCxnSpPr>
                <a:cxnSpLocks noChangeAspect="1"/>
              </p:cNvCxnSpPr>
              <p:nvPr/>
            </p:nvCxnSpPr>
            <p:spPr>
              <a:xfrm flipV="1">
                <a:off x="7755896" y="5104597"/>
                <a:ext cx="1462144"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FB6229-9956-48FC-A72E-F63FCBA5A388}"/>
                  </a:ext>
                </a:extLst>
              </p:cNvPr>
              <p:cNvCxnSpPr>
                <a:cxnSpLocks noChangeAspect="1"/>
              </p:cNvCxnSpPr>
              <p:nvPr/>
            </p:nvCxnSpPr>
            <p:spPr>
              <a:xfrm flipV="1">
                <a:off x="7765357" y="2276941"/>
                <a:ext cx="0" cy="2827656"/>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F31F1C49-05E4-409A-AF1B-7B8AFD2A710D}"/>
                </a:ext>
              </a:extLst>
            </p:cNvPr>
            <p:cNvSpPr>
              <a:spLocks noChangeAspect="1"/>
            </p:cNvSpPr>
            <p:nvPr/>
          </p:nvSpPr>
          <p:spPr>
            <a:xfrm>
              <a:off x="4471116" y="2878430"/>
              <a:ext cx="794790" cy="794790"/>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79" dirty="0"/>
            </a:p>
          </p:txBody>
        </p:sp>
        <p:grpSp>
          <p:nvGrpSpPr>
            <p:cNvPr id="30" name="Group 29">
              <a:extLst>
                <a:ext uri="{FF2B5EF4-FFF2-40B4-BE49-F238E27FC236}">
                  <a16:creationId xmlns:a16="http://schemas.microsoft.com/office/drawing/2014/main" id="{D085D009-EFE4-4E56-9DB5-F514560A961E}"/>
                </a:ext>
              </a:extLst>
            </p:cNvPr>
            <p:cNvGrpSpPr/>
            <p:nvPr/>
          </p:nvGrpSpPr>
          <p:grpSpPr>
            <a:xfrm>
              <a:off x="520807" y="1851167"/>
              <a:ext cx="1470547" cy="2848666"/>
              <a:chOff x="520807" y="2276941"/>
              <a:chExt cx="1470547" cy="2848666"/>
            </a:xfrm>
          </p:grpSpPr>
          <p:grpSp>
            <p:nvGrpSpPr>
              <p:cNvPr id="29" name="Group 28">
                <a:extLst>
                  <a:ext uri="{FF2B5EF4-FFF2-40B4-BE49-F238E27FC236}">
                    <a16:creationId xmlns:a16="http://schemas.microsoft.com/office/drawing/2014/main" id="{142FDCBB-F34F-492E-987D-07EA9704DE85}"/>
                  </a:ext>
                </a:extLst>
              </p:cNvPr>
              <p:cNvGrpSpPr/>
              <p:nvPr/>
            </p:nvGrpSpPr>
            <p:grpSpPr>
              <a:xfrm>
                <a:off x="520807" y="2276941"/>
                <a:ext cx="1470547" cy="2848666"/>
                <a:chOff x="520807" y="2276941"/>
                <a:chExt cx="1470547" cy="2848666"/>
              </a:xfrm>
            </p:grpSpPr>
            <p:cxnSp>
              <p:nvCxnSpPr>
                <p:cNvPr id="23" name="Straight Connector 22">
                  <a:extLst>
                    <a:ext uri="{FF2B5EF4-FFF2-40B4-BE49-F238E27FC236}">
                      <a16:creationId xmlns:a16="http://schemas.microsoft.com/office/drawing/2014/main" id="{B35C1826-DE2A-481F-A259-AB96794998E7}"/>
                    </a:ext>
                  </a:extLst>
                </p:cNvPr>
                <p:cNvCxnSpPr>
                  <a:cxnSpLocks noChangeAspect="1"/>
                </p:cNvCxnSpPr>
                <p:nvPr/>
              </p:nvCxnSpPr>
              <p:spPr>
                <a:xfrm flipV="1">
                  <a:off x="1982951" y="2276942"/>
                  <a:ext cx="0" cy="28276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145551E3-6780-40C4-9172-6E0E08E1974A}"/>
                    </a:ext>
                  </a:extLst>
                </p:cNvPr>
                <p:cNvGrpSpPr/>
                <p:nvPr/>
              </p:nvGrpSpPr>
              <p:grpSpPr>
                <a:xfrm>
                  <a:off x="520807" y="2276941"/>
                  <a:ext cx="1470547" cy="2848666"/>
                  <a:chOff x="520807" y="2276941"/>
                  <a:chExt cx="1470547" cy="2848666"/>
                </a:xfrm>
              </p:grpSpPr>
              <p:cxnSp>
                <p:nvCxnSpPr>
                  <p:cNvPr id="19" name="Straight Connector 18">
                    <a:extLst>
                      <a:ext uri="{FF2B5EF4-FFF2-40B4-BE49-F238E27FC236}">
                        <a16:creationId xmlns:a16="http://schemas.microsoft.com/office/drawing/2014/main" id="{72E8A447-2A86-4A86-84AC-8B03D304D608}"/>
                      </a:ext>
                    </a:extLst>
                  </p:cNvPr>
                  <p:cNvCxnSpPr>
                    <a:cxnSpLocks noChangeAspect="1"/>
                  </p:cNvCxnSpPr>
                  <p:nvPr/>
                </p:nvCxnSpPr>
                <p:spPr>
                  <a:xfrm flipV="1">
                    <a:off x="991380" y="3222296"/>
                    <a:ext cx="0" cy="9495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574F86-7784-42F5-8CBD-A37DA4D660AB}"/>
                      </a:ext>
                    </a:extLst>
                  </p:cNvPr>
                  <p:cNvCxnSpPr>
                    <a:cxnSpLocks noChangeAspect="1"/>
                  </p:cNvCxnSpPr>
                  <p:nvPr/>
                </p:nvCxnSpPr>
                <p:spPr>
                  <a:xfrm flipV="1">
                    <a:off x="520807" y="2276941"/>
                    <a:ext cx="1462144" cy="1"/>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BCD0AC-56D6-4ADD-86FD-1195A1DF5735}"/>
                      </a:ext>
                    </a:extLst>
                  </p:cNvPr>
                  <p:cNvCxnSpPr>
                    <a:cxnSpLocks noChangeAspect="1"/>
                  </p:cNvCxnSpPr>
                  <p:nvPr/>
                </p:nvCxnSpPr>
                <p:spPr>
                  <a:xfrm flipV="1">
                    <a:off x="520807" y="5104599"/>
                    <a:ext cx="1470547" cy="2100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cxnSp>
            <p:nvCxnSpPr>
              <p:cNvPr id="10" name="Straight Connector 9">
                <a:extLst>
                  <a:ext uri="{FF2B5EF4-FFF2-40B4-BE49-F238E27FC236}">
                    <a16:creationId xmlns:a16="http://schemas.microsoft.com/office/drawing/2014/main" id="{8F653C70-3195-45B3-BE58-8CE76EAE4B31}"/>
                  </a:ext>
                </a:extLst>
              </p:cNvPr>
              <p:cNvCxnSpPr>
                <a:cxnSpLocks/>
              </p:cNvCxnSpPr>
              <p:nvPr/>
            </p:nvCxnSpPr>
            <p:spPr>
              <a:xfrm>
                <a:off x="520807" y="4171851"/>
                <a:ext cx="470573"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E135D8-4196-4F7F-BAE7-F98C6163ED23}"/>
                  </a:ext>
                </a:extLst>
              </p:cNvPr>
              <p:cNvCxnSpPr>
                <a:cxnSpLocks/>
              </p:cNvCxnSpPr>
              <p:nvPr/>
            </p:nvCxnSpPr>
            <p:spPr>
              <a:xfrm>
                <a:off x="520807" y="3222296"/>
                <a:ext cx="470573"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4" name="Rectangle 33">
            <a:extLst>
              <a:ext uri="{FF2B5EF4-FFF2-40B4-BE49-F238E27FC236}">
                <a16:creationId xmlns:a16="http://schemas.microsoft.com/office/drawing/2014/main" id="{5E4852D5-786A-4749-984D-136E42294527}"/>
              </a:ext>
            </a:extLst>
          </p:cNvPr>
          <p:cNvSpPr/>
          <p:nvPr/>
        </p:nvSpPr>
        <p:spPr>
          <a:xfrm>
            <a:off x="4064676" y="1884507"/>
            <a:ext cx="706171" cy="387901"/>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LV</a:t>
            </a:r>
          </a:p>
        </p:txBody>
      </p:sp>
      <p:sp>
        <p:nvSpPr>
          <p:cNvPr id="37" name="Rectangle 36">
            <a:extLst>
              <a:ext uri="{FF2B5EF4-FFF2-40B4-BE49-F238E27FC236}">
                <a16:creationId xmlns:a16="http://schemas.microsoft.com/office/drawing/2014/main" id="{C674F85C-E4C6-4319-8DE4-406C9DB1F62C}"/>
              </a:ext>
            </a:extLst>
          </p:cNvPr>
          <p:cNvSpPr/>
          <p:nvPr/>
        </p:nvSpPr>
        <p:spPr>
          <a:xfrm>
            <a:off x="3156925" y="3256237"/>
            <a:ext cx="706171" cy="387901"/>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IV</a:t>
            </a:r>
          </a:p>
        </p:txBody>
      </p:sp>
      <p:sp>
        <p:nvSpPr>
          <p:cNvPr id="38" name="Rectangle 37">
            <a:extLst>
              <a:ext uri="{FF2B5EF4-FFF2-40B4-BE49-F238E27FC236}">
                <a16:creationId xmlns:a16="http://schemas.microsoft.com/office/drawing/2014/main" id="{1C3D6A46-6CC5-44CF-8F1D-BC8824F1A5D9}"/>
              </a:ext>
            </a:extLst>
          </p:cNvPr>
          <p:cNvSpPr/>
          <p:nvPr/>
        </p:nvSpPr>
        <p:spPr>
          <a:xfrm>
            <a:off x="4064676" y="5055700"/>
            <a:ext cx="706171" cy="387901"/>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RV</a:t>
            </a:r>
          </a:p>
        </p:txBody>
      </p:sp>
      <p:sp>
        <p:nvSpPr>
          <p:cNvPr id="40" name="Rectangle 39">
            <a:extLst>
              <a:ext uri="{FF2B5EF4-FFF2-40B4-BE49-F238E27FC236}">
                <a16:creationId xmlns:a16="http://schemas.microsoft.com/office/drawing/2014/main" id="{4940C10A-EC5B-4547-BA24-DF6ABAB8C91E}"/>
              </a:ext>
            </a:extLst>
          </p:cNvPr>
          <p:cNvSpPr/>
          <p:nvPr/>
        </p:nvSpPr>
        <p:spPr>
          <a:xfrm>
            <a:off x="7133649" y="3413160"/>
            <a:ext cx="706171" cy="387901"/>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ZM</a:t>
            </a:r>
          </a:p>
        </p:txBody>
      </p:sp>
      <p:sp>
        <p:nvSpPr>
          <p:cNvPr id="41" name="Rectangle 40">
            <a:extLst>
              <a:ext uri="{FF2B5EF4-FFF2-40B4-BE49-F238E27FC236}">
                <a16:creationId xmlns:a16="http://schemas.microsoft.com/office/drawing/2014/main" id="{08F0D5F8-EEF0-4CBC-B8FB-DF242134FBC1}"/>
              </a:ext>
            </a:extLst>
          </p:cNvPr>
          <p:cNvSpPr/>
          <p:nvPr/>
        </p:nvSpPr>
        <p:spPr>
          <a:xfrm>
            <a:off x="8894326" y="5684055"/>
            <a:ext cx="706171" cy="387901"/>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RF</a:t>
            </a:r>
          </a:p>
        </p:txBody>
      </p:sp>
      <p:sp>
        <p:nvSpPr>
          <p:cNvPr id="42" name="Rectangle 41">
            <a:extLst>
              <a:ext uri="{FF2B5EF4-FFF2-40B4-BE49-F238E27FC236}">
                <a16:creationId xmlns:a16="http://schemas.microsoft.com/office/drawing/2014/main" id="{43698AC3-545C-4566-BDFD-65D6DA480CF1}"/>
              </a:ext>
            </a:extLst>
          </p:cNvPr>
          <p:cNvSpPr/>
          <p:nvPr/>
        </p:nvSpPr>
        <p:spPr>
          <a:xfrm>
            <a:off x="8894326" y="1254990"/>
            <a:ext cx="706171" cy="387901"/>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LF</a:t>
            </a:r>
          </a:p>
        </p:txBody>
      </p:sp>
      <p:grpSp>
        <p:nvGrpSpPr>
          <p:cNvPr id="82" name="Group 81">
            <a:extLst>
              <a:ext uri="{FF2B5EF4-FFF2-40B4-BE49-F238E27FC236}">
                <a16:creationId xmlns:a16="http://schemas.microsoft.com/office/drawing/2014/main" id="{66DDE446-2686-47B4-8E17-E1D5CD63168A}"/>
              </a:ext>
            </a:extLst>
          </p:cNvPr>
          <p:cNvGrpSpPr/>
          <p:nvPr/>
        </p:nvGrpSpPr>
        <p:grpSpPr>
          <a:xfrm>
            <a:off x="573657" y="2822584"/>
            <a:ext cx="1878093" cy="1581826"/>
            <a:chOff x="555682" y="2645715"/>
            <a:chExt cx="1690359" cy="1423707"/>
          </a:xfrm>
        </p:grpSpPr>
        <p:sp>
          <p:nvSpPr>
            <p:cNvPr id="43" name="Rectangle 42">
              <a:extLst>
                <a:ext uri="{FF2B5EF4-FFF2-40B4-BE49-F238E27FC236}">
                  <a16:creationId xmlns:a16="http://schemas.microsoft.com/office/drawing/2014/main" id="{ADB5DBFD-B635-4619-98C4-84BFDE35C4B9}"/>
                </a:ext>
              </a:extLst>
            </p:cNvPr>
            <p:cNvSpPr/>
            <p:nvPr/>
          </p:nvSpPr>
          <p:spPr>
            <a:xfrm>
              <a:off x="1089100" y="2645715"/>
              <a:ext cx="635583" cy="349126"/>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TW</a:t>
              </a:r>
            </a:p>
          </p:txBody>
        </p:sp>
        <p:grpSp>
          <p:nvGrpSpPr>
            <p:cNvPr id="45" name="Group 44">
              <a:extLst>
                <a:ext uri="{FF2B5EF4-FFF2-40B4-BE49-F238E27FC236}">
                  <a16:creationId xmlns:a16="http://schemas.microsoft.com/office/drawing/2014/main" id="{F191F9B4-1F12-41ED-9108-75BB7642CD93}"/>
                </a:ext>
              </a:extLst>
            </p:cNvPr>
            <p:cNvGrpSpPr/>
            <p:nvPr/>
          </p:nvGrpSpPr>
          <p:grpSpPr>
            <a:xfrm>
              <a:off x="555682" y="3074658"/>
              <a:ext cx="1690359" cy="994764"/>
              <a:chOff x="555682" y="3074658"/>
              <a:chExt cx="1690359" cy="994764"/>
            </a:xfrm>
          </p:grpSpPr>
          <p:sp>
            <p:nvSpPr>
              <p:cNvPr id="36" name="TextBox 35">
                <a:extLst>
                  <a:ext uri="{FF2B5EF4-FFF2-40B4-BE49-F238E27FC236}">
                    <a16:creationId xmlns:a16="http://schemas.microsoft.com/office/drawing/2014/main" id="{E9F8C636-BE07-4BB3-8060-4003252AFD27}"/>
                  </a:ext>
                </a:extLst>
              </p:cNvPr>
              <p:cNvSpPr txBox="1"/>
              <p:nvPr/>
            </p:nvSpPr>
            <p:spPr>
              <a:xfrm>
                <a:off x="555682" y="3074658"/>
                <a:ext cx="1690359"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D. Heuer-Fernandes +2</a:t>
                </a:r>
              </a:p>
            </p:txBody>
          </p:sp>
          <p:sp>
            <p:nvSpPr>
              <p:cNvPr id="47" name="TextBox 46">
                <a:extLst>
                  <a:ext uri="{FF2B5EF4-FFF2-40B4-BE49-F238E27FC236}">
                    <a16:creationId xmlns:a16="http://schemas.microsoft.com/office/drawing/2014/main" id="{E18A02B1-13F9-4ED7-B800-4BE8E79E9636}"/>
                  </a:ext>
                </a:extLst>
              </p:cNvPr>
              <p:cNvSpPr txBox="1"/>
              <p:nvPr/>
            </p:nvSpPr>
            <p:spPr>
              <a:xfrm>
                <a:off x="737408" y="3277195"/>
                <a:ext cx="1326907"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M. Johansson +3</a:t>
                </a:r>
              </a:p>
            </p:txBody>
          </p:sp>
          <p:sp>
            <p:nvSpPr>
              <p:cNvPr id="48" name="TextBox 47">
                <a:extLst>
                  <a:ext uri="{FF2B5EF4-FFF2-40B4-BE49-F238E27FC236}">
                    <a16:creationId xmlns:a16="http://schemas.microsoft.com/office/drawing/2014/main" id="{FD91B210-B2C5-40CC-ABEF-CA3F22A89485}"/>
                  </a:ext>
                </a:extLst>
              </p:cNvPr>
              <p:cNvSpPr txBox="1"/>
              <p:nvPr/>
            </p:nvSpPr>
            <p:spPr>
              <a:xfrm>
                <a:off x="896129" y="3479732"/>
                <a:ext cx="1009464"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M. </a:t>
                </a:r>
                <a:r>
                  <a:rPr lang="en-US" sz="1333" spc="-23" dirty="0" err="1"/>
                  <a:t>Raab</a:t>
                </a:r>
                <a:r>
                  <a:rPr lang="en-US" sz="1333" spc="-23" dirty="0"/>
                  <a:t> +4</a:t>
                </a:r>
              </a:p>
            </p:txBody>
          </p:sp>
          <p:sp>
            <p:nvSpPr>
              <p:cNvPr id="49" name="TextBox 48">
                <a:extLst>
                  <a:ext uri="{FF2B5EF4-FFF2-40B4-BE49-F238E27FC236}">
                    <a16:creationId xmlns:a16="http://schemas.microsoft.com/office/drawing/2014/main" id="{228262C4-7F74-4E03-BC19-14D4DF521E5B}"/>
                  </a:ext>
                </a:extLst>
              </p:cNvPr>
              <p:cNvSpPr txBox="1"/>
              <p:nvPr/>
            </p:nvSpPr>
            <p:spPr>
              <a:xfrm>
                <a:off x="737408" y="3682269"/>
                <a:ext cx="1326907"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L. </a:t>
                </a:r>
                <a:r>
                  <a:rPr lang="en-US" sz="1333" spc="-23" dirty="0" err="1"/>
                  <a:t>Oppermann</a:t>
                </a:r>
                <a:r>
                  <a:rPr lang="en-US" sz="1333" spc="-23" dirty="0"/>
                  <a:t> +3</a:t>
                </a:r>
              </a:p>
            </p:txBody>
          </p:sp>
          <p:sp>
            <p:nvSpPr>
              <p:cNvPr id="50" name="TextBox 49">
                <a:extLst>
                  <a:ext uri="{FF2B5EF4-FFF2-40B4-BE49-F238E27FC236}">
                    <a16:creationId xmlns:a16="http://schemas.microsoft.com/office/drawing/2014/main" id="{7F87897C-7BE7-4056-92B8-788FE365C2AF}"/>
                  </a:ext>
                </a:extLst>
              </p:cNvPr>
              <p:cNvSpPr txBox="1"/>
              <p:nvPr/>
            </p:nvSpPr>
            <p:spPr>
              <a:xfrm>
                <a:off x="924160" y="3884805"/>
                <a:ext cx="953403"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T. </a:t>
                </a:r>
                <a:r>
                  <a:rPr lang="en-US" sz="1333" spc="-23" dirty="0" err="1"/>
                  <a:t>Mickel</a:t>
                </a:r>
                <a:r>
                  <a:rPr lang="en-US" sz="1333" spc="-23" dirty="0"/>
                  <a:t> +1</a:t>
                </a:r>
              </a:p>
            </p:txBody>
          </p:sp>
        </p:grpSp>
      </p:grpSp>
      <p:grpSp>
        <p:nvGrpSpPr>
          <p:cNvPr id="81" name="Group 80">
            <a:extLst>
              <a:ext uri="{FF2B5EF4-FFF2-40B4-BE49-F238E27FC236}">
                <a16:creationId xmlns:a16="http://schemas.microsoft.com/office/drawing/2014/main" id="{7DD2E6C2-A20C-4758-9AA0-F29B0E023D9B}"/>
              </a:ext>
            </a:extLst>
          </p:cNvPr>
          <p:cNvGrpSpPr/>
          <p:nvPr/>
        </p:nvGrpSpPr>
        <p:grpSpPr>
          <a:xfrm>
            <a:off x="10028877" y="3167182"/>
            <a:ext cx="1103698" cy="873028"/>
            <a:chOff x="8601807" y="2615866"/>
            <a:chExt cx="993373" cy="785759"/>
          </a:xfrm>
        </p:grpSpPr>
        <p:sp>
          <p:nvSpPr>
            <p:cNvPr id="51" name="Rectangle 50">
              <a:extLst>
                <a:ext uri="{FF2B5EF4-FFF2-40B4-BE49-F238E27FC236}">
                  <a16:creationId xmlns:a16="http://schemas.microsoft.com/office/drawing/2014/main" id="{96AB8C0A-2AD6-46D1-86A6-D5633734AB66}"/>
                </a:ext>
              </a:extLst>
            </p:cNvPr>
            <p:cNvSpPr/>
            <p:nvPr/>
          </p:nvSpPr>
          <p:spPr>
            <a:xfrm>
              <a:off x="8802766" y="2615866"/>
              <a:ext cx="635583" cy="349126"/>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ST</a:t>
              </a:r>
            </a:p>
          </p:txBody>
        </p:sp>
        <p:grpSp>
          <p:nvGrpSpPr>
            <p:cNvPr id="53" name="Group 52">
              <a:extLst>
                <a:ext uri="{FF2B5EF4-FFF2-40B4-BE49-F238E27FC236}">
                  <a16:creationId xmlns:a16="http://schemas.microsoft.com/office/drawing/2014/main" id="{B39C208A-A7F9-4DEF-8565-674D006BDC65}"/>
                </a:ext>
              </a:extLst>
            </p:cNvPr>
            <p:cNvGrpSpPr/>
            <p:nvPr/>
          </p:nvGrpSpPr>
          <p:grpSpPr>
            <a:xfrm>
              <a:off x="8601807" y="3014471"/>
              <a:ext cx="993373" cy="387154"/>
              <a:chOff x="552399" y="3074658"/>
              <a:chExt cx="993373" cy="387154"/>
            </a:xfrm>
          </p:grpSpPr>
          <p:sp>
            <p:nvSpPr>
              <p:cNvPr id="54" name="TextBox 53">
                <a:extLst>
                  <a:ext uri="{FF2B5EF4-FFF2-40B4-BE49-F238E27FC236}">
                    <a16:creationId xmlns:a16="http://schemas.microsoft.com/office/drawing/2014/main" id="{B8A46159-4090-4D20-9CA3-FF663C9F651F}"/>
                  </a:ext>
                </a:extLst>
              </p:cNvPr>
              <p:cNvSpPr txBox="1"/>
              <p:nvPr/>
            </p:nvSpPr>
            <p:spPr>
              <a:xfrm>
                <a:off x="606414" y="3074658"/>
                <a:ext cx="929470"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R. </a:t>
                </a:r>
                <a:r>
                  <a:rPr lang="en-US" sz="1333" spc="-23" dirty="0" err="1"/>
                  <a:t>Glatzel</a:t>
                </a:r>
                <a:r>
                  <a:rPr lang="en-US" sz="1333" spc="-23" dirty="0"/>
                  <a:t> +3</a:t>
                </a:r>
              </a:p>
            </p:txBody>
          </p:sp>
          <p:sp>
            <p:nvSpPr>
              <p:cNvPr id="55" name="TextBox 54">
                <a:extLst>
                  <a:ext uri="{FF2B5EF4-FFF2-40B4-BE49-F238E27FC236}">
                    <a16:creationId xmlns:a16="http://schemas.microsoft.com/office/drawing/2014/main" id="{15B17A08-7C06-4FF5-AAED-B290CCB07A05}"/>
                  </a:ext>
                </a:extLst>
              </p:cNvPr>
              <p:cNvSpPr txBox="1"/>
              <p:nvPr/>
            </p:nvSpPr>
            <p:spPr>
              <a:xfrm>
                <a:off x="552399" y="3277195"/>
                <a:ext cx="993373"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R. </a:t>
                </a:r>
                <a:r>
                  <a:rPr lang="en-US" sz="1333" spc="-23" dirty="0" err="1"/>
                  <a:t>Meißner</a:t>
                </a:r>
                <a:r>
                  <a:rPr lang="en-US" sz="1333" spc="-23" dirty="0"/>
                  <a:t> +2</a:t>
                </a:r>
              </a:p>
            </p:txBody>
          </p:sp>
        </p:grpSp>
      </p:grpSp>
      <p:grpSp>
        <p:nvGrpSpPr>
          <p:cNvPr id="59" name="Group 58">
            <a:extLst>
              <a:ext uri="{FF2B5EF4-FFF2-40B4-BE49-F238E27FC236}">
                <a16:creationId xmlns:a16="http://schemas.microsoft.com/office/drawing/2014/main" id="{AFD41853-14DE-4789-8268-D83178D3B166}"/>
              </a:ext>
            </a:extLst>
          </p:cNvPr>
          <p:cNvGrpSpPr/>
          <p:nvPr/>
        </p:nvGrpSpPr>
        <p:grpSpPr>
          <a:xfrm>
            <a:off x="8475085" y="4983442"/>
            <a:ext cx="1562939" cy="655184"/>
            <a:chOff x="845120" y="3074658"/>
            <a:chExt cx="1406708" cy="589691"/>
          </a:xfrm>
        </p:grpSpPr>
        <p:sp>
          <p:nvSpPr>
            <p:cNvPr id="60" name="TextBox 59">
              <a:extLst>
                <a:ext uri="{FF2B5EF4-FFF2-40B4-BE49-F238E27FC236}">
                  <a16:creationId xmlns:a16="http://schemas.microsoft.com/office/drawing/2014/main" id="{1195156A-9B9B-42A8-8647-32D7E772740D}"/>
                </a:ext>
              </a:extLst>
            </p:cNvPr>
            <p:cNvSpPr txBox="1"/>
            <p:nvPr/>
          </p:nvSpPr>
          <p:spPr>
            <a:xfrm>
              <a:off x="845120" y="3074658"/>
              <a:ext cx="1406708"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R. </a:t>
              </a:r>
              <a:r>
                <a:rPr lang="en-US" sz="1333" spc="-23" dirty="0" err="1"/>
                <a:t>Königsförffer</a:t>
              </a:r>
              <a:r>
                <a:rPr lang="en-US" sz="1333" spc="-23" dirty="0"/>
                <a:t> +4</a:t>
              </a:r>
            </a:p>
          </p:txBody>
        </p:sp>
        <p:sp>
          <p:nvSpPr>
            <p:cNvPr id="61" name="TextBox 60">
              <a:extLst>
                <a:ext uri="{FF2B5EF4-FFF2-40B4-BE49-F238E27FC236}">
                  <a16:creationId xmlns:a16="http://schemas.microsoft.com/office/drawing/2014/main" id="{4D4C5987-3007-434A-9212-A945E329B62E}"/>
                </a:ext>
              </a:extLst>
            </p:cNvPr>
            <p:cNvSpPr txBox="1"/>
            <p:nvPr/>
          </p:nvSpPr>
          <p:spPr>
            <a:xfrm>
              <a:off x="1107219" y="3277195"/>
              <a:ext cx="1073012"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X. Amaechi +1</a:t>
              </a:r>
            </a:p>
          </p:txBody>
        </p:sp>
        <p:sp>
          <p:nvSpPr>
            <p:cNvPr id="62" name="TextBox 61">
              <a:extLst>
                <a:ext uri="{FF2B5EF4-FFF2-40B4-BE49-F238E27FC236}">
                  <a16:creationId xmlns:a16="http://schemas.microsoft.com/office/drawing/2014/main" id="{105CB753-AC7F-4171-A522-3BBC555EEBE4}"/>
                </a:ext>
              </a:extLst>
            </p:cNvPr>
            <p:cNvSpPr txBox="1"/>
            <p:nvPr/>
          </p:nvSpPr>
          <p:spPr>
            <a:xfrm>
              <a:off x="1092660" y="3479732"/>
              <a:ext cx="897070"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B. </a:t>
              </a:r>
              <a:r>
                <a:rPr lang="en-US" sz="1333" spc="-23" dirty="0" err="1"/>
                <a:t>Jatta</a:t>
              </a:r>
              <a:r>
                <a:rPr lang="en-US" sz="1333" spc="-23" dirty="0"/>
                <a:t> +2</a:t>
              </a:r>
            </a:p>
          </p:txBody>
        </p:sp>
      </p:grpSp>
      <p:grpSp>
        <p:nvGrpSpPr>
          <p:cNvPr id="65" name="Group 64">
            <a:extLst>
              <a:ext uri="{FF2B5EF4-FFF2-40B4-BE49-F238E27FC236}">
                <a16:creationId xmlns:a16="http://schemas.microsoft.com/office/drawing/2014/main" id="{2DA3E0BD-260E-4C27-8EEA-361CABD1246D}"/>
              </a:ext>
            </a:extLst>
          </p:cNvPr>
          <p:cNvGrpSpPr/>
          <p:nvPr/>
        </p:nvGrpSpPr>
        <p:grpSpPr>
          <a:xfrm>
            <a:off x="8531176" y="1686038"/>
            <a:ext cx="1450668" cy="845176"/>
            <a:chOff x="836888" y="2903656"/>
            <a:chExt cx="1305659" cy="760693"/>
          </a:xfrm>
        </p:grpSpPr>
        <p:sp>
          <p:nvSpPr>
            <p:cNvPr id="66" name="TextBox 65">
              <a:extLst>
                <a:ext uri="{FF2B5EF4-FFF2-40B4-BE49-F238E27FC236}">
                  <a16:creationId xmlns:a16="http://schemas.microsoft.com/office/drawing/2014/main" id="{FF372485-B5BA-438B-862F-2C9D589F817A}"/>
                </a:ext>
              </a:extLst>
            </p:cNvPr>
            <p:cNvSpPr txBox="1"/>
            <p:nvPr/>
          </p:nvSpPr>
          <p:spPr>
            <a:xfrm>
              <a:off x="836888" y="3074658"/>
              <a:ext cx="1265972"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F. </a:t>
              </a:r>
              <a:r>
                <a:rPr lang="en-US" sz="1333" spc="-23" dirty="0" err="1"/>
                <a:t>Bilbija</a:t>
              </a:r>
              <a:r>
                <a:rPr lang="en-US" sz="1333" spc="-23" dirty="0"/>
                <a:t> +4</a:t>
              </a:r>
            </a:p>
          </p:txBody>
        </p:sp>
        <p:sp>
          <p:nvSpPr>
            <p:cNvPr id="67" name="TextBox 66">
              <a:extLst>
                <a:ext uri="{FF2B5EF4-FFF2-40B4-BE49-F238E27FC236}">
                  <a16:creationId xmlns:a16="http://schemas.microsoft.com/office/drawing/2014/main" id="{AD77182C-0B47-4D67-AB2F-05E58C4F1784}"/>
                </a:ext>
              </a:extLst>
            </p:cNvPr>
            <p:cNvSpPr txBox="1"/>
            <p:nvPr/>
          </p:nvSpPr>
          <p:spPr>
            <a:xfrm>
              <a:off x="1050069" y="3277195"/>
              <a:ext cx="924834"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A. Opoku +2</a:t>
              </a:r>
            </a:p>
          </p:txBody>
        </p:sp>
        <p:sp>
          <p:nvSpPr>
            <p:cNvPr id="68" name="TextBox 67">
              <a:extLst>
                <a:ext uri="{FF2B5EF4-FFF2-40B4-BE49-F238E27FC236}">
                  <a16:creationId xmlns:a16="http://schemas.microsoft.com/office/drawing/2014/main" id="{03058518-168A-4CEA-9FA0-DFA82F8A7C21}"/>
                </a:ext>
              </a:extLst>
            </p:cNvPr>
            <p:cNvSpPr txBox="1"/>
            <p:nvPr/>
          </p:nvSpPr>
          <p:spPr>
            <a:xfrm>
              <a:off x="1035510" y="3479732"/>
              <a:ext cx="913362"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O. Heil +2</a:t>
              </a:r>
            </a:p>
          </p:txBody>
        </p:sp>
        <p:sp>
          <p:nvSpPr>
            <p:cNvPr id="69" name="TextBox 68">
              <a:extLst>
                <a:ext uri="{FF2B5EF4-FFF2-40B4-BE49-F238E27FC236}">
                  <a16:creationId xmlns:a16="http://schemas.microsoft.com/office/drawing/2014/main" id="{7296219B-53D3-4473-8BDC-D40A9A789EAD}"/>
                </a:ext>
              </a:extLst>
            </p:cNvPr>
            <p:cNvSpPr txBox="1"/>
            <p:nvPr/>
          </p:nvSpPr>
          <p:spPr>
            <a:xfrm>
              <a:off x="849588" y="2903656"/>
              <a:ext cx="1292959"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S. Kittel +1</a:t>
              </a:r>
            </a:p>
          </p:txBody>
        </p:sp>
      </p:grpSp>
      <p:grpSp>
        <p:nvGrpSpPr>
          <p:cNvPr id="70" name="Group 69">
            <a:extLst>
              <a:ext uri="{FF2B5EF4-FFF2-40B4-BE49-F238E27FC236}">
                <a16:creationId xmlns:a16="http://schemas.microsoft.com/office/drawing/2014/main" id="{E77982F9-E5BB-4A51-8691-ECF724E235E6}"/>
              </a:ext>
            </a:extLst>
          </p:cNvPr>
          <p:cNvGrpSpPr/>
          <p:nvPr/>
        </p:nvGrpSpPr>
        <p:grpSpPr>
          <a:xfrm>
            <a:off x="6966016" y="2795847"/>
            <a:ext cx="1121617" cy="430152"/>
            <a:chOff x="1035510" y="3277195"/>
            <a:chExt cx="1009464" cy="387155"/>
          </a:xfrm>
        </p:grpSpPr>
        <p:sp>
          <p:nvSpPr>
            <p:cNvPr id="72" name="TextBox 71">
              <a:extLst>
                <a:ext uri="{FF2B5EF4-FFF2-40B4-BE49-F238E27FC236}">
                  <a16:creationId xmlns:a16="http://schemas.microsoft.com/office/drawing/2014/main" id="{A7761464-CF07-4BD8-9B95-44A6825EE1B0}"/>
                </a:ext>
              </a:extLst>
            </p:cNvPr>
            <p:cNvSpPr txBox="1"/>
            <p:nvPr/>
          </p:nvSpPr>
          <p:spPr>
            <a:xfrm>
              <a:off x="1050069" y="3277195"/>
              <a:ext cx="980346" cy="184618"/>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L. </a:t>
              </a:r>
              <a:r>
                <a:rPr lang="en-US" sz="1333" spc="-23" dirty="0" err="1"/>
                <a:t>Bénes</a:t>
              </a:r>
              <a:r>
                <a:rPr lang="en-US" sz="1333" spc="-23" dirty="0"/>
                <a:t> +4</a:t>
              </a:r>
            </a:p>
          </p:txBody>
        </p:sp>
        <p:sp>
          <p:nvSpPr>
            <p:cNvPr id="73" name="TextBox 72">
              <a:extLst>
                <a:ext uri="{FF2B5EF4-FFF2-40B4-BE49-F238E27FC236}">
                  <a16:creationId xmlns:a16="http://schemas.microsoft.com/office/drawing/2014/main" id="{94611CBE-7B98-4256-8B88-C99D6199E9D0}"/>
                </a:ext>
              </a:extLst>
            </p:cNvPr>
            <p:cNvSpPr txBox="1"/>
            <p:nvPr/>
          </p:nvSpPr>
          <p:spPr>
            <a:xfrm>
              <a:off x="1035510" y="3479732"/>
              <a:ext cx="1009464" cy="184618"/>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M. Rohr +2</a:t>
              </a:r>
            </a:p>
          </p:txBody>
        </p:sp>
      </p:grpSp>
      <p:grpSp>
        <p:nvGrpSpPr>
          <p:cNvPr id="74" name="Group 73">
            <a:extLst>
              <a:ext uri="{FF2B5EF4-FFF2-40B4-BE49-F238E27FC236}">
                <a16:creationId xmlns:a16="http://schemas.microsoft.com/office/drawing/2014/main" id="{8AAA35A0-0841-405F-9624-618E1E6E7C5D}"/>
              </a:ext>
            </a:extLst>
          </p:cNvPr>
          <p:cNvGrpSpPr/>
          <p:nvPr/>
        </p:nvGrpSpPr>
        <p:grpSpPr>
          <a:xfrm>
            <a:off x="6905851" y="3988160"/>
            <a:ext cx="1202975" cy="430152"/>
            <a:chOff x="955575" y="3074658"/>
            <a:chExt cx="1082726" cy="387155"/>
          </a:xfrm>
        </p:grpSpPr>
        <p:sp>
          <p:nvSpPr>
            <p:cNvPr id="75" name="TextBox 74">
              <a:extLst>
                <a:ext uri="{FF2B5EF4-FFF2-40B4-BE49-F238E27FC236}">
                  <a16:creationId xmlns:a16="http://schemas.microsoft.com/office/drawing/2014/main" id="{96262ADB-C0A2-4110-8D05-DEF31BE079D3}"/>
                </a:ext>
              </a:extLst>
            </p:cNvPr>
            <p:cNvSpPr txBox="1"/>
            <p:nvPr/>
          </p:nvSpPr>
          <p:spPr>
            <a:xfrm>
              <a:off x="1076920" y="3074658"/>
              <a:ext cx="873124" cy="184618"/>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L. Reis +3</a:t>
              </a:r>
            </a:p>
          </p:txBody>
        </p:sp>
        <p:sp>
          <p:nvSpPr>
            <p:cNvPr id="76" name="TextBox 75">
              <a:extLst>
                <a:ext uri="{FF2B5EF4-FFF2-40B4-BE49-F238E27FC236}">
                  <a16:creationId xmlns:a16="http://schemas.microsoft.com/office/drawing/2014/main" id="{BD5D816D-6CD7-4CAF-8072-9EBB926E7FC0}"/>
                </a:ext>
              </a:extLst>
            </p:cNvPr>
            <p:cNvSpPr txBox="1"/>
            <p:nvPr/>
          </p:nvSpPr>
          <p:spPr>
            <a:xfrm>
              <a:off x="955575" y="3277195"/>
              <a:ext cx="1082726" cy="184618"/>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A. </a:t>
              </a:r>
              <a:r>
                <a:rPr lang="en-US" sz="1333" spc="-23" dirty="0" err="1"/>
                <a:t>Suhonen</a:t>
              </a:r>
              <a:r>
                <a:rPr lang="en-US" sz="1333" spc="-23" dirty="0"/>
                <a:t> +4</a:t>
              </a:r>
            </a:p>
          </p:txBody>
        </p:sp>
      </p:grpSp>
      <p:grpSp>
        <p:nvGrpSpPr>
          <p:cNvPr id="52" name="Group 51">
            <a:extLst>
              <a:ext uri="{FF2B5EF4-FFF2-40B4-BE49-F238E27FC236}">
                <a16:creationId xmlns:a16="http://schemas.microsoft.com/office/drawing/2014/main" id="{65D98C38-E66B-4C2E-89D5-8BE18F49C4C4}"/>
              </a:ext>
            </a:extLst>
          </p:cNvPr>
          <p:cNvGrpSpPr/>
          <p:nvPr/>
        </p:nvGrpSpPr>
        <p:grpSpPr>
          <a:xfrm>
            <a:off x="5142319" y="3172872"/>
            <a:ext cx="1089226" cy="881257"/>
            <a:chOff x="4024398" y="2981387"/>
            <a:chExt cx="980346" cy="793166"/>
          </a:xfrm>
        </p:grpSpPr>
        <p:sp>
          <p:nvSpPr>
            <p:cNvPr id="39" name="Rectangle 38">
              <a:extLst>
                <a:ext uri="{FF2B5EF4-FFF2-40B4-BE49-F238E27FC236}">
                  <a16:creationId xmlns:a16="http://schemas.microsoft.com/office/drawing/2014/main" id="{E023D803-ECDB-40A3-9793-0E40A46B01E6}"/>
                </a:ext>
              </a:extLst>
            </p:cNvPr>
            <p:cNvSpPr/>
            <p:nvPr/>
          </p:nvSpPr>
          <p:spPr>
            <a:xfrm>
              <a:off x="4225436" y="2981387"/>
              <a:ext cx="635583" cy="349126"/>
            </a:xfrm>
            <a:prstGeom prst="rect">
              <a:avLst/>
            </a:prstGeom>
            <a:solidFill>
              <a:schemeClr val="accent3"/>
            </a:solidFill>
            <a:ln w="28575"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r>
                <a:rPr lang="en-US" sz="2000" b="1" spc="-23" dirty="0">
                  <a:solidFill>
                    <a:srgbClr val="1A5CB0"/>
                  </a:solidFill>
                </a:rPr>
                <a:t>DM</a:t>
              </a:r>
            </a:p>
          </p:txBody>
        </p:sp>
        <p:grpSp>
          <p:nvGrpSpPr>
            <p:cNvPr id="78" name="Group 77">
              <a:extLst>
                <a:ext uri="{FF2B5EF4-FFF2-40B4-BE49-F238E27FC236}">
                  <a16:creationId xmlns:a16="http://schemas.microsoft.com/office/drawing/2014/main" id="{2E3A1352-A2E7-4B16-AF1B-AAF7FE4E7704}"/>
                </a:ext>
              </a:extLst>
            </p:cNvPr>
            <p:cNvGrpSpPr/>
            <p:nvPr/>
          </p:nvGrpSpPr>
          <p:grpSpPr>
            <a:xfrm>
              <a:off x="4024398" y="3387399"/>
              <a:ext cx="980346" cy="387154"/>
              <a:chOff x="1023309" y="3074658"/>
              <a:chExt cx="980346" cy="387154"/>
            </a:xfrm>
          </p:grpSpPr>
          <p:sp>
            <p:nvSpPr>
              <p:cNvPr id="79" name="TextBox 78">
                <a:extLst>
                  <a:ext uri="{FF2B5EF4-FFF2-40B4-BE49-F238E27FC236}">
                    <a16:creationId xmlns:a16="http://schemas.microsoft.com/office/drawing/2014/main" id="{05359AC1-E452-419B-8ACD-07470524189E}"/>
                  </a:ext>
                </a:extLst>
              </p:cNvPr>
              <p:cNvSpPr txBox="1"/>
              <p:nvPr/>
            </p:nvSpPr>
            <p:spPr>
              <a:xfrm>
                <a:off x="1076920" y="3074658"/>
                <a:ext cx="873124"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J. </a:t>
                </a:r>
                <a:r>
                  <a:rPr lang="en-US" sz="1333" spc="-23" dirty="0" err="1"/>
                  <a:t>Meffert</a:t>
                </a:r>
                <a:r>
                  <a:rPr lang="en-US" sz="1333" spc="-23" dirty="0"/>
                  <a:t> +2</a:t>
                </a:r>
              </a:p>
            </p:txBody>
          </p:sp>
          <p:sp>
            <p:nvSpPr>
              <p:cNvPr id="80" name="TextBox 79">
                <a:extLst>
                  <a:ext uri="{FF2B5EF4-FFF2-40B4-BE49-F238E27FC236}">
                    <a16:creationId xmlns:a16="http://schemas.microsoft.com/office/drawing/2014/main" id="{65AFFF55-0E27-4986-9550-D2253BF46095}"/>
                  </a:ext>
                </a:extLst>
              </p:cNvPr>
              <p:cNvSpPr txBox="1"/>
              <p:nvPr/>
            </p:nvSpPr>
            <p:spPr>
              <a:xfrm>
                <a:off x="1023309" y="3277195"/>
                <a:ext cx="980346"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E. </a:t>
                </a:r>
                <a:r>
                  <a:rPr lang="en-US" sz="1333" spc="-23" dirty="0" err="1"/>
                  <a:t>Krahn</a:t>
                </a:r>
                <a:r>
                  <a:rPr lang="en-US" sz="1333" spc="-23" dirty="0"/>
                  <a:t> +2</a:t>
                </a:r>
              </a:p>
            </p:txBody>
          </p:sp>
        </p:grpSp>
      </p:grpSp>
      <p:grpSp>
        <p:nvGrpSpPr>
          <p:cNvPr id="84" name="Group 83">
            <a:extLst>
              <a:ext uri="{FF2B5EF4-FFF2-40B4-BE49-F238E27FC236}">
                <a16:creationId xmlns:a16="http://schemas.microsoft.com/office/drawing/2014/main" id="{9ABEA147-BDEA-4050-9ECC-6A8BEBDB8DAB}"/>
              </a:ext>
            </a:extLst>
          </p:cNvPr>
          <p:cNvGrpSpPr/>
          <p:nvPr/>
        </p:nvGrpSpPr>
        <p:grpSpPr>
          <a:xfrm>
            <a:off x="3862446" y="1224456"/>
            <a:ext cx="1218438" cy="617104"/>
            <a:chOff x="1013678" y="3074658"/>
            <a:chExt cx="1096643" cy="555418"/>
          </a:xfrm>
        </p:grpSpPr>
        <p:sp>
          <p:nvSpPr>
            <p:cNvPr id="85" name="TextBox 84">
              <a:extLst>
                <a:ext uri="{FF2B5EF4-FFF2-40B4-BE49-F238E27FC236}">
                  <a16:creationId xmlns:a16="http://schemas.microsoft.com/office/drawing/2014/main" id="{C159133D-60C8-4F4F-9DCD-98127F21F4D3}"/>
                </a:ext>
              </a:extLst>
            </p:cNvPr>
            <p:cNvSpPr txBox="1"/>
            <p:nvPr/>
          </p:nvSpPr>
          <p:spPr>
            <a:xfrm>
              <a:off x="1045170" y="3074658"/>
              <a:ext cx="937688"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T. </a:t>
              </a:r>
              <a:r>
                <a:rPr lang="en-US" sz="1333" spc="-23" dirty="0" err="1"/>
                <a:t>Leibold</a:t>
              </a:r>
              <a:r>
                <a:rPr lang="en-US" sz="1333" spc="-23" dirty="0"/>
                <a:t> +1</a:t>
              </a:r>
            </a:p>
          </p:txBody>
        </p:sp>
        <p:sp>
          <p:nvSpPr>
            <p:cNvPr id="86" name="TextBox 85">
              <a:extLst>
                <a:ext uri="{FF2B5EF4-FFF2-40B4-BE49-F238E27FC236}">
                  <a16:creationId xmlns:a16="http://schemas.microsoft.com/office/drawing/2014/main" id="{A07464A0-7453-4942-99E6-C6CF4A359BBF}"/>
                </a:ext>
              </a:extLst>
            </p:cNvPr>
            <p:cNvSpPr txBox="1"/>
            <p:nvPr/>
          </p:nvSpPr>
          <p:spPr>
            <a:xfrm>
              <a:off x="1023309" y="3260059"/>
              <a:ext cx="980346"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M. </a:t>
              </a:r>
              <a:r>
                <a:rPr lang="en-US" sz="1333" spc="-23" dirty="0" err="1"/>
                <a:t>Muheim</a:t>
              </a:r>
              <a:r>
                <a:rPr lang="en-US" sz="1333" spc="-23" dirty="0"/>
                <a:t> +3</a:t>
              </a:r>
            </a:p>
          </p:txBody>
        </p:sp>
        <p:sp>
          <p:nvSpPr>
            <p:cNvPr id="97" name="TextBox 96">
              <a:extLst>
                <a:ext uri="{FF2B5EF4-FFF2-40B4-BE49-F238E27FC236}">
                  <a16:creationId xmlns:a16="http://schemas.microsoft.com/office/drawing/2014/main" id="{B4878717-644D-41BB-859A-B3339FEBDF7C}"/>
                </a:ext>
              </a:extLst>
            </p:cNvPr>
            <p:cNvSpPr txBox="1"/>
            <p:nvPr/>
          </p:nvSpPr>
          <p:spPr>
            <a:xfrm>
              <a:off x="1013678" y="3445459"/>
              <a:ext cx="1096643"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B. Andersen +2</a:t>
              </a:r>
            </a:p>
          </p:txBody>
        </p:sp>
      </p:grpSp>
      <p:sp>
        <p:nvSpPr>
          <p:cNvPr id="88" name="TextBox 87">
            <a:extLst>
              <a:ext uri="{FF2B5EF4-FFF2-40B4-BE49-F238E27FC236}">
                <a16:creationId xmlns:a16="http://schemas.microsoft.com/office/drawing/2014/main" id="{E6BCA034-1046-4CAB-BE44-95FAF2B27BF1}"/>
              </a:ext>
            </a:extLst>
          </p:cNvPr>
          <p:cNvSpPr txBox="1"/>
          <p:nvPr/>
        </p:nvSpPr>
        <p:spPr>
          <a:xfrm>
            <a:off x="3922013" y="5482741"/>
            <a:ext cx="970095" cy="205121"/>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M. </a:t>
            </a:r>
            <a:r>
              <a:rPr lang="en-US" sz="1333" spc="-23" dirty="0" err="1"/>
              <a:t>Heyer</a:t>
            </a:r>
            <a:r>
              <a:rPr lang="en-US" sz="1333" spc="-23" dirty="0"/>
              <a:t> +4</a:t>
            </a:r>
          </a:p>
        </p:txBody>
      </p:sp>
      <p:grpSp>
        <p:nvGrpSpPr>
          <p:cNvPr id="90" name="Group 89">
            <a:extLst>
              <a:ext uri="{FF2B5EF4-FFF2-40B4-BE49-F238E27FC236}">
                <a16:creationId xmlns:a16="http://schemas.microsoft.com/office/drawing/2014/main" id="{26B5719C-DE34-4536-AC5A-08F5EB49C02A}"/>
              </a:ext>
            </a:extLst>
          </p:cNvPr>
          <p:cNvGrpSpPr/>
          <p:nvPr/>
        </p:nvGrpSpPr>
        <p:grpSpPr>
          <a:xfrm>
            <a:off x="2879991" y="3736497"/>
            <a:ext cx="1313073" cy="644516"/>
            <a:chOff x="975683" y="3074658"/>
            <a:chExt cx="1181819" cy="580090"/>
          </a:xfrm>
        </p:grpSpPr>
        <p:sp>
          <p:nvSpPr>
            <p:cNvPr id="91" name="TextBox 90">
              <a:extLst>
                <a:ext uri="{FF2B5EF4-FFF2-40B4-BE49-F238E27FC236}">
                  <a16:creationId xmlns:a16="http://schemas.microsoft.com/office/drawing/2014/main" id="{E6FECD5B-78CD-41DD-A559-D8B77499FEA6}"/>
                </a:ext>
              </a:extLst>
            </p:cNvPr>
            <p:cNvSpPr txBox="1"/>
            <p:nvPr/>
          </p:nvSpPr>
          <p:spPr>
            <a:xfrm>
              <a:off x="1037785" y="3074658"/>
              <a:ext cx="1057615"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M. </a:t>
              </a:r>
              <a:r>
                <a:rPr lang="en-US" sz="1333" spc="-23" dirty="0" err="1"/>
                <a:t>Vuskovic</a:t>
              </a:r>
              <a:r>
                <a:rPr lang="en-US" sz="1333" spc="-23" dirty="0"/>
                <a:t> +3</a:t>
              </a:r>
            </a:p>
          </p:txBody>
        </p:sp>
        <p:sp>
          <p:nvSpPr>
            <p:cNvPr id="92" name="TextBox 91">
              <a:extLst>
                <a:ext uri="{FF2B5EF4-FFF2-40B4-BE49-F238E27FC236}">
                  <a16:creationId xmlns:a16="http://schemas.microsoft.com/office/drawing/2014/main" id="{C3BB3FEA-9AC6-491E-8ABA-3A20505A9B78}"/>
                </a:ext>
              </a:extLst>
            </p:cNvPr>
            <p:cNvSpPr txBox="1"/>
            <p:nvPr/>
          </p:nvSpPr>
          <p:spPr>
            <a:xfrm>
              <a:off x="975683" y="3272394"/>
              <a:ext cx="1181819"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S. Ambrosius +2</a:t>
              </a:r>
            </a:p>
          </p:txBody>
        </p:sp>
        <p:sp>
          <p:nvSpPr>
            <p:cNvPr id="93" name="TextBox 92">
              <a:extLst>
                <a:ext uri="{FF2B5EF4-FFF2-40B4-BE49-F238E27FC236}">
                  <a16:creationId xmlns:a16="http://schemas.microsoft.com/office/drawing/2014/main" id="{F05495BF-A0F5-4A97-A60F-E812E95FCBCD}"/>
                </a:ext>
              </a:extLst>
            </p:cNvPr>
            <p:cNvSpPr txBox="1"/>
            <p:nvPr/>
          </p:nvSpPr>
          <p:spPr>
            <a:xfrm>
              <a:off x="992644" y="3470131"/>
              <a:ext cx="1147896" cy="184617"/>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V. </a:t>
              </a:r>
              <a:r>
                <a:rPr lang="en-US" sz="1333" spc="-23" dirty="0" err="1"/>
                <a:t>Zumberi</a:t>
              </a:r>
              <a:r>
                <a:rPr lang="en-US" sz="1333" spc="-23" dirty="0"/>
                <a:t> +2</a:t>
              </a:r>
            </a:p>
          </p:txBody>
        </p:sp>
      </p:grpSp>
      <p:grpSp>
        <p:nvGrpSpPr>
          <p:cNvPr id="94" name="Group 93">
            <a:extLst>
              <a:ext uri="{FF2B5EF4-FFF2-40B4-BE49-F238E27FC236}">
                <a16:creationId xmlns:a16="http://schemas.microsoft.com/office/drawing/2014/main" id="{3EBE3299-7115-43BD-8314-E4199E43F8E2}"/>
              </a:ext>
            </a:extLst>
          </p:cNvPr>
          <p:cNvGrpSpPr/>
          <p:nvPr/>
        </p:nvGrpSpPr>
        <p:grpSpPr>
          <a:xfrm>
            <a:off x="2971147" y="2733676"/>
            <a:ext cx="1234620" cy="430152"/>
            <a:chOff x="1035510" y="3277195"/>
            <a:chExt cx="1111207" cy="387155"/>
          </a:xfrm>
        </p:grpSpPr>
        <p:sp>
          <p:nvSpPr>
            <p:cNvPr id="95" name="TextBox 94">
              <a:extLst>
                <a:ext uri="{FF2B5EF4-FFF2-40B4-BE49-F238E27FC236}">
                  <a16:creationId xmlns:a16="http://schemas.microsoft.com/office/drawing/2014/main" id="{687EFD7E-CB7C-416B-8334-DE51D1D0E7E9}"/>
                </a:ext>
              </a:extLst>
            </p:cNvPr>
            <p:cNvSpPr txBox="1"/>
            <p:nvPr/>
          </p:nvSpPr>
          <p:spPr>
            <a:xfrm>
              <a:off x="1050069" y="3277195"/>
              <a:ext cx="1096648" cy="184618"/>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S. </a:t>
              </a:r>
              <a:r>
                <a:rPr lang="en-US" sz="1333" spc="-23" dirty="0" err="1"/>
                <a:t>Schonlau</a:t>
              </a:r>
              <a:r>
                <a:rPr lang="en-US" sz="1333" spc="-23" dirty="0"/>
                <a:t> +2</a:t>
              </a:r>
            </a:p>
          </p:txBody>
        </p:sp>
        <p:sp>
          <p:nvSpPr>
            <p:cNvPr id="96" name="TextBox 95">
              <a:extLst>
                <a:ext uri="{FF2B5EF4-FFF2-40B4-BE49-F238E27FC236}">
                  <a16:creationId xmlns:a16="http://schemas.microsoft.com/office/drawing/2014/main" id="{5F921240-9EFD-4424-9798-B6B62CDEED8B}"/>
                </a:ext>
              </a:extLst>
            </p:cNvPr>
            <p:cNvSpPr txBox="1"/>
            <p:nvPr/>
          </p:nvSpPr>
          <p:spPr>
            <a:xfrm>
              <a:off x="1035510" y="3479732"/>
              <a:ext cx="1009464" cy="184618"/>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333" spc="-23" dirty="0"/>
                <a:t>J. David +2</a:t>
              </a:r>
            </a:p>
          </p:txBody>
        </p:sp>
      </p:grpSp>
      <p:sp>
        <p:nvSpPr>
          <p:cNvPr id="83" name="TextBox 82">
            <a:extLst>
              <a:ext uri="{FF2B5EF4-FFF2-40B4-BE49-F238E27FC236}">
                <a16:creationId xmlns:a16="http://schemas.microsoft.com/office/drawing/2014/main" id="{F7EC7363-1A28-4B86-9407-476BE8D05292}"/>
              </a:ext>
            </a:extLst>
          </p:cNvPr>
          <p:cNvSpPr txBox="1"/>
          <p:nvPr/>
        </p:nvSpPr>
        <p:spPr>
          <a:xfrm>
            <a:off x="2037030" y="6213308"/>
            <a:ext cx="7806334" cy="273473"/>
          </a:xfrm>
          <a:prstGeom prst="rect">
            <a:avLst/>
          </a:prstGeom>
          <a:solidFill>
            <a:schemeClr val="bg1"/>
          </a:solidFill>
          <a:ln w="12700" cap="rnd">
            <a:noFill/>
          </a:ln>
        </p:spPr>
        <p:txBody>
          <a:bodyPr wrap="square" lIns="0" tIns="0" rIns="0" bIns="0" rtlCol="0">
            <a:spAutoFit/>
          </a:bodyPr>
          <a:lstStyle/>
          <a:p>
            <a:pPr algn="ctr" defTabSz="399964">
              <a:spcBef>
                <a:spcPts val="667"/>
              </a:spcBef>
            </a:pPr>
            <a:r>
              <a:rPr lang="en-US" sz="1777" b="1" spc="-23" dirty="0">
                <a:solidFill>
                  <a:srgbClr val="1A5CB0"/>
                </a:solidFill>
              </a:rPr>
              <a:t>Lies</a:t>
            </a:r>
            <a:r>
              <a:rPr lang="en-US" sz="1556" b="1" spc="-23" dirty="0">
                <a:solidFill>
                  <a:srgbClr val="1A5CB0"/>
                </a:solidFill>
              </a:rPr>
              <a:t>: </a:t>
            </a:r>
            <a:r>
              <a:rPr lang="en-US" sz="1556" spc="-23" dirty="0" err="1"/>
              <a:t>Spielername</a:t>
            </a:r>
            <a:r>
              <a:rPr lang="en-US" sz="1556" spc="-23" dirty="0"/>
              <a:t> + </a:t>
            </a:r>
            <a:r>
              <a:rPr lang="en-US" sz="1556" spc="-23" dirty="0" err="1"/>
              <a:t>Vertragsrestlaufzeit</a:t>
            </a:r>
            <a:r>
              <a:rPr lang="en-US" sz="1556" spc="-23" dirty="0"/>
              <a:t> | </a:t>
            </a:r>
            <a:r>
              <a:rPr lang="en-US" sz="1556" spc="-23" dirty="0" err="1"/>
              <a:t>Positionen</a:t>
            </a:r>
            <a:r>
              <a:rPr lang="en-US" sz="1556" spc="-23" dirty="0"/>
              <a:t> </a:t>
            </a:r>
            <a:r>
              <a:rPr lang="en-US" sz="1556" spc="-23" dirty="0" err="1"/>
              <a:t>nach</a:t>
            </a:r>
            <a:r>
              <a:rPr lang="en-US" sz="1556" spc="-23" dirty="0"/>
              <a:t> </a:t>
            </a:r>
            <a:r>
              <a:rPr lang="en-US" sz="1556" spc="-23" dirty="0" err="1"/>
              <a:t>Anzahl</a:t>
            </a:r>
            <a:r>
              <a:rPr lang="en-US" sz="1556" spc="-23" dirty="0"/>
              <a:t> der </a:t>
            </a:r>
            <a:r>
              <a:rPr lang="en-US" sz="1556" spc="-23" dirty="0" err="1"/>
              <a:t>Minuten</a:t>
            </a:r>
            <a:r>
              <a:rPr lang="en-US" sz="1556" spc="-23" dirty="0"/>
              <a:t> </a:t>
            </a:r>
            <a:r>
              <a:rPr lang="en-US" sz="1556" spc="-23" dirty="0" err="1"/>
              <a:t>geordnet</a:t>
            </a:r>
            <a:r>
              <a:rPr lang="en-US" sz="1556" spc="-23" dirty="0"/>
              <a:t> </a:t>
            </a:r>
          </a:p>
        </p:txBody>
      </p:sp>
      <p:sp>
        <p:nvSpPr>
          <p:cNvPr id="100" name="Title 1">
            <a:extLst>
              <a:ext uri="{FF2B5EF4-FFF2-40B4-BE49-F238E27FC236}">
                <a16:creationId xmlns:a16="http://schemas.microsoft.com/office/drawing/2014/main" id="{3BF903D9-9EE1-4A33-93AE-BE7D22709EFE}"/>
              </a:ext>
            </a:extLst>
          </p:cNvPr>
          <p:cNvSpPr txBox="1">
            <a:spLocks/>
          </p:cNvSpPr>
          <p:nvPr/>
        </p:nvSpPr>
        <p:spPr>
          <a:xfrm>
            <a:off x="559974" y="9283"/>
            <a:ext cx="10759521" cy="1133733"/>
          </a:xfrm>
          <a:prstGeom prst="rect">
            <a:avLst/>
          </a:prstGeom>
        </p:spPr>
        <p:txBody>
          <a:bodyPr vert="horz" lIns="0" tIns="237600" rIns="0" bIns="226800" rtlCol="0" anchor="t" anchorCtr="0">
            <a:spAutoFit/>
          </a:bodyPr>
          <a:lstStyle>
            <a:lvl1pPr algn="l" defTabSz="467679" rtl="0" eaLnBrk="1" latinLnBrk="0" hangingPunct="1">
              <a:lnSpc>
                <a:spcPct val="90000"/>
              </a:lnSpc>
              <a:spcBef>
                <a:spcPct val="0"/>
              </a:spcBef>
              <a:buNone/>
              <a:defRPr sz="2600" b="1" kern="1200" spc="-91" baseline="0">
                <a:solidFill>
                  <a:schemeClr val="tx1"/>
                </a:solidFill>
                <a:latin typeface="+mj-lt"/>
                <a:ea typeface="+mj-ea"/>
                <a:cs typeface="+mj-cs"/>
              </a:defRPr>
            </a:lvl1pPr>
          </a:lstStyle>
          <a:p>
            <a:r>
              <a:rPr lang="en-US" sz="2400" dirty="0" err="1">
                <a:solidFill>
                  <a:srgbClr val="1A5CB0"/>
                </a:solidFill>
              </a:rPr>
              <a:t>Kaderstruktur</a:t>
            </a:r>
            <a:r>
              <a:rPr lang="en-US" sz="2400" dirty="0">
                <a:solidFill>
                  <a:srgbClr val="1A5CB0"/>
                </a:solidFill>
              </a:rPr>
              <a:t>:</a:t>
            </a:r>
            <a:r>
              <a:rPr lang="en-US" sz="2400" dirty="0"/>
              <a:t> </a:t>
            </a:r>
            <a:r>
              <a:rPr lang="en-US" sz="2400" b="0" dirty="0" err="1"/>
              <a:t>Abgesehen</a:t>
            </a:r>
            <a:r>
              <a:rPr lang="en-US" sz="2400" b="0" dirty="0"/>
              <a:t> </a:t>
            </a:r>
            <a:r>
              <a:rPr lang="en-US" sz="2400" b="0" dirty="0" err="1"/>
              <a:t>vom</a:t>
            </a:r>
            <a:r>
              <a:rPr lang="en-US" sz="2400" b="0" dirty="0"/>
              <a:t> </a:t>
            </a:r>
            <a:r>
              <a:rPr lang="en-US" sz="2400" b="0" dirty="0" err="1"/>
              <a:t>Rechtsverteidiger</a:t>
            </a:r>
            <a:r>
              <a:rPr lang="en-US" sz="2400" b="0" dirty="0"/>
              <a:t> </a:t>
            </a:r>
            <a:r>
              <a:rPr lang="en-US" sz="2400" b="0" dirty="0" err="1"/>
              <a:t>ist</a:t>
            </a:r>
            <a:r>
              <a:rPr lang="en-US" sz="2400" b="0" dirty="0"/>
              <a:t> </a:t>
            </a:r>
            <a:r>
              <a:rPr lang="en-US" sz="2400" b="0" dirty="0" err="1"/>
              <a:t>jede</a:t>
            </a:r>
            <a:r>
              <a:rPr lang="en-US" sz="2400" b="0" dirty="0"/>
              <a:t> Position </a:t>
            </a:r>
            <a:r>
              <a:rPr lang="en-US" sz="2400" b="0" dirty="0" err="1"/>
              <a:t>mindestens</a:t>
            </a:r>
            <a:r>
              <a:rPr lang="en-US" sz="2400" b="0" dirty="0"/>
              <a:t> </a:t>
            </a:r>
            <a:r>
              <a:rPr lang="en-US" sz="2400" b="0" dirty="0" err="1"/>
              <a:t>doppelt</a:t>
            </a:r>
            <a:r>
              <a:rPr lang="en-US" sz="2400" b="0" dirty="0"/>
              <a:t> </a:t>
            </a:r>
            <a:r>
              <a:rPr lang="en-US" sz="2400" b="0" dirty="0" err="1"/>
              <a:t>besetzt</a:t>
            </a:r>
            <a:r>
              <a:rPr lang="en-US" sz="2400" b="0" dirty="0"/>
              <a:t> – </a:t>
            </a:r>
            <a:r>
              <a:rPr lang="en-US" sz="2400" b="0" dirty="0" err="1"/>
              <a:t>viele</a:t>
            </a:r>
            <a:r>
              <a:rPr lang="en-US" sz="2400" b="0" dirty="0"/>
              <a:t> Spieler </a:t>
            </a:r>
            <a:r>
              <a:rPr lang="en-US" sz="2400" b="0" dirty="0" err="1"/>
              <a:t>sind</a:t>
            </a:r>
            <a:r>
              <a:rPr lang="en-US" sz="2400" b="0" dirty="0"/>
              <a:t> </a:t>
            </a:r>
            <a:r>
              <a:rPr lang="en-US" sz="2400" b="0" dirty="0" err="1"/>
              <a:t>zudem</a:t>
            </a:r>
            <a:r>
              <a:rPr lang="en-US" sz="2400" b="0" dirty="0"/>
              <a:t> polyvalent </a:t>
            </a:r>
            <a:r>
              <a:rPr lang="en-US" sz="2400" b="0" dirty="0" err="1"/>
              <a:t>einsetzbar</a:t>
            </a:r>
            <a:endParaRPr lang="en-US" sz="2400" dirty="0"/>
          </a:p>
        </p:txBody>
      </p:sp>
      <p:sp>
        <p:nvSpPr>
          <p:cNvPr id="111" name="Speech Bubble: Rectangle 110">
            <a:extLst>
              <a:ext uri="{FF2B5EF4-FFF2-40B4-BE49-F238E27FC236}">
                <a16:creationId xmlns:a16="http://schemas.microsoft.com/office/drawing/2014/main" id="{B60539ED-6B4A-427B-ABCE-917722AA628E}"/>
              </a:ext>
            </a:extLst>
          </p:cNvPr>
          <p:cNvSpPr/>
          <p:nvPr/>
        </p:nvSpPr>
        <p:spPr>
          <a:xfrm>
            <a:off x="5267806" y="1519478"/>
            <a:ext cx="2725460" cy="1002360"/>
          </a:xfrm>
          <a:prstGeom prst="wedgeRectCallout">
            <a:avLst>
              <a:gd name="adj1" fmla="val 34703"/>
              <a:gd name="adj2" fmla="val 74717"/>
            </a:avLst>
          </a:prstGeom>
          <a:solidFill>
            <a:srgbClr val="1A5CB0"/>
          </a:solidFill>
          <a:ln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p>
            <a:pPr algn="ctr">
              <a:spcBef>
                <a:spcPts val="600"/>
              </a:spcBef>
            </a:pPr>
            <a:r>
              <a:rPr lang="en-US" sz="1600" b="1" spc="-20" dirty="0" err="1">
                <a:solidFill>
                  <a:schemeClr val="bg1"/>
                </a:solidFill>
              </a:rPr>
              <a:t>Lesebeispiel</a:t>
            </a:r>
            <a:r>
              <a:rPr lang="en-US" sz="1600" b="1" spc="-20" dirty="0">
                <a:solidFill>
                  <a:schemeClr val="bg1"/>
                </a:solidFill>
              </a:rPr>
              <a:t>: </a:t>
            </a:r>
            <a:br>
              <a:rPr lang="en-US" sz="1600" b="1" spc="-20" dirty="0">
                <a:solidFill>
                  <a:schemeClr val="bg1"/>
                </a:solidFill>
              </a:rPr>
            </a:br>
            <a:r>
              <a:rPr lang="en-US" sz="1600" b="1" spc="-20" dirty="0">
                <a:solidFill>
                  <a:schemeClr val="bg1"/>
                </a:solidFill>
              </a:rPr>
              <a:t>“</a:t>
            </a:r>
            <a:r>
              <a:rPr lang="en-US" sz="1600" b="1" spc="-20" dirty="0" err="1">
                <a:solidFill>
                  <a:schemeClr val="bg1"/>
                </a:solidFill>
              </a:rPr>
              <a:t>Bénes</a:t>
            </a:r>
            <a:r>
              <a:rPr lang="en-US" sz="1600" b="1" spc="-20" dirty="0">
                <a:solidFill>
                  <a:schemeClr val="bg1"/>
                </a:solidFill>
              </a:rPr>
              <a:t> hat </a:t>
            </a:r>
            <a:r>
              <a:rPr lang="en-US" sz="1600" b="1" spc="-20" dirty="0" err="1">
                <a:solidFill>
                  <a:schemeClr val="bg1"/>
                </a:solidFill>
              </a:rPr>
              <a:t>noch</a:t>
            </a:r>
            <a:r>
              <a:rPr lang="en-US" sz="1600" b="1" spc="-20" dirty="0">
                <a:solidFill>
                  <a:schemeClr val="bg1"/>
                </a:solidFill>
              </a:rPr>
              <a:t> </a:t>
            </a:r>
            <a:r>
              <a:rPr lang="en-US" sz="1600" b="1" spc="-20" dirty="0" err="1">
                <a:solidFill>
                  <a:schemeClr val="bg1"/>
                </a:solidFill>
              </a:rPr>
              <a:t>einen</a:t>
            </a:r>
            <a:r>
              <a:rPr lang="en-US" sz="1600" b="1" spc="-20" dirty="0">
                <a:solidFill>
                  <a:schemeClr val="bg1"/>
                </a:solidFill>
              </a:rPr>
              <a:t> </a:t>
            </a:r>
            <a:r>
              <a:rPr lang="en-US" sz="1600" b="1" spc="-20" dirty="0" err="1">
                <a:solidFill>
                  <a:schemeClr val="bg1"/>
                </a:solidFill>
              </a:rPr>
              <a:t>Vertrag</a:t>
            </a:r>
            <a:r>
              <a:rPr lang="en-US" sz="1600" b="1" spc="-20" dirty="0">
                <a:solidFill>
                  <a:schemeClr val="bg1"/>
                </a:solidFill>
              </a:rPr>
              <a:t> </a:t>
            </a:r>
            <a:r>
              <a:rPr lang="en-US" sz="1600" b="1" spc="-20" dirty="0" err="1">
                <a:solidFill>
                  <a:schemeClr val="bg1"/>
                </a:solidFill>
              </a:rPr>
              <a:t>über</a:t>
            </a:r>
            <a:r>
              <a:rPr lang="en-US" sz="1600" b="1" spc="-20" dirty="0">
                <a:solidFill>
                  <a:schemeClr val="bg1"/>
                </a:solidFill>
              </a:rPr>
              <a:t> </a:t>
            </a:r>
            <a:r>
              <a:rPr lang="en-US" sz="1600" b="1" spc="-20" dirty="0" err="1">
                <a:solidFill>
                  <a:schemeClr val="bg1"/>
                </a:solidFill>
              </a:rPr>
              <a:t>vier</a:t>
            </a:r>
            <a:r>
              <a:rPr lang="en-US" sz="1600" b="1" spc="-20" dirty="0">
                <a:solidFill>
                  <a:schemeClr val="bg1"/>
                </a:solidFill>
              </a:rPr>
              <a:t> Jahre”</a:t>
            </a:r>
          </a:p>
        </p:txBody>
      </p:sp>
      <p:sp>
        <p:nvSpPr>
          <p:cNvPr id="58" name="Slide Number Placeholder 57">
            <a:extLst>
              <a:ext uri="{FF2B5EF4-FFF2-40B4-BE49-F238E27FC236}">
                <a16:creationId xmlns:a16="http://schemas.microsoft.com/office/drawing/2014/main" id="{94D8A7D2-5292-4E8B-84B5-041990C37AD0}"/>
              </a:ext>
            </a:extLst>
          </p:cNvPr>
          <p:cNvSpPr>
            <a:spLocks noGrp="1"/>
          </p:cNvSpPr>
          <p:nvPr>
            <p:ph type="sldNum" sz="quarter" idx="11"/>
          </p:nvPr>
        </p:nvSpPr>
        <p:spPr/>
        <p:txBody>
          <a:bodyPr/>
          <a:lstStyle/>
          <a:p>
            <a:fld id="{07AB412F-5F68-FF4B-85B7-62534E294F92}" type="slidenum">
              <a:rPr lang="de-DE" smtClean="0"/>
              <a:pPr/>
              <a:t>7</a:t>
            </a:fld>
            <a:endParaRPr lang="de-DE"/>
          </a:p>
        </p:txBody>
      </p:sp>
    </p:spTree>
    <p:extLst>
      <p:ext uri="{BB962C8B-B14F-4D97-AF65-F5344CB8AC3E}">
        <p14:creationId xmlns:p14="http://schemas.microsoft.com/office/powerpoint/2010/main" val="651510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7790F80-F438-4198-B441-A5F874EA0BC2}"/>
              </a:ext>
            </a:extLst>
          </p:cNvPr>
          <p:cNvGraphicFramePr>
            <a:graphicFrameLocks noChangeAspect="1"/>
          </p:cNvGraphicFramePr>
          <p:nvPr>
            <p:custDataLst>
              <p:tags r:id="rId2"/>
            </p:custDataLst>
            <p:extLst>
              <p:ext uri="{D42A27DB-BD31-4B8C-83A1-F6EECF244321}">
                <p14:modId xmlns:p14="http://schemas.microsoft.com/office/powerpoint/2010/main" val="2026310704"/>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38264"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47790F80-F438-4198-B441-A5F874EA0BC2}"/>
                          </a:ext>
                        </a:extLst>
                      </p:cNvPr>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43889888-CC39-4235-8A8A-B1C43F359CC6}"/>
              </a:ext>
            </a:extLst>
          </p:cNvPr>
          <p:cNvSpPr txBox="1"/>
          <p:nvPr/>
        </p:nvSpPr>
        <p:spPr>
          <a:xfrm>
            <a:off x="2206853" y="2803847"/>
            <a:ext cx="7465556" cy="1232844"/>
          </a:xfrm>
          <a:prstGeom prst="rect">
            <a:avLst/>
          </a:prstGeom>
          <a:noFill/>
          <a:ln w="12700" cap="rnd">
            <a:noFill/>
          </a:ln>
        </p:spPr>
        <p:txBody>
          <a:bodyPr wrap="square" lIns="0" tIns="0" rIns="0" bIns="0" rtlCol="0">
            <a:noAutofit/>
          </a:bodyPr>
          <a:lstStyle/>
          <a:p>
            <a:pPr algn="ctr" defTabSz="399964">
              <a:spcBef>
                <a:spcPts val="667"/>
              </a:spcBef>
            </a:pPr>
            <a:r>
              <a:rPr lang="en-US" sz="4443" b="1" spc="-23" dirty="0">
                <a:solidFill>
                  <a:schemeClr val="bg1"/>
                </a:solidFill>
              </a:rPr>
              <a:t>Rolle der </a:t>
            </a:r>
            <a:r>
              <a:rPr lang="en-US" sz="4443" b="1" spc="-23" dirty="0" err="1">
                <a:solidFill>
                  <a:schemeClr val="bg1"/>
                </a:solidFill>
              </a:rPr>
              <a:t>Außenverteidiger</a:t>
            </a:r>
            <a:br>
              <a:rPr lang="en-US" sz="4443" b="1" spc="-23" dirty="0">
                <a:solidFill>
                  <a:schemeClr val="bg1"/>
                </a:solidFill>
              </a:rPr>
            </a:br>
            <a:r>
              <a:rPr lang="en-US" sz="4443" b="1" spc="-23" dirty="0" err="1">
                <a:solidFill>
                  <a:schemeClr val="bg1"/>
                </a:solidFill>
              </a:rPr>
              <a:t>unter</a:t>
            </a:r>
            <a:r>
              <a:rPr lang="en-US" sz="4443" b="1" spc="-23" dirty="0">
                <a:solidFill>
                  <a:schemeClr val="bg1"/>
                </a:solidFill>
              </a:rPr>
              <a:t> Tim Walter </a:t>
            </a:r>
          </a:p>
        </p:txBody>
      </p:sp>
      <p:sp>
        <p:nvSpPr>
          <p:cNvPr id="4" name="TextBox 3">
            <a:extLst>
              <a:ext uri="{FF2B5EF4-FFF2-40B4-BE49-F238E27FC236}">
                <a16:creationId xmlns:a16="http://schemas.microsoft.com/office/drawing/2014/main" id="{72B30954-348B-4955-852B-1FEAAC3D4759}"/>
              </a:ext>
            </a:extLst>
          </p:cNvPr>
          <p:cNvSpPr txBox="1"/>
          <p:nvPr/>
        </p:nvSpPr>
        <p:spPr>
          <a:xfrm>
            <a:off x="3342669" y="769774"/>
            <a:ext cx="5193926" cy="1232844"/>
          </a:xfrm>
          <a:prstGeom prst="rect">
            <a:avLst/>
          </a:prstGeom>
          <a:noFill/>
          <a:ln w="12700" cap="rnd">
            <a:noFill/>
          </a:ln>
        </p:spPr>
        <p:txBody>
          <a:bodyPr wrap="square" lIns="0" tIns="0" rIns="0" bIns="0" rtlCol="0" anchor="ctr">
            <a:noAutofit/>
          </a:bodyPr>
          <a:lstStyle/>
          <a:p>
            <a:pPr algn="ctr" defTabSz="399964">
              <a:spcBef>
                <a:spcPts val="667"/>
              </a:spcBef>
            </a:pPr>
            <a:r>
              <a:rPr lang="en-US" sz="4443" b="1" spc="-23" dirty="0">
                <a:solidFill>
                  <a:schemeClr val="bg1"/>
                </a:solidFill>
              </a:rPr>
              <a:t>03</a:t>
            </a:r>
          </a:p>
        </p:txBody>
      </p:sp>
    </p:spTree>
    <p:extLst>
      <p:ext uri="{BB962C8B-B14F-4D97-AF65-F5344CB8AC3E}">
        <p14:creationId xmlns:p14="http://schemas.microsoft.com/office/powerpoint/2010/main" val="4286740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E08DB44-D174-4D28-B7AB-1A65413773A2}"/>
              </a:ext>
            </a:extLst>
          </p:cNvPr>
          <p:cNvGraphicFramePr>
            <a:graphicFrameLocks noChangeAspect="1"/>
          </p:cNvGraphicFramePr>
          <p:nvPr>
            <p:custDataLst>
              <p:tags r:id="rId2"/>
            </p:custDataLst>
            <p:extLst>
              <p:ext uri="{D42A27DB-BD31-4B8C-83A1-F6EECF244321}">
                <p14:modId xmlns:p14="http://schemas.microsoft.com/office/powerpoint/2010/main" val="1359659454"/>
              </p:ext>
            </p:extLst>
          </p:nvPr>
        </p:nvGraphicFramePr>
        <p:xfrm>
          <a:off x="1766" y="80495"/>
          <a:ext cx="1764" cy="1764"/>
        </p:xfrm>
        <a:graphic>
          <a:graphicData uri="http://schemas.openxmlformats.org/presentationml/2006/ole">
            <mc:AlternateContent xmlns:mc="http://schemas.openxmlformats.org/markup-compatibility/2006">
              <mc:Choice xmlns:v="urn:schemas-microsoft-com:vml" Requires="v">
                <p:oleObj spid="_x0000_s139308"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766" y="80495"/>
                        <a:ext cx="1764" cy="1764"/>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F6B524F-A215-4A20-8690-1CF943C16D5F}"/>
              </a:ext>
            </a:extLst>
          </p:cNvPr>
          <p:cNvSpPr>
            <a:spLocks noGrp="1"/>
          </p:cNvSpPr>
          <p:nvPr>
            <p:ph type="title"/>
          </p:nvPr>
        </p:nvSpPr>
        <p:spPr>
          <a:xfrm>
            <a:off x="559974" y="9283"/>
            <a:ext cx="10759521" cy="1133733"/>
          </a:xfrm>
        </p:spPr>
        <p:txBody>
          <a:bodyPr vert="horz"/>
          <a:lstStyle/>
          <a:p>
            <a:r>
              <a:rPr lang="en-US" sz="2400" dirty="0">
                <a:solidFill>
                  <a:srgbClr val="1A5CB0"/>
                </a:solidFill>
              </a:rPr>
              <a:t>Rolle der </a:t>
            </a:r>
            <a:r>
              <a:rPr lang="en-US" sz="2400" dirty="0" err="1">
                <a:solidFill>
                  <a:srgbClr val="1A5CB0"/>
                </a:solidFill>
              </a:rPr>
              <a:t>Außenverteidiger</a:t>
            </a:r>
            <a:r>
              <a:rPr lang="en-US" sz="2400" dirty="0">
                <a:solidFill>
                  <a:srgbClr val="1A5CB0"/>
                </a:solidFill>
              </a:rPr>
              <a:t> </a:t>
            </a:r>
            <a:r>
              <a:rPr lang="en-US" sz="2400" dirty="0" err="1">
                <a:solidFill>
                  <a:srgbClr val="1A5CB0"/>
                </a:solidFill>
              </a:rPr>
              <a:t>im</a:t>
            </a:r>
            <a:r>
              <a:rPr lang="en-US" sz="2400" dirty="0">
                <a:solidFill>
                  <a:srgbClr val="1A5CB0"/>
                </a:solidFill>
              </a:rPr>
              <a:t> </a:t>
            </a:r>
            <a:r>
              <a:rPr lang="en-US" sz="2400" dirty="0" err="1">
                <a:solidFill>
                  <a:srgbClr val="1A5CB0"/>
                </a:solidFill>
              </a:rPr>
              <a:t>Spielaufbau</a:t>
            </a:r>
            <a:r>
              <a:rPr lang="en-US" sz="2400" dirty="0">
                <a:solidFill>
                  <a:srgbClr val="1A5CB0"/>
                </a:solidFill>
              </a:rPr>
              <a:t> (1/2):</a:t>
            </a:r>
            <a:r>
              <a:rPr lang="en-US" sz="2400" dirty="0"/>
              <a:t> </a:t>
            </a:r>
            <a:r>
              <a:rPr lang="en-US" sz="2400" b="0" dirty="0" err="1"/>
              <a:t>Außenverteidiger</a:t>
            </a:r>
            <a:r>
              <a:rPr lang="en-US" sz="2400" b="0" dirty="0"/>
              <a:t> </a:t>
            </a:r>
            <a:r>
              <a:rPr lang="en-US" sz="2400" b="0" dirty="0" err="1"/>
              <a:t>positionieren</a:t>
            </a:r>
            <a:r>
              <a:rPr lang="en-US" sz="2400" b="0" dirty="0"/>
              <a:t> </a:t>
            </a:r>
            <a:r>
              <a:rPr lang="en-US" sz="2400" b="0" dirty="0" err="1"/>
              <a:t>sich</a:t>
            </a:r>
            <a:r>
              <a:rPr lang="en-US" sz="2400" b="0" dirty="0"/>
              <a:t> </a:t>
            </a:r>
            <a:r>
              <a:rPr lang="en-US" sz="2400" b="0" dirty="0" err="1"/>
              <a:t>leicht</a:t>
            </a:r>
            <a:r>
              <a:rPr lang="en-US" sz="2400" b="0" dirty="0"/>
              <a:t> </a:t>
            </a:r>
            <a:r>
              <a:rPr lang="en-US" sz="2400" b="0" dirty="0" err="1"/>
              <a:t>versetzt</a:t>
            </a:r>
            <a:r>
              <a:rPr lang="en-US" sz="2400" b="0" dirty="0"/>
              <a:t> in den </a:t>
            </a:r>
            <a:r>
              <a:rPr lang="en-US" sz="2400" b="0" dirty="0" err="1"/>
              <a:t>jeweiligen</a:t>
            </a:r>
            <a:r>
              <a:rPr lang="en-US" sz="2400" b="0" dirty="0"/>
              <a:t> </a:t>
            </a:r>
            <a:r>
              <a:rPr lang="en-US" sz="2400" b="0" dirty="0" err="1"/>
              <a:t>Halbräumen</a:t>
            </a:r>
            <a:endParaRPr lang="en-US" sz="2400" dirty="0"/>
          </a:p>
        </p:txBody>
      </p:sp>
      <p:sp>
        <p:nvSpPr>
          <p:cNvPr id="15" name="Rectangle 14">
            <a:extLst>
              <a:ext uri="{FF2B5EF4-FFF2-40B4-BE49-F238E27FC236}">
                <a16:creationId xmlns:a16="http://schemas.microsoft.com/office/drawing/2014/main" id="{221A6E5C-2890-4178-A236-D2E0D81D5747}"/>
              </a:ext>
            </a:extLst>
          </p:cNvPr>
          <p:cNvSpPr/>
          <p:nvPr/>
        </p:nvSpPr>
        <p:spPr>
          <a:xfrm>
            <a:off x="560892" y="1189535"/>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667"/>
              </a:spcBef>
              <a:buFont typeface="Wingdings" panose="05000000000000000000" pitchFamily="2" charset="2"/>
              <a:buChar char="§"/>
            </a:pPr>
            <a:r>
              <a:rPr lang="de-DE" sz="1556" spc="-23" dirty="0">
                <a:solidFill>
                  <a:schemeClr val="tx1"/>
                </a:solidFill>
              </a:rPr>
              <a:t>Spielaufbau beginnt in der Regel mit einem kurzen Pass des Torhüters auf einen der beiden Innenverteidiger</a:t>
            </a:r>
          </a:p>
          <a:p>
            <a:pPr marL="190483" indent="-190483">
              <a:spcBef>
                <a:spcPts val="667"/>
              </a:spcBef>
              <a:buFont typeface="Wingdings" panose="05000000000000000000" pitchFamily="2" charset="2"/>
              <a:buChar char="§"/>
            </a:pPr>
            <a:r>
              <a:rPr lang="de-DE" sz="1556" spc="-23" dirty="0">
                <a:solidFill>
                  <a:schemeClr val="tx1"/>
                </a:solidFill>
              </a:rPr>
              <a:t>Die Außenverteidiger </a:t>
            </a:r>
            <a:r>
              <a:rPr lang="de-DE" sz="1556" b="1" spc="-23" dirty="0">
                <a:solidFill>
                  <a:schemeClr val="tx1"/>
                </a:solidFill>
              </a:rPr>
              <a:t>rücken ein und positionieren sich leicht versetzt zu den IV in den jeweiligen Halbräumen </a:t>
            </a:r>
            <a:r>
              <a:rPr lang="de-DE" sz="1556" spc="-23" dirty="0">
                <a:solidFill>
                  <a:schemeClr val="tx1"/>
                </a:solidFill>
              </a:rPr>
              <a:t>–  dadurch entsteht eine kompakte Struktur, die verschiedene Möglichkeiten bietet, den Ball weiterzuspielen</a:t>
            </a:r>
            <a:endParaRPr lang="en-US" sz="1556" spc="-23" dirty="0">
              <a:solidFill>
                <a:schemeClr val="tx1"/>
              </a:solidFill>
            </a:endParaRPr>
          </a:p>
        </p:txBody>
      </p:sp>
      <p:sp>
        <p:nvSpPr>
          <p:cNvPr id="17" name="TextBox 16">
            <a:extLst>
              <a:ext uri="{FF2B5EF4-FFF2-40B4-BE49-F238E27FC236}">
                <a16:creationId xmlns:a16="http://schemas.microsoft.com/office/drawing/2014/main" id="{E37E17C0-C6CE-40A6-A1CA-741D9529C451}"/>
              </a:ext>
            </a:extLst>
          </p:cNvPr>
          <p:cNvSpPr txBox="1"/>
          <p:nvPr/>
        </p:nvSpPr>
        <p:spPr>
          <a:xfrm>
            <a:off x="2374019"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sp>
        <p:nvSpPr>
          <p:cNvPr id="18" name="Rectangle 17">
            <a:extLst>
              <a:ext uri="{FF2B5EF4-FFF2-40B4-BE49-F238E27FC236}">
                <a16:creationId xmlns:a16="http://schemas.microsoft.com/office/drawing/2014/main" id="{ACC13D91-5E76-46C9-AF88-4F4AA967441F}"/>
              </a:ext>
            </a:extLst>
          </p:cNvPr>
          <p:cNvSpPr/>
          <p:nvPr/>
        </p:nvSpPr>
        <p:spPr>
          <a:xfrm>
            <a:off x="6712152" y="1189535"/>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19" name="TextBox 18">
            <a:extLst>
              <a:ext uri="{FF2B5EF4-FFF2-40B4-BE49-F238E27FC236}">
                <a16:creationId xmlns:a16="http://schemas.microsoft.com/office/drawing/2014/main" id="{5E171439-CEB3-4214-93DE-BFBC3A9A3515}"/>
              </a:ext>
            </a:extLst>
          </p:cNvPr>
          <p:cNvSpPr txBox="1"/>
          <p:nvPr/>
        </p:nvSpPr>
        <p:spPr>
          <a:xfrm>
            <a:off x="8015308" y="1041937"/>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1</a:t>
            </a:r>
          </a:p>
        </p:txBody>
      </p:sp>
      <p:sp>
        <p:nvSpPr>
          <p:cNvPr id="20" name="Rectangle 19">
            <a:extLst>
              <a:ext uri="{FF2B5EF4-FFF2-40B4-BE49-F238E27FC236}">
                <a16:creationId xmlns:a16="http://schemas.microsoft.com/office/drawing/2014/main" id="{66B3D163-E341-4432-8E44-DDEC3549B5B8}"/>
              </a:ext>
            </a:extLst>
          </p:cNvPr>
          <p:cNvSpPr/>
          <p:nvPr/>
        </p:nvSpPr>
        <p:spPr>
          <a:xfrm>
            <a:off x="6712152" y="3886978"/>
            <a:ext cx="4606222"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9997" tIns="59997" rIns="59997" bIns="59997" numCol="1" spcCol="360000" rtlCol="0" fromWordArt="0" anchor="ctr" anchorCtr="0" forceAA="0" compatLnSpc="1">
            <a:prstTxWarp prst="textNoShape">
              <a:avLst/>
            </a:prstTxWarp>
            <a:noAutofit/>
          </a:bodyPr>
          <a:lstStyle/>
          <a:p>
            <a:pPr algn="ctr">
              <a:spcBef>
                <a:spcPts val="667"/>
              </a:spcBef>
            </a:pPr>
            <a:endParaRPr lang="en-US" sz="1333" spc="-23" dirty="0">
              <a:solidFill>
                <a:schemeClr val="tx1"/>
              </a:solidFill>
            </a:endParaRPr>
          </a:p>
        </p:txBody>
      </p:sp>
      <p:sp>
        <p:nvSpPr>
          <p:cNvPr id="21" name="TextBox 20">
            <a:extLst>
              <a:ext uri="{FF2B5EF4-FFF2-40B4-BE49-F238E27FC236}">
                <a16:creationId xmlns:a16="http://schemas.microsoft.com/office/drawing/2014/main" id="{BEC72D7C-2B9A-4BBE-B553-43341004426B}"/>
              </a:ext>
            </a:extLst>
          </p:cNvPr>
          <p:cNvSpPr txBox="1"/>
          <p:nvPr/>
        </p:nvSpPr>
        <p:spPr>
          <a:xfrm>
            <a:off x="7951098" y="3770073"/>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a:t>Situation 2</a:t>
            </a:r>
          </a:p>
        </p:txBody>
      </p:sp>
      <p:pic>
        <p:nvPicPr>
          <p:cNvPr id="25" name="Picture 24" descr="A group of people playing football&#10;&#10;Description automatically generated with medium confidence">
            <a:extLst>
              <a:ext uri="{FF2B5EF4-FFF2-40B4-BE49-F238E27FC236}">
                <a16:creationId xmlns:a16="http://schemas.microsoft.com/office/drawing/2014/main" id="{9B25DE19-91C5-4222-AA24-E063D37299F2}"/>
              </a:ext>
            </a:extLst>
          </p:cNvPr>
          <p:cNvPicPr>
            <a:picLocks noChangeAspect="1"/>
          </p:cNvPicPr>
          <p:nvPr/>
        </p:nvPicPr>
        <p:blipFill>
          <a:blip r:embed="rId6"/>
          <a:stretch>
            <a:fillRect/>
          </a:stretch>
        </p:blipFill>
        <p:spPr>
          <a:xfrm>
            <a:off x="7136063" y="1350260"/>
            <a:ext cx="3758400" cy="2088000"/>
          </a:xfrm>
          <a:prstGeom prst="rect">
            <a:avLst/>
          </a:prstGeom>
        </p:spPr>
      </p:pic>
      <p:sp>
        <p:nvSpPr>
          <p:cNvPr id="26" name="Rectangle 25">
            <a:extLst>
              <a:ext uri="{FF2B5EF4-FFF2-40B4-BE49-F238E27FC236}">
                <a16:creationId xmlns:a16="http://schemas.microsoft.com/office/drawing/2014/main" id="{B0CF7368-5401-479A-A606-A83275032D70}"/>
              </a:ext>
            </a:extLst>
          </p:cNvPr>
          <p:cNvSpPr/>
          <p:nvPr/>
        </p:nvSpPr>
        <p:spPr>
          <a:xfrm>
            <a:off x="560892" y="3886978"/>
            <a:ext cx="5626158" cy="2340000"/>
          </a:xfrm>
          <a:prstGeom prst="rect">
            <a:avLst/>
          </a:prstGeom>
          <a:noFill/>
          <a:ln w="19050" cap="rnd">
            <a:solidFill>
              <a:srgbClr val="1A5CB0"/>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9997" tIns="159992" rIns="59997" bIns="59997" numCol="1" spcCol="360000" rtlCol="0" fromWordArt="0" anchor="t" anchorCtr="0" forceAA="0" compatLnSpc="1">
            <a:prstTxWarp prst="textNoShape">
              <a:avLst/>
            </a:prstTxWarp>
            <a:noAutofit/>
          </a:bodyPr>
          <a:lstStyle/>
          <a:p>
            <a:pPr marL="190483" indent="-190483">
              <a:spcBef>
                <a:spcPts val="667"/>
              </a:spcBef>
              <a:buFont typeface="Wingdings" panose="05000000000000000000" pitchFamily="2" charset="2"/>
              <a:buChar char="§"/>
            </a:pPr>
            <a:r>
              <a:rPr lang="de-DE" sz="1556" spc="-23" dirty="0">
                <a:solidFill>
                  <a:schemeClr val="tx1"/>
                </a:solidFill>
              </a:rPr>
              <a:t>Wird der Innenverteidiger im Ballbesitz gepresst, macht der </a:t>
            </a:r>
            <a:r>
              <a:rPr lang="de-DE" sz="1556" b="1" spc="-23" dirty="0" err="1">
                <a:solidFill>
                  <a:schemeClr val="tx1"/>
                </a:solidFill>
              </a:rPr>
              <a:t>ballnahe</a:t>
            </a:r>
            <a:r>
              <a:rPr lang="de-DE" sz="1556" b="1" spc="-23" dirty="0">
                <a:solidFill>
                  <a:schemeClr val="tx1"/>
                </a:solidFill>
              </a:rPr>
              <a:t> Außenverteidiger das Spiel breit </a:t>
            </a:r>
            <a:r>
              <a:rPr lang="de-DE" sz="1556" spc="-23" dirty="0">
                <a:solidFill>
                  <a:schemeClr val="tx1"/>
                </a:solidFill>
              </a:rPr>
              <a:t>und lässt sich an die Außenlinie fallen, um anspielbar zu sein </a:t>
            </a:r>
          </a:p>
          <a:p>
            <a:pPr marL="190483" indent="-190483">
              <a:spcBef>
                <a:spcPts val="667"/>
              </a:spcBef>
              <a:buFont typeface="Wingdings" panose="05000000000000000000" pitchFamily="2" charset="2"/>
              <a:buChar char="§"/>
            </a:pPr>
            <a:r>
              <a:rPr lang="de-DE" sz="1556" spc="-23" dirty="0">
                <a:solidFill>
                  <a:schemeClr val="tx1"/>
                </a:solidFill>
              </a:rPr>
              <a:t>Erhält der Rechtsverteidiger in diesen Situationen den Ball, </a:t>
            </a:r>
            <a:r>
              <a:rPr lang="de-DE" sz="1556" b="1" spc="-23" dirty="0">
                <a:solidFill>
                  <a:schemeClr val="tx1"/>
                </a:solidFill>
              </a:rPr>
              <a:t>zieht der Spieler nach innen </a:t>
            </a:r>
            <a:r>
              <a:rPr lang="de-DE" sz="1556" spc="-23" dirty="0">
                <a:solidFill>
                  <a:schemeClr val="tx1"/>
                </a:solidFill>
              </a:rPr>
              <a:t>und nimmt den Raum des aufrückenden Innenverteidigers – meist folgt ein </a:t>
            </a:r>
            <a:r>
              <a:rPr lang="de-DE" sz="1556" b="1" spc="-23" dirty="0">
                <a:solidFill>
                  <a:schemeClr val="tx1"/>
                </a:solidFill>
              </a:rPr>
              <a:t>horizontaler Pass zum Torhüter oder ballfernen Innenverteidiger</a:t>
            </a:r>
          </a:p>
        </p:txBody>
      </p:sp>
      <p:sp>
        <p:nvSpPr>
          <p:cNvPr id="27" name="TextBox 26">
            <a:extLst>
              <a:ext uri="{FF2B5EF4-FFF2-40B4-BE49-F238E27FC236}">
                <a16:creationId xmlns:a16="http://schemas.microsoft.com/office/drawing/2014/main" id="{B5ECBC05-EB0B-47B4-95BB-FF55CF97E24C}"/>
              </a:ext>
            </a:extLst>
          </p:cNvPr>
          <p:cNvSpPr txBox="1"/>
          <p:nvPr/>
        </p:nvSpPr>
        <p:spPr>
          <a:xfrm>
            <a:off x="2374019" y="3735348"/>
            <a:ext cx="1999911" cy="253295"/>
          </a:xfrm>
          <a:prstGeom prst="rect">
            <a:avLst/>
          </a:prstGeom>
          <a:solidFill>
            <a:schemeClr val="bg1"/>
          </a:solidFill>
          <a:ln w="12700" cap="rnd">
            <a:noFill/>
          </a:ln>
        </p:spPr>
        <p:txBody>
          <a:bodyPr wrap="square" lIns="0" tIns="0" rIns="0" bIns="0" rtlCol="0">
            <a:noAutofit/>
          </a:bodyPr>
          <a:lstStyle/>
          <a:p>
            <a:pPr algn="ctr" defTabSz="399964">
              <a:spcBef>
                <a:spcPts val="667"/>
              </a:spcBef>
            </a:pPr>
            <a:r>
              <a:rPr lang="en-US" sz="1777" b="1" spc="-23" dirty="0" err="1"/>
              <a:t>Beschreibung</a:t>
            </a:r>
            <a:endParaRPr lang="en-US" sz="1777" b="1" spc="-23" dirty="0"/>
          </a:p>
        </p:txBody>
      </p:sp>
      <p:pic>
        <p:nvPicPr>
          <p:cNvPr id="29" name="Picture 28" descr="A group of people playing cricket&#10;&#10;Description automatically generated with low confidence">
            <a:extLst>
              <a:ext uri="{FF2B5EF4-FFF2-40B4-BE49-F238E27FC236}">
                <a16:creationId xmlns:a16="http://schemas.microsoft.com/office/drawing/2014/main" id="{3A2A6458-5C79-496D-9F59-234D3799B6AA}"/>
              </a:ext>
            </a:extLst>
          </p:cNvPr>
          <p:cNvPicPr>
            <a:picLocks noChangeAspect="1"/>
          </p:cNvPicPr>
          <p:nvPr/>
        </p:nvPicPr>
        <p:blipFill>
          <a:blip r:embed="rId7"/>
          <a:stretch>
            <a:fillRect/>
          </a:stretch>
        </p:blipFill>
        <p:spPr>
          <a:xfrm>
            <a:off x="7136063" y="4059278"/>
            <a:ext cx="3758400" cy="2088000"/>
          </a:xfrm>
          <a:prstGeom prst="rect">
            <a:avLst/>
          </a:prstGeom>
        </p:spPr>
      </p:pic>
      <p:sp>
        <p:nvSpPr>
          <p:cNvPr id="23" name="Slide Number Placeholder 22">
            <a:extLst>
              <a:ext uri="{FF2B5EF4-FFF2-40B4-BE49-F238E27FC236}">
                <a16:creationId xmlns:a16="http://schemas.microsoft.com/office/drawing/2014/main" id="{09D5EF24-5EAF-45B5-AC68-0B7761E8E220}"/>
              </a:ext>
            </a:extLst>
          </p:cNvPr>
          <p:cNvSpPr>
            <a:spLocks noGrp="1"/>
          </p:cNvSpPr>
          <p:nvPr>
            <p:ph type="sldNum" sz="quarter" idx="11"/>
          </p:nvPr>
        </p:nvSpPr>
        <p:spPr/>
        <p:txBody>
          <a:bodyPr/>
          <a:lstStyle/>
          <a:p>
            <a:fld id="{07AB412F-5F68-FF4B-85B7-62534E294F92}" type="slidenum">
              <a:rPr lang="de-DE" smtClean="0"/>
              <a:pPr/>
              <a:t>9</a:t>
            </a:fld>
            <a:endParaRPr lang="de-DE"/>
          </a:p>
        </p:txBody>
      </p:sp>
    </p:spTree>
    <p:extLst>
      <p:ext uri="{BB962C8B-B14F-4D97-AF65-F5344CB8AC3E}">
        <p14:creationId xmlns:p14="http://schemas.microsoft.com/office/powerpoint/2010/main" val="39688662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39d57154-63d4-4ac1-9085-924cdc8f919b"/>
  <p:tag name="EE4P_AGENDAWIZARD" val="&lt;ee4p&gt;&lt;layouts&gt;&lt;layout name=&quot;SMP&quot; id=&quot;559_1&quot;&gt;&lt;standard&gt;&lt;textframe horizontalAnchor=&quot;1&quot; marginBottom=&quot;0&quot; marginLeft=&quot;0&quot; marginRight=&quot;0&quot; marginTop=&quot;0&quot; orientation=&quot;1&quot; verticalAnchor=&quot;1&quot; /&gt;&lt;font name=&quot;Arial&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1&quot; fontSize=&quot;16&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59.66047&quot; /&gt;&lt;column field=&quot;topic&quot; label=&quot;Topic&quot; leftSpacing=&quot;0&quot; rightDistribute=&quot;2&quot; dock=&quot;1&quot; /&gt;&lt;column field=&quot;responsible&quot; label=&quot;Responsible&quot; visible=&quot;0&quot; checked=&quot;0&quot; leftSpacing=&quot;0&quot; rightDistribute=&quot;2&quot; dock=&quot;1&quot; /&gt;&lt;column field=&quot;freecolumn&quot; label=&quot;Description&quot; visible=&quot;1&quot; checked=&quot;1&quot; leftSpacing=&quot;0&quot; rightDistribute=&quot;2&quot; dock=&quot;1&quot; /&gt;&lt;column field=&quot;timeslot&quot; label=&quot;Time Slot&quot; visible=&quot;1&quot; checked=&quot;0&quot; leftSpacing=&quot;0&quot; rightSpacing=&quot;0&quot; leftDistribute=&quot;1&quot; dock=&quot;2&quot; /&gt;&lt;column field=&quot;pageno&quot; label=&quot;Page No.&quot; visible=&quot;0&quot; checked=&quot;0&quot; leftSpacing=&quot;0&quot; rightSpacing=&quot;0&quot; rightDistribute=&quot;2&quot; dock=&quot;2&quot; /&gt;&lt;/columns&gt;&lt;position left=&quot;39.77355&quot; top=&quot;85.03928&quot; width=&quot;731.7668&quot; height=&quot;345.8268&quot; /&gt;&lt;settings allowedSizingModeIds=&quot;1|2&quot; allowedFontSizes=&quot;8|9|10.5|11|12|14|16|18&quot; allowedTimeFormatIds=&quot;1|2|3&quot; slideLayout=&quot;11&quot; customLayoutNameSingle=&quot;Agenda (hell)&quot; customLayoutName=&quot;Trennfolie (hell)&quot; customLayoutNameBackup=&quot;Disclaimer (1)&quot; keepPlaceholdersBackup=&quot;2&quot; customLayoutIndex=&quot;&quot; deleteTitle=&quot;1&quot; showBreak=&quot;0&quot; singleAgendaSlideSelected=&quot;1&quot; backupSlideTitle=&quot;&quot; topMargin=&quot;0&quot; leftMargin=&quot;0&quot; allowedLevels=&quot;1&quot; itemNoFormats=&quot;{1:2}¦{1}.{2}¦{3:alphaLC}¦{3:alphaLC}.{4:alphaLC}&quot; /&gt;&lt;cases&gt;&lt;case level=&quot;1&quot; single=&quot;1&quot; break=&quot;0&quot; topMinSpacing=&quot;15&quot; topMaxSpacing=&quot;15&quot; bottomMinSpacing=&quot;0&quot; bottomMaxSpacing=&quot;0&quot;&gt;&lt;element field=&quot;itemno&quot; type=&quot;autoshape&quot; autoShapeType=&quot;1&quot;&gt;&lt;position height=&quot;31.96063&quot; /&gt;&lt;textframe marginRight=&quot;0&quot; marginTop=&quot;0&quot; verticalAnchor=&quot;3&quot; /&gt;&lt;paragraphformat alignment=&quot;1&quot; /&gt;&lt;font size=&quot;38&quot; bold=&quot;1&quot; /&gt;&lt;/element&gt;&lt;element field=&quot;topic&quot; type=&quot;autoshape&quot; autoShapeType=&quot;1&quot;&gt;&lt;position top=&quot;1.2+scale*fontScale&quot; height=&quot;itemHeight/2&quot; /&gt;&lt;paragraphformat alignment=&quot;1&quot; /&gt;&lt;textframe marginLeft=&quot;0&quot; marginTop=&quot;0&quot; verticalAnchor=&quot;4&quot; /&gt;&lt;font bold=&quot;1&quot; /&gt;&lt;/element&gt;&lt;element field=&quot;freecolumn&quot; type=&quot;autoshape&quot; autoShapeType=&quot;1&quot;&gt;&lt;position left=&quot;itemNoWidth&quot; top=&quot;1.2+itemHeight/2&quot; height=&quot;itemHeight/2&quot; /&gt;&lt;paragraphformat alignment=&quot;1&quot; /&gt;&lt;textframe marginBottom=&quot;2&quot; verticalAnchor=&quot;3&quot; /&gt;&lt;font color=&quot;15&quot; size=&quot;12&quot; /&gt;&lt;/element&gt;&lt;element field=&quot;timeslot&quot; type=&quot;autoshape&quot; autoShapeType=&quot;1&quot;&gt;&lt;position height=&quot;itemHeight/2&quot; /&gt;&lt;textframe marginLeft=&quot;0&quot; marginRight=&quot;0&quot; marginTop=&quot;0&quot; verticalAnchor=&quot;3&quot; /&gt;&lt;paragraphformat alignment=&quot;1&quot; /&gt;&lt;/element&gt;&lt;/case&gt;&lt;/cases&gt;&lt;elements&gt;&lt;!--         &lt;element type=&quot;autoshape&quot; value=&quot;&quot; slideType=&quot;1&quot;&gt;&#10;          &lt;position left=&quot;59.66047&quot; top=&quot;0&quot; width=&quot;527.6251&quot; height=&quot;327.9631&quot;/&gt;&#10;          &lt;fill foreColor=&quot;#e0e8ef&quot; visible=&quot;1&quot;/&gt;&#10;        &lt;/element&gt;&#10; --&gt;&lt;!-- Section Divider --&gt;&lt;element type=&quot;textbox&quot; value=&quot;%topic%&quot; slideType=&quot;2&quot;&gt;&lt;position left=&quot;0&quot; top=&quot;137.4904&quot; width=&quot;762.5197&quot; height=&quot;25.50669&quot; /&gt;&lt;font name=&quot;Arial&quot; size=&quot;22&quot; bold=&quot;1&quot; italic=&quot;0&quot; /&gt;&lt;textframe wordWrap=&quot;1&quot; verticalAnchor=&quot;3&quot; /&gt;&lt;paragraphformat alignment=&quot;1&quot; /&gt;&lt;bulletformat visible=&quot;0&quot; /&gt;&lt;/element&gt;&lt;element type=&quot;textbox&quot; value=&quot;%freeColumn%&quot; slideType=&quot;2&quot;&gt;&lt;position left=&quot;0&quot; top=&quot;162.9971&quot; width=&quot;762.5197&quot; height=&quot;25.50669&quot; /&gt;&lt;font name=&quot;Arial&quot; size=&quot;16&quot; bold=&quot;0&quot; italic=&quot;0&quot; /&gt;&lt;textframe wordWrap=&quot;1&quot; verticalAnchor=&quot;1&quot; /&gt;&lt;paragraphformat alignment=&quot;1&quot; /&gt;&lt;bulletformat visible=&quot;0&quot; /&gt;&lt;/element&gt;&lt;element type=&quot;textbox&quot; value=&quot;%itemNoString%&quot; slideType=&quot;2&quot;&gt;&lt;position left=&quot;-200.6804&quot; top=&quot;-210&quot; width=&quot;585.9172&quot; height=&quot;708.4137&quot; /&gt;&lt;font name=&quot;Arial&quot; size=&quot;585&quot; bold=&quot;1&quot; italic=&quot;0&quot; color=&quot;7&quot; /&gt;&lt;textframe verticalAnchor=&quot;1&quot; /&gt;&lt;paragraphformat alignment=&quot;1&quot; /&gt;&lt;bulletformat visible=&quot;0&quot; /&gt;&lt;/element&gt;&lt;/elements&gt;&lt;/layout&gt;&lt;/layouts&gt;&lt;contents&gt;&lt;agenda name=&quot;New Agenda&quot; title=&quot;Inhaltsverzeichnis&quot; subtitle=&quot;&quot; sizingModeId=&quot;1&quot; fontSize=&quot;16&quot; fontSizeAuto=&quot;1&quot; startTime=&quot;540&quot; timeFormatId=&quot;1&quot; startItemNo=&quot;1&quot; createSingleAgendaSlide=&quot;1&quot; createSeparatingSlides=&quot;1&quot; createBackupSlide=&quot;1&quot; layoutId=&quot;559_1&quot; hideSeparatingSlides=&quot;0&quot; createSections=&quot;1&quot; singleSlideId=&quot;fcf22f89-756e-4c27-adbc-6b19677f57b4&quot; backupSlideId=&quot;f046eabc-59da-411a-ba4c-c12a26f6c60b&quot; backupSectionId=&quot;{18BCF480-A63C-4A51-92E6-B9D3FCA3B0E7}&quot;&gt;&lt;columns leftSpacing=&quot;0&quot; rightSpacing=&quot;0&quot;&gt;&lt;column field=&quot;itemno&quot; label=&quot;No.&quot; checked=&quot;1&quot; leftSpacing=&quot;0&quot; rightSpacing=&quot;0&quot; dock=&quot;1&quot; fixedWidth=&quot;59.66047&quot; /&gt;&lt;column field=&quot;topic&quot; label=&quot;Topic&quot; leftSpacing=&quot;0&quot; rightDistribute=&quot;1&quot; dock=&quot;1&quot; rightSpacing=&quot;0&quot; /&gt;&lt;column field=&quot;responsible&quot; label=&quot;Responsible&quot; visible=&quot;0&quot; checked=&quot;0&quot; leftSpacing=&quot;10&quot; rightDistribute=&quot;1&quot; dock=&quot;1&quot; /&gt;&lt;column field=&quot;freecolumn&quot; label=&quot;Description&quot; visible=&quot;1&quot; checked=&quot;1&quot; leftSpacing=&quot;0&quot; rightDistribute=&quot;1&quot; dock=&quot;1&quot; rightSpacing=&quot;0&quot; /&gt;&lt;column field=&quot;timeslot&quot; label=&quot;Time Slot&quot; visible=&quot;1&quot; checked=&quot;0&quot; leftSpacing=&quot;10&quot; rightSpacing=&quot;0&quot; rightDistribute=&quot;1&quot; dock=&quot;1&quot; /&gt;&lt;column field=&quot;pageno&quot; label=&quot;Page No.&quot; visible=&quot;0&quot; checked=&quot;0&quot; leftSpacing=&quot;10&quot; rightSpacing=&quot;0&quot; rightDistribute=&quot;1&quot; dock=&quot;1&quot; /&gt;&lt;/columns&gt;&lt;items&gt;&lt;item duration=&quot;30&quot; id=&quot;69b48592-780b-4fe1-a479-e85ef4382ecb&quot; parentId=&quot;&quot; level=&quot;1&quot; generateAgendaSlide=&quot;1&quot; showAgendaItem=&quot;1&quot; isBreak=&quot;0&quot; topic=&quot;Management Summary und Unternehmenspräsentation&quot; agendaSlideId=&quot;b4496a59-f55c-4478-b9e9-4732827531a0&quot; sectionId=&quot;{6CDE988B-79AB-40DA-9B3B-146EB383B4C3}&quot; /&gt;&lt;item duration=&quot;30&quot; id=&quot;e94d7062-c347-4a0c-b36d-4b2a652ddc1e&quot; parentId=&quot;&quot; level=&quot;1&quot; generateAgendaSlide=&quot;1&quot; showAgendaItem=&quot;1&quot; isBreak=&quot;0&quot; topic=&quot;Projekt-Organisation und Beraterprofile&quot; freeColumn=&quot;tbd&quot; agendaSlideId=&quot;373d59ed-84a7-45c1-b425-0c4120a669ef&quot; sectionId=&quot;{16C7DA39-C3F7-4602-9439-93CF0FC62AEB}&quot; /&gt;&lt;item duration=&quot;30&quot; id=&quot;3bbf9c35-0e06-4f77-b4d7-5543eda7a6b0&quot; parentId=&quot;&quot; level=&quot;1&quot; generateAgendaSlide=&quot;1&quot; showAgendaItem=&quot;1&quot; isBreak=&quot;0&quot; topic=&quot;Beschreibung der Organisation und der Vorgehensweise&quot; freeColumn=&quot;tbd&quot; agendaSlideId=&quot;98e5665f-0e62-40a8-99eb-2d04f1cb1639&quot; sectionId=&quot;{55943079-053B-484C-96B9-3C93F1003793}&quot; /&gt;&lt;item duration=&quot;30&quot; id=&quot;fef1c213-35ad-4d79-bd4a-c5b5d8f281ec&quot; parentId=&quot;&quot; level=&quot;1&quot; generateAgendaSlide=&quot;1&quot; showAgendaItem=&quot;1&quot; isBreak=&quot;0&quot; topic=&quot;Kostenübersicht&quot; freeColumn=&quot;tbd&quot; agendaSlideId=&quot;da80b8cb-f47b-4bba-8ff7-0ea89acf14ad&quot; sectionId=&quot;{289BF95F-22AA-4077-85AA-6D6E05D11EB7}&quot; /&gt;&lt;item duration=&quot;30&quot; id=&quot;fa6eff73-3995-4020-b89e-2f4a5b71a314&quot; parentId=&quot;&quot; level=&quot;1&quot; generateAgendaSlide=&quot;1&quot; showAgendaItem=&quot;1&quot; isBreak=&quot;0&quot; topic=&quot;Mitwirkungsleistungen ERGO&quot; freeColumn=&quot;tbd&quot; agendaSlideId=&quot;87618be3-10f5-416a-9a4d-f18e32f7c8d4&quot; sectionId=&quot;{B2BDF0FD-8CFE-41F2-8740-4A206BE52DF0}&quot; /&gt;&lt;item duration=&quot;30&quot; id=&quot;445489f3-f00f-4273-a4cd-0d58d4b2a49c&quot; parentId=&quot;&quot; level=&quot;1&quot; generateAgendaSlide=&quot;1&quot; showAgendaItem=&quot;1&quot; isBreak=&quot;0&quot; topic=&quot;Erfolgsfaktoren und Risikopotentiale&quot; freeColumn=&quot;tbd&quot; agendaSlideId=&quot;52b39028-8ce3-4fde-9f2e-24ce8e7217d6&quot; sectionId=&quot;{BB969F0D-FF82-480C-A9E1-4956B4D711CA}&quot; /&gt;&lt;item duration=&quot;30&quot; id=&quot;7686f9a9-d10d-453e-81bd-1687093a1c92&quot; parentId=&quot;&quot; level=&quot;1&quot; generateAgendaSlide=&quot;1&quot; showAgendaItem=&quot;1&quot; isBreak=&quot;0&quot; topic=&quot;Kostenoptimierungspotentiale&quot; freeColumn=&quot;tbd&quot; agendaSlideId=&quot;d42fb7d4-226d-4ea9-a62a-1c398f4f225b&quot; sectionId=&quot;{DEDDF5BE-E642-4D17-BF22-A40126C93328}&quot; /&gt;&lt;item duration=&quot;30&quot; id=&quot;4ba0f50f-cffe-4a8b-a305-59ec5cf0f38d&quot; parentId=&quot;&quot; level=&quot;1&quot; generateAgendaSlide=&quot;1&quot; showAgendaItem=&quot;1&quot; isBreak=&quot;0&quot; topic=&quot;Referenzen und Vergleichsprojekte&quot; freeColumn=&quot;tbd&quot; agendaSlideId=&quot;6e06e982-0f2c-409a-af2d-85771ae7589c&quot; sectionId=&quot;{116371CB-9F0C-4E06-B836-4DF8F18AAF3F}&quot; /&gt;&lt;item duration=&quot;30&quot; id=&quot;b2a3ca87-a83d-4cf3-99a1-63b07712331b&quot; parentId=&quot;&quot; level=&quot;1&quot; generateAgendaSlide=&quot;1&quot; showAgendaItem=&quot;1&quot; isBreak=&quot;0&quot; topic=&quot;Bennenung Verhandlungsführer und Entscheidungsträger&quot; freeColumn=&quot;tbd&quot; agendaSlideId=&quot;9a535ca8-c158-4833-beb8-f6ef224ce9ff&quot; sectionId=&quot;{7444CCDB-B9B3-4731-AB3F-703F9F631793}&quot; /&gt;&lt;item duration=&quot;30&quot; id=&quot;da2d6f92-f750-44a3-bd89-a08a39e738b3&quot; parentId=&quot;&quot; level=&quot;1&quot; generateAgendaSlide=&quot;1&quot; showAgendaItem=&quot;1&quot; isBreak=&quot;0&quot; topic=&quot;Annahmen (optional)&quot; freeColumn=&quot;tbd&quot; agendaSlideId=&quot;b7574ba3-ed8b-4722-a8cf-2edf0977b9b8&quot; sectionId=&quot;{1F3217BD-0A38-4EA5-B56A-D411C1789DC6}&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6e06e982-0f2c-409a-af2d-85771ae7589c_ItemNo"/>
  <p:tag name="EE4P_AGENDAWIZARD_CONTENT" val="/08"/>
  <p:tag name="EE4P_AGENDAWIZARD_PROPERTIES" val="39.77354/335.1055/45.38472/31.96063"/>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d42fb7d4-226d-4ea9-a62a-1c398f4f225b_Topic"/>
  <p:tag name="EE4P_AGENDAWIZARD_CONTENT" val="/Kostenoptimierungspotentiale"/>
  <p:tag name="EE4P_AGENDAWIZARD_PROPERTIES" val="85.15826/301.3425/502.8943/12.15654"/>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d42fb7d4-226d-4ea9-a62a-1c398f4f225b_ItemNo"/>
  <p:tag name="EE4P_AGENDAWIZARD_CONTENT" val="/07"/>
  <p:tag name="EE4P_AGENDAWIZARD_PROPERTIES" val="39.77354/299.3817/45.38472/31.96063"/>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52b39028-8ce3-4fde-9f2e-24ce8e7217d6_Topic"/>
  <p:tag name="EE4P_AGENDAWIZARD_CONTENT" val="/Erfolgsfaktoren und Risikopotentiale"/>
  <p:tag name="EE4P_AGENDAWIZARD_PROPERTIES" val="85.15826/265.6187/502.8943/12.15654"/>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52b39028-8ce3-4fde-9f2e-24ce8e7217d6_ItemNo"/>
  <p:tag name="EE4P_AGENDAWIZARD_CONTENT" val="/06"/>
  <p:tag name="EE4P_AGENDAWIZARD_PROPERTIES" val="39.77354/263.658/45.38472/31.96063"/>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87618be3-10f5-416a-9a4d-f18e32f7c8d4_Topic"/>
  <p:tag name="EE4P_AGENDAWIZARD_CONTENT" val="/Mitwirkungsleistungen ERGO"/>
  <p:tag name="EE4P_AGENDAWIZARD_PROPERTIES" val="85.15826/229.895/502.8943/12.15654"/>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87618be3-10f5-416a-9a4d-f18e32f7c8d4_ItemNo"/>
  <p:tag name="EE4P_AGENDAWIZARD_CONTENT" val="/05"/>
  <p:tag name="EE4P_AGENDAWIZARD_PROPERTIES" val="39.77354/227.9342/45.38472/31.96063"/>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da80b8cb-f47b-4bba-8ff7-0ea89acf14ad_Topic"/>
  <p:tag name="EE4P_AGENDAWIZARD_CONTENT" val="/Kostenübersicht"/>
  <p:tag name="EE4P_AGENDAWIZARD_PROPERTIES" val="85.15826/194.1713/502.8943/12.15654"/>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da80b8cb-f47b-4bba-8ff7-0ea89acf14ad_ItemNo"/>
  <p:tag name="EE4P_AGENDAWIZARD_CONTENT" val="/04"/>
  <p:tag name="EE4P_AGENDAWIZARD_PROPERTIES" val="39.77354/192.2105/45.38472/31.96063"/>
</p:tagLst>
</file>

<file path=ppt/tags/tag19.xml><?xml version="1.0" encoding="utf-8"?>
<p:tagLst xmlns:a="http://schemas.openxmlformats.org/drawingml/2006/main" xmlns:r="http://schemas.openxmlformats.org/officeDocument/2006/relationships" xmlns:p="http://schemas.openxmlformats.org/presentationml/2006/main">
  <p:tag name="EE4P_AGENDAWIZARD" val="item_98e5665f-0e62-40a8-99eb-2d04f1cb1639_Topic"/>
  <p:tag name="EE4P_AGENDAWIZARD_CONTENT" val="/Beschreibung der Organisation und der Vorgehensweise"/>
  <p:tag name="EE4P_AGENDAWIZARD_PROPERTIES" val="85.15826/158.4475/502.8943/12.15654"/>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AGENDAWIZARD" val="item_98e5665f-0e62-40a8-99eb-2d04f1cb1639_ItemNo"/>
  <p:tag name="EE4P_AGENDAWIZARD_CONTENT" val="/03"/>
  <p:tag name="EE4P_AGENDAWIZARD_PROPERTIES" val="39.77354/156.4867/45.38472/31.96063"/>
</p:tagLst>
</file>

<file path=ppt/tags/tag21.xml><?xml version="1.0" encoding="utf-8"?>
<p:tagLst xmlns:a="http://schemas.openxmlformats.org/drawingml/2006/main" xmlns:r="http://schemas.openxmlformats.org/officeDocument/2006/relationships" xmlns:p="http://schemas.openxmlformats.org/presentationml/2006/main">
  <p:tag name="EE4P_AGENDAWIZARD" val="item_373d59ed-84a7-45c1-b425-0c4120a669ef_Topic"/>
  <p:tag name="EE4P_AGENDAWIZARD_CONTENT" val="/Projekt-Organisation und Beraterprofile"/>
  <p:tag name="EE4P_AGENDAWIZARD_PROPERTIES" val="85.15826/122.7238/502.8943/12.15654"/>
</p:tagLst>
</file>

<file path=ppt/tags/tag22.xml><?xml version="1.0" encoding="utf-8"?>
<p:tagLst xmlns:a="http://schemas.openxmlformats.org/drawingml/2006/main" xmlns:r="http://schemas.openxmlformats.org/officeDocument/2006/relationships" xmlns:p="http://schemas.openxmlformats.org/presentationml/2006/main">
  <p:tag name="EE4P_AGENDAWIZARD" val="item_373d59ed-84a7-45c1-b425-0c4120a669ef_ItemNo"/>
  <p:tag name="EE4P_AGENDAWIZARD_CONTENT" val="/02"/>
  <p:tag name="EE4P_AGENDAWIZARD_PROPERTIES" val="39.77354/120.763/45.38472/31.96063"/>
</p:tagLst>
</file>

<file path=ppt/tags/tag23.xml><?xml version="1.0" encoding="utf-8"?>
<p:tagLst xmlns:a="http://schemas.openxmlformats.org/drawingml/2006/main" xmlns:r="http://schemas.openxmlformats.org/officeDocument/2006/relationships" xmlns:p="http://schemas.openxmlformats.org/presentationml/2006/main">
  <p:tag name="EE4P_AGENDAWIZARD" val="item_b4496a59-f55c-4478-b9e9-4732827531a0_Topic"/>
  <p:tag name="EE4P_AGENDAWIZARD_CONTENT" val="/Management Summary und Unternehmenspräsentation"/>
  <p:tag name="EE4P_AGENDAWIZARD_PROPERTIES" val="85.15826/87/502.8943/12.15654"/>
</p:tagLst>
</file>

<file path=ppt/tags/tag24.xml><?xml version="1.0" encoding="utf-8"?>
<p:tagLst xmlns:a="http://schemas.openxmlformats.org/drawingml/2006/main" xmlns:r="http://schemas.openxmlformats.org/officeDocument/2006/relationships" xmlns:p="http://schemas.openxmlformats.org/presentationml/2006/main">
  <p:tag name="EE4P_AGENDAWIZARD" val="item_b4496a59-f55c-4478-b9e9-4732827531a0_ItemNo"/>
  <p:tag name="EE4P_AGENDAWIZARD_CONTENT" val="/01"/>
  <p:tag name="EE4P_AGENDAWIZARD_PROPERTIES" val="39.77354/85.03922/45.38472/31.96063"/>
</p:tagLst>
</file>

<file path=ppt/tags/tag2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II637oyEMUqJg.5BbHfmC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tav0g6FmuEKYs5XqDy2dD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gq8uohX490ue19Se9fLHt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II637oyEMUqJg.5BbHfmC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tav0g6FmuEKYs5XqDy2dD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gq8uohX490ue19Se9fLHt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TEMPLATESTYLE" val="3"/>
</p:tagLst>
</file>

<file path=ppt/tags/tag59.xml><?xml version="1.0" encoding="utf-8"?>
<p:tagLst xmlns:a="http://schemas.openxmlformats.org/drawingml/2006/main" xmlns:r="http://schemas.openxmlformats.org/officeDocument/2006/relationships" xmlns:p="http://schemas.openxmlformats.org/presentationml/2006/main">
  <p:tag name="EE4P_TEMPLATESTYLE" val="3"/>
</p:tagLst>
</file>

<file path=ppt/tags/tag6.xml><?xml version="1.0" encoding="utf-8"?>
<p:tagLst xmlns:a="http://schemas.openxmlformats.org/drawingml/2006/main" xmlns:r="http://schemas.openxmlformats.org/officeDocument/2006/relationships" xmlns:p="http://schemas.openxmlformats.org/presentationml/2006/main">
  <p:tag name="EE4P_SLIDEID" val="fcf22f89-756e-4c27-adbc-6b19677f57b4"/>
</p:tagLst>
</file>

<file path=ppt/tags/tag60.xml><?xml version="1.0" encoding="utf-8"?>
<p:tagLst xmlns:a="http://schemas.openxmlformats.org/drawingml/2006/main" xmlns:r="http://schemas.openxmlformats.org/officeDocument/2006/relationships" xmlns:p="http://schemas.openxmlformats.org/presentationml/2006/main">
  <p:tag name="EE4P_TEMPLATESTYLE" val="3"/>
</p:tagLst>
</file>

<file path=ppt/tags/tag61.xml><?xml version="1.0" encoding="utf-8"?>
<p:tagLst xmlns:a="http://schemas.openxmlformats.org/drawingml/2006/main" xmlns:r="http://schemas.openxmlformats.org/officeDocument/2006/relationships" xmlns:p="http://schemas.openxmlformats.org/presentationml/2006/main">
  <p:tag name="EE4P_TEMPLATESTYLE" val="3"/>
</p:tagLst>
</file>

<file path=ppt/tags/tag62.xml><?xml version="1.0" encoding="utf-8"?>
<p:tagLst xmlns:a="http://schemas.openxmlformats.org/drawingml/2006/main" xmlns:r="http://schemas.openxmlformats.org/officeDocument/2006/relationships" xmlns:p="http://schemas.openxmlformats.org/presentationml/2006/main">
  <p:tag name="EE4P_TEMPLATESTYLE" val="3"/>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b7574ba3-ed8b-4722-a8cf-2edf0977b9b8_Topic"/>
  <p:tag name="EE4P_AGENDAWIZARD_CONTENT" val="/Annahmen (optional)"/>
  <p:tag name="EE4P_AGENDAWIZARD_PROPERTIES" val="85.15826/408.5138/502.8943/12.15654"/>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6e06e982-0f2c-409a-af2d-85771ae7589c_Topic"/>
  <p:tag name="EE4P_AGENDAWIZARD_CONTENT" val="/Referenzen und Vergleichsprojekte"/>
  <p:tag name="EE4P_AGENDAWIZARD_PROPERTIES" val="85.15826/337.0663/502.8943/12.15654"/>
</p:tagLst>
</file>

<file path=ppt/theme/theme1.xml><?xml version="1.0" encoding="utf-8"?>
<a:theme xmlns:a="http://schemas.openxmlformats.org/drawingml/2006/main" name="1_SMP PowerPoint Master">
  <a:themeElements>
    <a:clrScheme name="SMP">
      <a:dk1>
        <a:srgbClr val="141E28"/>
      </a:dk1>
      <a:lt1>
        <a:srgbClr val="FFFFFF"/>
      </a:lt1>
      <a:dk2>
        <a:srgbClr val="395673"/>
      </a:dk2>
      <a:lt2>
        <a:srgbClr val="E5E5E5"/>
      </a:lt2>
      <a:accent1>
        <a:srgbClr val="688EB2"/>
      </a:accent1>
      <a:accent2>
        <a:srgbClr val="B4C6D8"/>
      </a:accent2>
      <a:accent3>
        <a:srgbClr val="E0E8EF"/>
      </a:accent3>
      <a:accent4>
        <a:srgbClr val="B9DC74"/>
      </a:accent4>
      <a:accent5>
        <a:srgbClr val="FECE00"/>
      </a:accent5>
      <a:accent6>
        <a:srgbClr val="F74F4B"/>
      </a:accent6>
      <a:hlink>
        <a:srgbClr val="7E8EA2"/>
      </a:hlink>
      <a:folHlink>
        <a:srgbClr val="7E8EA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cap="rnd">
          <a:solidFill>
            <a:schemeClr val="accent2"/>
          </a:solidFill>
          <a:round/>
        </a:ln>
      </a:spPr>
      <a:bodyPr rot="0" spcFirstLastPara="0" vertOverflow="overflow" horzOverflow="overflow" vert="horz" wrap="square" lIns="54000" tIns="54000" rIns="54000" bIns="54000" numCol="1" spcCol="360000" rtlCol="0" fromWordArt="0" anchor="ctr" anchorCtr="0" forceAA="0" compatLnSpc="1">
        <a:prstTxWarp prst="textNoShape">
          <a:avLst/>
        </a:prstTxWarp>
        <a:noAutofit/>
      </a:bodyPr>
      <a:lstStyle>
        <a:defPPr algn="ctr">
          <a:spcBef>
            <a:spcPts val="600"/>
          </a:spcBef>
          <a:defRPr sz="1200" spc="-2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noFill/>
        <a:ln w="12700" cap="rnd">
          <a:noFill/>
        </a:ln>
      </a:spPr>
      <a:bodyPr wrap="square" lIns="0" tIns="0" rIns="0" bIns="0" rtlCol="0">
        <a:noAutofit/>
      </a:bodyPr>
      <a:lstStyle>
        <a:defPPr marL="126000" indent="-126000" algn="l" defTabSz="360000">
          <a:spcBef>
            <a:spcPts val="600"/>
          </a:spcBef>
          <a:buFont typeface="Arial" charset="0"/>
          <a:buChar char="•"/>
          <a:defRPr sz="1200" spc="-20" dirty="0" err="1" smtClean="0"/>
        </a:defPPr>
      </a:lstStyle>
    </a:txDef>
  </a:objectDefaults>
  <a:extraClrSchemeLst/>
  <a:extLst>
    <a:ext uri="{05A4C25C-085E-4340-85A3-A5531E510DB2}">
      <thm15:themeFamily xmlns:thm15="http://schemas.microsoft.com/office/thememl/2012/main" name="SMP.pptx" id="{EC38EC98-2D72-4583-BE3A-CC0962C0FD5C}" vid="{23C9C8ED-2141-4809-BAF8-4FBCFB943A3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c5060679-7c3e-448b-acfb-762b7960573b">
      <Value>1</Value>
    </TaxCatchAll>
    <l79dae7369e2419baf5bc0ab80a3715f xmlns="c5060679-7c3e-448b-acfb-762b7960573b">
      <Terms xmlns="http://schemas.microsoft.com/office/infopath/2007/PartnerControls">
        <TermInfo xmlns="http://schemas.microsoft.com/office/infopath/2007/PartnerControls">
          <TermName xmlns="http://schemas.microsoft.com/office/infopath/2007/PartnerControls">ERGO - Digitale Kommunikation</TermName>
          <TermId xmlns="http://schemas.microsoft.com/office/infopath/2007/PartnerControls">9cffbc1a-a6f3-4d6c-9162-b81937bd396e</TermId>
        </TermInfo>
      </Terms>
    </l79dae7369e2419baf5bc0ab80a3715f>
  </documentManagement>
</p:properties>
</file>

<file path=customXml/item2.xml><?xml version="1.0" encoding="utf-8"?>
<ct:contentTypeSchema xmlns:ct="http://schemas.microsoft.com/office/2006/metadata/contentType" xmlns:ma="http://schemas.microsoft.com/office/2006/metadata/properties/metaAttributes" ct:_="" ma:_="" ma:contentTypeName="SMPDocument" ma:contentTypeID="0x01010074149E22B5E049B78FC1C869982D033D0041349ADEFD395E458626F35C95CC88A4" ma:contentTypeVersion="10" ma:contentTypeDescription="Ein neues Dokument erstellen." ma:contentTypeScope="" ma:versionID="8523a06738ff96ee2c3c08dd0ec32263">
  <xsd:schema xmlns:xsd="http://www.w3.org/2001/XMLSchema" xmlns:xs="http://www.w3.org/2001/XMLSchema" xmlns:p="http://schemas.microsoft.com/office/2006/metadata/properties" xmlns:ns2="c5060679-7c3e-448b-acfb-762b7960573b" xmlns:ns3="969ccef3-605e-49b3-a628-3f9a956a9df1" targetNamespace="http://schemas.microsoft.com/office/2006/metadata/properties" ma:root="true" ma:fieldsID="7653613ad4b2f57d12d0197eca1d3ed1" ns2:_="" ns3:_="">
    <xsd:import namespace="c5060679-7c3e-448b-acfb-762b7960573b"/>
    <xsd:import namespace="969ccef3-605e-49b3-a628-3f9a956a9df1"/>
    <xsd:element name="properties">
      <xsd:complexType>
        <xsd:sequence>
          <xsd:element name="documentManagement">
            <xsd:complexType>
              <xsd:all>
                <xsd:element ref="ns2:l79dae7369e2419baf5bc0ab80a3715f" minOccurs="0"/>
                <xsd:element ref="ns2:TaxCatchAll" minOccurs="0"/>
                <xsd:element ref="ns2:TaxCatchAllLabel" minOccurs="0"/>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060679-7c3e-448b-acfb-762b7960573b" elementFormDefault="qualified">
    <xsd:import namespace="http://schemas.microsoft.com/office/2006/documentManagement/types"/>
    <xsd:import namespace="http://schemas.microsoft.com/office/infopath/2007/PartnerControls"/>
    <xsd:element name="l79dae7369e2419baf5bc0ab80a3715f" ma:index="8" nillable="true" ma:taxonomy="true" ma:internalName="l79dae7369e2419baf5bc0ab80a3715f" ma:taxonomyFieldName="RDS_Projekt" ma:displayName="Projekt" ma:default="-1;#ERGO - Digitale Kommunikation|9cffbc1a-a6f3-4d6c-9162-b81937bd396e" ma:fieldId="{579dae73-69e2-419b-af5b-c0ab80a3715f}" ma:sspId="a994b157-daeb-4325-9803-346b07b23a67" ma:termSetId="79786707-81b4-4e52-b112-2679b72155b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6e669ad6-7225-4c8f-a97c-701a02123d5a}" ma:internalName="TaxCatchAll" ma:showField="CatchAllData" ma:web="c5060679-7c3e-448b-acfb-762b7960573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6e669ad6-7225-4c8f-a97c-701a02123d5a}" ma:internalName="TaxCatchAllLabel" ma:readOnly="true" ma:showField="CatchAllDataLabel" ma:web="c5060679-7c3e-448b-acfb-762b7960573b">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69ccef3-605e-49b3-a628-3f9a956a9df1" elementFormDefault="qualified">
    <xsd:import namespace="http://schemas.microsoft.com/office/2006/documentManagement/types"/>
    <xsd:import namespace="http://schemas.microsoft.com/office/infopath/2007/PartnerControls"/>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7CC36C-4136-49CB-9DBF-39D7D1C17CE4}">
  <ds:schemaRefs>
    <ds:schemaRef ds:uri="http://purl.org/dc/terms/"/>
    <ds:schemaRef ds:uri="http://schemas.microsoft.com/office/2006/metadata/properties"/>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969ccef3-605e-49b3-a628-3f9a956a9df1"/>
    <ds:schemaRef ds:uri="c5060679-7c3e-448b-acfb-762b7960573b"/>
    <ds:schemaRef ds:uri="http://purl.org/dc/elements/1.1/"/>
  </ds:schemaRefs>
</ds:datastoreItem>
</file>

<file path=customXml/itemProps2.xml><?xml version="1.0" encoding="utf-8"?>
<ds:datastoreItem xmlns:ds="http://schemas.openxmlformats.org/officeDocument/2006/customXml" ds:itemID="{3DC7AA63-225B-4D99-A88B-98515C5884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060679-7c3e-448b-acfb-762b7960573b"/>
    <ds:schemaRef ds:uri="969ccef3-605e-49b3-a628-3f9a956a9d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147FFE-4441-47F7-808D-56EA839CBE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3146</TotalTime>
  <Words>5574</Words>
  <Application>Microsoft Office PowerPoint</Application>
  <PresentationFormat>Custom</PresentationFormat>
  <Paragraphs>728</Paragraphs>
  <Slides>37</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5" baseType="lpstr">
      <vt:lpstr>Arial</vt:lpstr>
      <vt:lpstr>Calibri</vt:lpstr>
      <vt:lpstr>Cambria Math</vt:lpstr>
      <vt:lpstr>SimonKucher</vt:lpstr>
      <vt:lpstr>Symbol</vt:lpstr>
      <vt:lpstr>Wingdings</vt:lpstr>
      <vt:lpstr>1_SMP PowerPoint Master</vt:lpstr>
      <vt:lpstr>think-cell Slide</vt:lpstr>
      <vt:lpstr>PowerPoint Presentation</vt:lpstr>
      <vt:lpstr>Inhaltsverzeichnis</vt:lpstr>
      <vt:lpstr>PowerPoint Presentation</vt:lpstr>
      <vt:lpstr>Executive Summary</vt:lpstr>
      <vt:lpstr>PowerPoint Presentation</vt:lpstr>
      <vt:lpstr>PowerPoint Presentation</vt:lpstr>
      <vt:lpstr>PowerPoint Presentation</vt:lpstr>
      <vt:lpstr>PowerPoint Presentation</vt:lpstr>
      <vt:lpstr>Rolle der Außenverteidiger im Spielaufbau (1/2): Außenverteidiger positionieren sich leicht versetzt in den jeweiligen Halbräumen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Statistische Kriterien: Sicherheit im Ballbesitz ist das wichtigste Kriterium – defensive Kennzahlen sind geringer gewichtet, da grundsätzlich geringere Aussagekraft </vt:lpstr>
      <vt:lpstr>PowerPoint Presentation</vt:lpstr>
      <vt:lpstr>Erstellung einer Kandidatenliste: Wir können eine Liste an Spieler sowohl über ein “Similar Player”-Tool als auch durch Kriterien-basiertes Filtern erstellen</vt:lpstr>
      <vt:lpstr>      Similar Player Tool: Wir wählen einen Spieler, der die Anforderungen an die jeweilige Rolle in anderen Vereinen erfüllt, um ähnliche Spieler zu erhalten</vt:lpstr>
      <vt:lpstr>      Kriterien-basiertes Filtern: Mithilfe von Benchmarks je Kennzahl können wir die besten herausfiltern und die Vielzahl an Spielern reduzieren </vt:lpstr>
      <vt:lpstr>Erstellung einer Kandidatenliste: Alle ausgewählten Spieler stammen aus durchschnittlichen Ligen und haben einen Marktwert zwischen 0,5 und 2,5 Mio. €</vt:lpstr>
      <vt:lpstr>PowerPoint Presentation</vt:lpstr>
      <vt:lpstr>PowerPoint Presentation</vt:lpstr>
      <vt:lpstr>PowerPoint Presentation</vt:lpstr>
      <vt:lpstr>PowerPoint Presentation</vt:lpstr>
      <vt:lpstr>PowerPoint Presentation</vt:lpstr>
      <vt:lpstr>PowerPoint Presentation</vt:lpstr>
      <vt:lpstr>Nächste Schritte: Die Kandidatenliste wird durch tiefergehende quantitative und qualitative Analysen weiter reduziert, um schlussendlich einen Spieler zu verpflichten</vt:lpstr>
      <vt:lpstr>Limitationen (1/2) </vt:lpstr>
      <vt:lpstr>Limitationen (2/2)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Reck, Matthias</dc:creator>
  <cp:lastModifiedBy>Niklas Hemmer-Hiltenkamp</cp:lastModifiedBy>
  <cp:revision>137</cp:revision>
  <cp:lastPrinted>2022-07-21T06:22:04Z</cp:lastPrinted>
  <dcterms:created xsi:type="dcterms:W3CDTF">2021-01-20T09:06:11Z</dcterms:created>
  <dcterms:modified xsi:type="dcterms:W3CDTF">2022-07-21T06:23:02Z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f873e3dc-4360-4ebc-bb13-5846766e7fd0</vt:lpwstr>
  </property>
  <property fmtid="{D5CDD505-2E9C-101B-9397-08002B2CF9AE}" pid="3" name="ContentTypeId">
    <vt:lpwstr>0x01010074149E22B5E049B78FC1C869982D033D0041349ADEFD395E458626F35C95CC88A4</vt:lpwstr>
  </property>
  <property fmtid="{D5CDD505-2E9C-101B-9397-08002B2CF9AE}" pid="4" name="RDS_Projekt">
    <vt:lpwstr>1;#ERGO - Digitale Kommunikation|9cffbc1a-a6f3-4d6c-9162-b81937bd396e</vt:lpwstr>
  </property>
</Properties>
</file>